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5.xml" ContentType="application/vnd.openxmlformats-officedocument.presentationml.tags+xml"/>
  <Override PartName="/ppt/tags/tag2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9" r:id="rId1"/>
  </p:sldMasterIdLst>
  <p:notesMasterIdLst>
    <p:notesMasterId r:id="rId57"/>
  </p:notesMasterIdLst>
  <p:handoutMasterIdLst>
    <p:handoutMasterId r:id="rId58"/>
  </p:handoutMasterIdLst>
  <p:sldIdLst>
    <p:sldId id="923" r:id="rId2"/>
    <p:sldId id="1205" r:id="rId3"/>
    <p:sldId id="1272" r:id="rId4"/>
    <p:sldId id="1405" r:id="rId5"/>
    <p:sldId id="1211" r:id="rId6"/>
    <p:sldId id="1485" r:id="rId7"/>
    <p:sldId id="1486" r:id="rId8"/>
    <p:sldId id="1487" r:id="rId9"/>
    <p:sldId id="1488" r:id="rId10"/>
    <p:sldId id="1492" r:id="rId11"/>
    <p:sldId id="1494" r:id="rId12"/>
    <p:sldId id="1493" r:id="rId13"/>
    <p:sldId id="1546" r:id="rId14"/>
    <p:sldId id="1547" r:id="rId15"/>
    <p:sldId id="1526" r:id="rId16"/>
    <p:sldId id="1274" r:id="rId17"/>
    <p:sldId id="1298" r:id="rId18"/>
    <p:sldId id="1484" r:id="rId19"/>
    <p:sldId id="1417" r:id="rId20"/>
    <p:sldId id="1419" r:id="rId21"/>
    <p:sldId id="1528" r:id="rId22"/>
    <p:sldId id="1549" r:id="rId23"/>
    <p:sldId id="1416" r:id="rId24"/>
    <p:sldId id="1455" r:id="rId25"/>
    <p:sldId id="1454" r:id="rId26"/>
    <p:sldId id="1456" r:id="rId27"/>
    <p:sldId id="1457" r:id="rId28"/>
    <p:sldId id="1458" r:id="rId29"/>
    <p:sldId id="1459" r:id="rId30"/>
    <p:sldId id="1461" r:id="rId31"/>
    <p:sldId id="1462" r:id="rId32"/>
    <p:sldId id="1463" r:id="rId33"/>
    <p:sldId id="1464" r:id="rId34"/>
    <p:sldId id="1465" r:id="rId35"/>
    <p:sldId id="1468" r:id="rId36"/>
    <p:sldId id="1531" r:id="rId37"/>
    <p:sldId id="1532" r:id="rId38"/>
    <p:sldId id="1534" r:id="rId39"/>
    <p:sldId id="1533" r:id="rId40"/>
    <p:sldId id="1535" r:id="rId41"/>
    <p:sldId id="1536" r:id="rId42"/>
    <p:sldId id="1467" r:id="rId43"/>
    <p:sldId id="1537" r:id="rId44"/>
    <p:sldId id="1538" r:id="rId45"/>
    <p:sldId id="1539" r:id="rId46"/>
    <p:sldId id="1540" r:id="rId47"/>
    <p:sldId id="1541" r:id="rId48"/>
    <p:sldId id="1542" r:id="rId49"/>
    <p:sldId id="1522" r:id="rId50"/>
    <p:sldId id="1424" r:id="rId51"/>
    <p:sldId id="1425" r:id="rId52"/>
    <p:sldId id="1426" r:id="rId53"/>
    <p:sldId id="1523" r:id="rId54"/>
    <p:sldId id="1423" r:id="rId55"/>
    <p:sldId id="1206" r:id="rId56"/>
  </p:sldIdLst>
  <p:sldSz cx="9144000" cy="6858000" type="screen4x3"/>
  <p:notesSz cx="7315200" cy="9601200"/>
  <p:custDataLst>
    <p:tags r:id="rId59"/>
  </p:custDataLst>
  <p:defaultTextStyle>
    <a:defPPr>
      <a:defRPr lang="ko-KR"/>
    </a:defPPr>
    <a:lvl1pPr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urf" initials="T" lastIdx="3" clrIdx="0">
    <p:extLst>
      <p:ext uri="{19B8F6BF-5375-455C-9EA6-DF929625EA0E}">
        <p15:presenceInfo xmlns:p15="http://schemas.microsoft.com/office/powerpoint/2012/main" userId="Turf"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33CC33"/>
    <a:srgbClr val="3333CC"/>
    <a:srgbClr val="FFFF66"/>
    <a:srgbClr val="B9251B"/>
    <a:srgbClr val="9C3C1A"/>
    <a:srgbClr val="336600"/>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71" autoAdjust="0"/>
    <p:restoredTop sz="84746" autoAdjust="0"/>
  </p:normalViewPr>
  <p:slideViewPr>
    <p:cSldViewPr>
      <p:cViewPr varScale="1">
        <p:scale>
          <a:sx n="75" d="100"/>
          <a:sy n="75" d="100"/>
        </p:scale>
        <p:origin x="1349" y="62"/>
      </p:cViewPr>
      <p:guideLst>
        <p:guide orient="horz" pos="2160"/>
        <p:guide pos="2880"/>
      </p:guideLst>
    </p:cSldViewPr>
  </p:slideViewPr>
  <p:outlineViewPr>
    <p:cViewPr>
      <p:scale>
        <a:sx n="33" d="100"/>
        <a:sy n="33" d="100"/>
      </p:scale>
      <p:origin x="0" y="0"/>
    </p:cViewPr>
  </p:outlineViewPr>
  <p:notesTextViewPr>
    <p:cViewPr>
      <p:scale>
        <a:sx n="75" d="100"/>
        <a:sy n="75" d="100"/>
      </p:scale>
      <p:origin x="0" y="0"/>
    </p:cViewPr>
  </p:notesTextViewPr>
  <p:sorterViewPr>
    <p:cViewPr>
      <p:scale>
        <a:sx n="100" d="100"/>
        <a:sy n="100" d="100"/>
      </p:scale>
      <p:origin x="0" y="0"/>
    </p:cViewPr>
  </p:sorterViewPr>
  <p:notesViewPr>
    <p:cSldViewPr>
      <p:cViewPr>
        <p:scale>
          <a:sx n="75" d="100"/>
          <a:sy n="75" d="100"/>
        </p:scale>
        <p:origin x="2832" y="43"/>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6"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6663" tIns="48331" rIns="96663" bIns="48331" numCol="1" anchor="t" anchorCtr="0" compatLnSpc="1">
            <a:prstTxWarp prst="textNoShape">
              <a:avLst/>
            </a:prstTxWarp>
          </a:bodyPr>
          <a:lstStyle>
            <a:lvl1pPr defTabSz="965200" eaLnBrk="1" latinLnBrk="1" hangingPunct="1">
              <a:defRPr kumimoji="1" sz="1200" b="0">
                <a:latin typeface="Gulim" pitchFamily="34" charset="-127"/>
                <a:ea typeface="Gulim" pitchFamily="34" charset="-127"/>
              </a:defRPr>
            </a:lvl1pPr>
          </a:lstStyle>
          <a:p>
            <a:pPr>
              <a:defRPr/>
            </a:pPr>
            <a:endParaRPr lang="en-US"/>
          </a:p>
        </p:txBody>
      </p:sp>
      <p:sp>
        <p:nvSpPr>
          <p:cNvPr id="57347" name="Rectangle 3"/>
          <p:cNvSpPr>
            <a:spLocks noGrp="1" noChangeArrowheads="1"/>
          </p:cNvSpPr>
          <p:nvPr>
            <p:ph type="dt" sz="quarter" idx="1"/>
          </p:nvPr>
        </p:nvSpPr>
        <p:spPr bwMode="auto">
          <a:xfrm>
            <a:off x="4143375" y="0"/>
            <a:ext cx="3170238" cy="481013"/>
          </a:xfrm>
          <a:prstGeom prst="rect">
            <a:avLst/>
          </a:prstGeom>
          <a:noFill/>
          <a:ln w="9525">
            <a:noFill/>
            <a:miter lim="800000"/>
            <a:headEnd/>
            <a:tailEnd/>
          </a:ln>
          <a:effectLst/>
        </p:spPr>
        <p:txBody>
          <a:bodyPr vert="horz" wrap="square" lIns="96663" tIns="48331" rIns="96663" bIns="48331" numCol="1" anchor="t" anchorCtr="0" compatLnSpc="1">
            <a:prstTxWarp prst="textNoShape">
              <a:avLst/>
            </a:prstTxWarp>
          </a:bodyPr>
          <a:lstStyle>
            <a:lvl1pPr algn="r" defTabSz="965200" eaLnBrk="1" latinLnBrk="1" hangingPunct="1">
              <a:defRPr kumimoji="1" sz="1200" b="0">
                <a:latin typeface="Gulim" pitchFamily="34" charset="-127"/>
                <a:ea typeface="Gulim" pitchFamily="34" charset="-127"/>
              </a:defRPr>
            </a:lvl1pPr>
          </a:lstStyle>
          <a:p>
            <a:pPr>
              <a:defRPr/>
            </a:pPr>
            <a:endParaRPr lang="en-US"/>
          </a:p>
        </p:txBody>
      </p:sp>
      <p:sp>
        <p:nvSpPr>
          <p:cNvPr id="57348" name="Rectangle 4"/>
          <p:cNvSpPr>
            <a:spLocks noGrp="1" noChangeArrowheads="1"/>
          </p:cNvSpPr>
          <p:nvPr>
            <p:ph type="ftr" sz="quarter" idx="2"/>
          </p:nvPr>
        </p:nvSpPr>
        <p:spPr bwMode="auto">
          <a:xfrm>
            <a:off x="0" y="9118600"/>
            <a:ext cx="3170238" cy="481013"/>
          </a:xfrm>
          <a:prstGeom prst="rect">
            <a:avLst/>
          </a:prstGeom>
          <a:noFill/>
          <a:ln w="9525">
            <a:noFill/>
            <a:miter lim="800000"/>
            <a:headEnd/>
            <a:tailEnd/>
          </a:ln>
          <a:effectLst/>
        </p:spPr>
        <p:txBody>
          <a:bodyPr vert="horz" wrap="square" lIns="96663" tIns="48331" rIns="96663" bIns="48331" numCol="1" anchor="b" anchorCtr="0" compatLnSpc="1">
            <a:prstTxWarp prst="textNoShape">
              <a:avLst/>
            </a:prstTxWarp>
          </a:bodyPr>
          <a:lstStyle>
            <a:lvl1pPr defTabSz="965200" eaLnBrk="1" latinLnBrk="1" hangingPunct="1">
              <a:defRPr kumimoji="1" sz="1200" b="0">
                <a:latin typeface="Gulim" pitchFamily="34" charset="-127"/>
                <a:ea typeface="Gulim" pitchFamily="34" charset="-127"/>
              </a:defRPr>
            </a:lvl1pPr>
          </a:lstStyle>
          <a:p>
            <a:pPr>
              <a:defRPr/>
            </a:pPr>
            <a:endParaRPr lang="en-US"/>
          </a:p>
        </p:txBody>
      </p:sp>
      <p:sp>
        <p:nvSpPr>
          <p:cNvPr id="57349" name="Rectangle 5"/>
          <p:cNvSpPr>
            <a:spLocks noGrp="1" noChangeArrowheads="1"/>
          </p:cNvSpPr>
          <p:nvPr>
            <p:ph type="sldNum" sz="quarter" idx="3"/>
          </p:nvPr>
        </p:nvSpPr>
        <p:spPr bwMode="auto">
          <a:xfrm>
            <a:off x="4143375" y="9118600"/>
            <a:ext cx="3170238" cy="481013"/>
          </a:xfrm>
          <a:prstGeom prst="rect">
            <a:avLst/>
          </a:prstGeom>
          <a:noFill/>
          <a:ln w="9525">
            <a:noFill/>
            <a:miter lim="800000"/>
            <a:headEnd/>
            <a:tailEnd/>
          </a:ln>
          <a:effectLst/>
        </p:spPr>
        <p:txBody>
          <a:bodyPr vert="horz" wrap="square" lIns="96663" tIns="48331" rIns="96663" bIns="48331" numCol="1" anchor="b" anchorCtr="0" compatLnSpc="1">
            <a:prstTxWarp prst="textNoShape">
              <a:avLst/>
            </a:prstTxWarp>
          </a:bodyPr>
          <a:lstStyle>
            <a:lvl1pPr algn="r" defTabSz="965200" eaLnBrk="1" latinLnBrk="1" hangingPunct="1">
              <a:defRPr kumimoji="1" sz="1200" b="0">
                <a:latin typeface="Gulim" pitchFamily="34" charset="-127"/>
                <a:ea typeface="Gulim" pitchFamily="34" charset="-127"/>
              </a:defRPr>
            </a:lvl1pPr>
          </a:lstStyle>
          <a:p>
            <a:pPr>
              <a:defRPr/>
            </a:pPr>
            <a:fld id="{AA046A55-1468-42C4-82D9-EDDF495AF890}" type="slidenum">
              <a:rPr lang="en-US" altLang="zh-CN"/>
              <a:pPr>
                <a:defRPr/>
              </a:pPr>
              <a:t>‹#›</a:t>
            </a:fld>
            <a:endParaRPr lang="en-US" altLang="zh-CN"/>
          </a:p>
        </p:txBody>
      </p:sp>
    </p:spTree>
    <p:extLst>
      <p:ext uri="{BB962C8B-B14F-4D97-AF65-F5344CB8AC3E}">
        <p14:creationId xmlns:p14="http://schemas.microsoft.com/office/powerpoint/2010/main" val="20221582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034"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6663" tIns="48331" rIns="96663" bIns="48331" numCol="1" anchor="t" anchorCtr="0" compatLnSpc="1">
            <a:prstTxWarp prst="textNoShape">
              <a:avLst/>
            </a:prstTxWarp>
          </a:bodyPr>
          <a:lstStyle>
            <a:lvl1pPr defTabSz="965200" eaLnBrk="1" latinLnBrk="1" hangingPunct="1">
              <a:defRPr kumimoji="1" sz="1200" b="0">
                <a:latin typeface="Gulim" pitchFamily="34" charset="-127"/>
                <a:ea typeface="Gulim" pitchFamily="34" charset="-127"/>
              </a:defRPr>
            </a:lvl1pPr>
          </a:lstStyle>
          <a:p>
            <a:pPr>
              <a:defRPr/>
            </a:pPr>
            <a:endParaRPr lang="en-US" altLang="ko-KR"/>
          </a:p>
        </p:txBody>
      </p:sp>
      <p:sp>
        <p:nvSpPr>
          <p:cNvPr id="44035" name="Rectangle 3"/>
          <p:cNvSpPr>
            <a:spLocks noGrp="1" noChangeArrowheads="1"/>
          </p:cNvSpPr>
          <p:nvPr>
            <p:ph type="dt" idx="1"/>
          </p:nvPr>
        </p:nvSpPr>
        <p:spPr bwMode="auto">
          <a:xfrm>
            <a:off x="4143375" y="0"/>
            <a:ext cx="3170238" cy="481013"/>
          </a:xfrm>
          <a:prstGeom prst="rect">
            <a:avLst/>
          </a:prstGeom>
          <a:noFill/>
          <a:ln w="9525">
            <a:noFill/>
            <a:miter lim="800000"/>
            <a:headEnd/>
            <a:tailEnd/>
          </a:ln>
          <a:effectLst/>
        </p:spPr>
        <p:txBody>
          <a:bodyPr vert="horz" wrap="square" lIns="96663" tIns="48331" rIns="96663" bIns="48331" numCol="1" anchor="t" anchorCtr="0" compatLnSpc="1">
            <a:prstTxWarp prst="textNoShape">
              <a:avLst/>
            </a:prstTxWarp>
          </a:bodyPr>
          <a:lstStyle>
            <a:lvl1pPr algn="r" defTabSz="965200" eaLnBrk="1" latinLnBrk="1" hangingPunct="1">
              <a:defRPr kumimoji="1" sz="1200" b="0">
                <a:latin typeface="Gulim" pitchFamily="34" charset="-127"/>
                <a:ea typeface="Gulim" pitchFamily="34" charset="-127"/>
              </a:defRPr>
            </a:lvl1pPr>
          </a:lstStyle>
          <a:p>
            <a:pPr>
              <a:defRPr/>
            </a:pPr>
            <a:endParaRPr lang="en-US" altLang="ko-KR"/>
          </a:p>
        </p:txBody>
      </p:sp>
      <p:sp>
        <p:nvSpPr>
          <p:cNvPr id="13316" name="Rectangle 4"/>
          <p:cNvSpPr>
            <a:spLocks noGrp="1" noRot="1" noChangeAspect="1" noChangeArrowheads="1" noTextEdit="1"/>
          </p:cNvSpPr>
          <p:nvPr>
            <p:ph type="sldImg" idx="2"/>
          </p:nvPr>
        </p:nvSpPr>
        <p:spPr bwMode="auto">
          <a:xfrm>
            <a:off x="1257300" y="719138"/>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7" name="Rectangle 5"/>
          <p:cNvSpPr>
            <a:spLocks noGrp="1" noChangeArrowheads="1"/>
          </p:cNvSpPr>
          <p:nvPr>
            <p:ph type="body" sz="quarter" idx="3"/>
          </p:nvPr>
        </p:nvSpPr>
        <p:spPr bwMode="auto">
          <a:xfrm>
            <a:off x="730250" y="4560888"/>
            <a:ext cx="5854700" cy="4321175"/>
          </a:xfrm>
          <a:prstGeom prst="rect">
            <a:avLst/>
          </a:prstGeom>
          <a:noFill/>
          <a:ln w="9525">
            <a:noFill/>
            <a:miter lim="800000"/>
            <a:headEnd/>
            <a:tailEnd/>
          </a:ln>
          <a:effectLst/>
        </p:spPr>
        <p:txBody>
          <a:bodyPr vert="horz" wrap="square" lIns="96663" tIns="48331" rIns="96663" bIns="48331" numCol="1" anchor="t" anchorCtr="0" compatLnSpc="1">
            <a:prstTxWarp prst="textNoShape">
              <a:avLst/>
            </a:prstTxWarp>
          </a:bodyPr>
          <a:lstStyle/>
          <a:p>
            <a:pPr lvl="0"/>
            <a:r>
              <a:rPr lang="ko-KR" altLang="en-US" noProof="0"/>
              <a:t>마스터 텍스트 스타일을 편집합니다</a:t>
            </a:r>
          </a:p>
          <a:p>
            <a:pPr lvl="1"/>
            <a:r>
              <a:rPr lang="ko-KR" altLang="en-US" noProof="0"/>
              <a:t>둘째 수준</a:t>
            </a:r>
          </a:p>
          <a:p>
            <a:pPr lvl="2"/>
            <a:r>
              <a:rPr lang="ko-KR" altLang="en-US" noProof="0"/>
              <a:t>셋째 수준</a:t>
            </a:r>
          </a:p>
          <a:p>
            <a:pPr lvl="3"/>
            <a:r>
              <a:rPr lang="ko-KR" altLang="en-US" noProof="0"/>
              <a:t>넷째 수준</a:t>
            </a:r>
          </a:p>
          <a:p>
            <a:pPr lvl="4"/>
            <a:r>
              <a:rPr lang="ko-KR" altLang="en-US" noProof="0"/>
              <a:t>다섯째 수준</a:t>
            </a:r>
          </a:p>
        </p:txBody>
      </p:sp>
      <p:sp>
        <p:nvSpPr>
          <p:cNvPr id="44038" name="Rectangle 6"/>
          <p:cNvSpPr>
            <a:spLocks noGrp="1" noChangeArrowheads="1"/>
          </p:cNvSpPr>
          <p:nvPr>
            <p:ph type="ftr" sz="quarter" idx="4"/>
          </p:nvPr>
        </p:nvSpPr>
        <p:spPr bwMode="auto">
          <a:xfrm>
            <a:off x="0" y="9118600"/>
            <a:ext cx="3170238" cy="481013"/>
          </a:xfrm>
          <a:prstGeom prst="rect">
            <a:avLst/>
          </a:prstGeom>
          <a:noFill/>
          <a:ln w="9525">
            <a:noFill/>
            <a:miter lim="800000"/>
            <a:headEnd/>
            <a:tailEnd/>
          </a:ln>
          <a:effectLst/>
        </p:spPr>
        <p:txBody>
          <a:bodyPr vert="horz" wrap="square" lIns="96663" tIns="48331" rIns="96663" bIns="48331" numCol="1" anchor="b" anchorCtr="0" compatLnSpc="1">
            <a:prstTxWarp prst="textNoShape">
              <a:avLst/>
            </a:prstTxWarp>
          </a:bodyPr>
          <a:lstStyle>
            <a:lvl1pPr defTabSz="965200" eaLnBrk="1" latinLnBrk="1" hangingPunct="1">
              <a:defRPr kumimoji="1" sz="1200" b="0">
                <a:latin typeface="Gulim" pitchFamily="34" charset="-127"/>
                <a:ea typeface="Gulim" pitchFamily="34" charset="-127"/>
              </a:defRPr>
            </a:lvl1pPr>
          </a:lstStyle>
          <a:p>
            <a:pPr>
              <a:defRPr/>
            </a:pPr>
            <a:endParaRPr lang="en-US" altLang="ko-KR"/>
          </a:p>
        </p:txBody>
      </p:sp>
      <p:sp>
        <p:nvSpPr>
          <p:cNvPr id="44039" name="Rectangle 7"/>
          <p:cNvSpPr>
            <a:spLocks noGrp="1" noChangeArrowheads="1"/>
          </p:cNvSpPr>
          <p:nvPr>
            <p:ph type="sldNum" sz="quarter" idx="5"/>
          </p:nvPr>
        </p:nvSpPr>
        <p:spPr bwMode="auto">
          <a:xfrm>
            <a:off x="4143375" y="9118600"/>
            <a:ext cx="3170238" cy="481013"/>
          </a:xfrm>
          <a:prstGeom prst="rect">
            <a:avLst/>
          </a:prstGeom>
          <a:noFill/>
          <a:ln w="9525">
            <a:noFill/>
            <a:miter lim="800000"/>
            <a:headEnd/>
            <a:tailEnd/>
          </a:ln>
          <a:effectLst/>
        </p:spPr>
        <p:txBody>
          <a:bodyPr vert="horz" wrap="square" lIns="96663" tIns="48331" rIns="96663" bIns="48331" numCol="1" anchor="b" anchorCtr="0" compatLnSpc="1">
            <a:prstTxWarp prst="textNoShape">
              <a:avLst/>
            </a:prstTxWarp>
          </a:bodyPr>
          <a:lstStyle>
            <a:lvl1pPr algn="r" defTabSz="965200" eaLnBrk="1" latinLnBrk="1" hangingPunct="1">
              <a:defRPr kumimoji="1" sz="1200" b="0">
                <a:latin typeface="Gulim" pitchFamily="34" charset="-127"/>
                <a:ea typeface="Gulim" pitchFamily="34" charset="-127"/>
              </a:defRPr>
            </a:lvl1pPr>
          </a:lstStyle>
          <a:p>
            <a:pPr>
              <a:defRPr/>
            </a:pPr>
            <a:fld id="{664D4173-57ED-437D-91B8-619767E9CBB8}" type="slidenum">
              <a:rPr lang="en-US" altLang="ko-KR"/>
              <a:pPr>
                <a:defRPr/>
              </a:pPr>
              <a:t>‹#›</a:t>
            </a:fld>
            <a:endParaRPr lang="en-US" altLang="ko-KR"/>
          </a:p>
        </p:txBody>
      </p:sp>
    </p:spTree>
    <p:extLst>
      <p:ext uri="{BB962C8B-B14F-4D97-AF65-F5344CB8AC3E}">
        <p14:creationId xmlns:p14="http://schemas.microsoft.com/office/powerpoint/2010/main" val="1676745994"/>
      </p:ext>
    </p:extLst>
  </p:cSld>
  <p:clrMap bg1="lt1" tx1="dk1" bg2="lt2" tx2="dk2" accent1="accent1" accent2="accent2" accent3="accent3" accent4="accent4" accent5="accent5" accent6="accent6" hlink="hlink" folHlink="folHlink"/>
  <p:hf hdr="0" ftr="0" dt="0"/>
  <p:notesStyle>
    <a:lvl1pPr algn="l" rtl="0" eaLnBrk="0" fontAlgn="base" latinLnBrk="1" hangingPunct="0">
      <a:spcBef>
        <a:spcPct val="30000"/>
      </a:spcBef>
      <a:spcAft>
        <a:spcPct val="0"/>
      </a:spcAft>
      <a:defRPr kumimoji="1" sz="1200" kern="1200">
        <a:solidFill>
          <a:schemeClr val="tx1"/>
        </a:solidFill>
        <a:latin typeface="Gulim" charset="0"/>
        <a:ea typeface="MS PGothic" pitchFamily="34" charset="-128"/>
        <a:cs typeface="Gulim" charset="0"/>
      </a:defRPr>
    </a:lvl1pPr>
    <a:lvl2pPr marL="457200" algn="l" rtl="0" eaLnBrk="0" fontAlgn="base" latinLnBrk="1" hangingPunct="0">
      <a:spcBef>
        <a:spcPct val="30000"/>
      </a:spcBef>
      <a:spcAft>
        <a:spcPct val="0"/>
      </a:spcAft>
      <a:defRPr kumimoji="1" sz="1200" kern="1200">
        <a:solidFill>
          <a:schemeClr val="tx1"/>
        </a:solidFill>
        <a:latin typeface="Gulim" charset="0"/>
        <a:ea typeface="Gulim" charset="0"/>
        <a:cs typeface="Gulim" charset="0"/>
      </a:defRPr>
    </a:lvl2pPr>
    <a:lvl3pPr marL="914400" algn="l" rtl="0" eaLnBrk="0" fontAlgn="base" latinLnBrk="1" hangingPunct="0">
      <a:spcBef>
        <a:spcPct val="30000"/>
      </a:spcBef>
      <a:spcAft>
        <a:spcPct val="0"/>
      </a:spcAft>
      <a:defRPr kumimoji="1" sz="1200" kern="1200">
        <a:solidFill>
          <a:schemeClr val="tx1"/>
        </a:solidFill>
        <a:latin typeface="Gulim" charset="0"/>
        <a:ea typeface="Gulim" charset="0"/>
        <a:cs typeface="Gulim" charset="0"/>
      </a:defRPr>
    </a:lvl3pPr>
    <a:lvl4pPr marL="1371600" algn="l" rtl="0" eaLnBrk="0" fontAlgn="base" latinLnBrk="1" hangingPunct="0">
      <a:spcBef>
        <a:spcPct val="30000"/>
      </a:spcBef>
      <a:spcAft>
        <a:spcPct val="0"/>
      </a:spcAft>
      <a:defRPr kumimoji="1" sz="1200" kern="1200">
        <a:solidFill>
          <a:schemeClr val="tx1"/>
        </a:solidFill>
        <a:latin typeface="Gulim" charset="0"/>
        <a:ea typeface="Gulim" charset="0"/>
        <a:cs typeface="Gulim" charset="0"/>
      </a:defRPr>
    </a:lvl4pPr>
    <a:lvl5pPr marL="1828800" algn="l" rtl="0" eaLnBrk="0" fontAlgn="base" latinLnBrk="1" hangingPunct="0">
      <a:spcBef>
        <a:spcPct val="30000"/>
      </a:spcBef>
      <a:spcAft>
        <a:spcPct val="0"/>
      </a:spcAft>
      <a:defRPr kumimoji="1" sz="1200" kern="1200">
        <a:solidFill>
          <a:schemeClr val="tx1"/>
        </a:solidFill>
        <a:latin typeface="Gulim" charset="0"/>
        <a:ea typeface="Gulim" charset="0"/>
        <a:cs typeface="Gulim"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39F2BB3C-212C-4497-AB7E-5AD22F93BE7E}" type="slidenum">
              <a:rPr lang="en-US" altLang="ko-KR" smtClean="0">
                <a:ea typeface="Gulim" pitchFamily="34" charset="-127"/>
              </a:rPr>
              <a:pPr>
                <a:spcBef>
                  <a:spcPct val="0"/>
                </a:spcBef>
              </a:pPr>
              <a:t>1</a:t>
            </a:fld>
            <a:endParaRPr lang="en-US" altLang="ko-KR">
              <a:ea typeface="Gulim" pitchFamily="34" charset="-127"/>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1" hangingPunct="1">
              <a:lnSpc>
                <a:spcPct val="100000"/>
              </a:lnSpc>
              <a:spcBef>
                <a:spcPct val="30000"/>
              </a:spcBef>
              <a:spcAft>
                <a:spcPct val="0"/>
              </a:spcAft>
              <a:buClrTx/>
              <a:buSzTx/>
              <a:buFontTx/>
              <a:buNone/>
              <a:tabLst/>
              <a:defRPr/>
            </a:pPr>
            <a:r>
              <a:rPr kumimoji="1" lang="en-US" altLang="zh-CN" sz="1200" kern="1200">
                <a:solidFill>
                  <a:schemeClr val="tx1"/>
                </a:solidFill>
                <a:effectLst/>
                <a:latin typeface="Gulim" charset="0"/>
                <a:ea typeface="MS PGothic" pitchFamily="34" charset="-128"/>
                <a:cs typeface="Gulim" charset="0"/>
              </a:rPr>
              <a:t>Good afternoon everyone, My name is Yuxiang</a:t>
            </a:r>
            <a:r>
              <a:rPr kumimoji="1" lang="en-US" altLang="zh-CN" sz="1200" kern="1200" baseline="0">
                <a:solidFill>
                  <a:schemeClr val="tx1"/>
                </a:solidFill>
                <a:effectLst/>
                <a:latin typeface="Gulim" charset="0"/>
                <a:ea typeface="MS PGothic" pitchFamily="34" charset="-128"/>
                <a:cs typeface="Gulim" charset="0"/>
              </a:rPr>
              <a:t> Zeng from The Hong Kong University of Science and Technology, Today I’ll present our work, Latency-oriented Task Completion via Spatial Crowdsourcing. This is a collaborative work with Lei from Hong Kong University of Science and Technology, Yongxin from Beihang University and Zimu from ETH Zurich.</a:t>
            </a:r>
            <a:endParaRPr kumimoji="1" lang="zh-CN" altLang="zh-CN" sz="1200" kern="1200" dirty="0">
              <a:solidFill>
                <a:schemeClr val="tx1"/>
              </a:solidFill>
              <a:effectLst/>
              <a:latin typeface="Gulim" charset="0"/>
              <a:ea typeface="MS PGothic" pitchFamily="34" charset="-128"/>
              <a:cs typeface="Gulim" charset="0"/>
            </a:endParaRPr>
          </a:p>
          <a:p>
            <a:pPr eaLnBrk="1" hangingPunct="1"/>
            <a:endParaRPr lang="en-US" altLang="zh-CN" dirty="0">
              <a:latin typeface="Gulim" pitchFamily="34" charset="-127"/>
              <a:cs typeface="Gulim" pitchFamily="34" charset="-127"/>
            </a:endParaRPr>
          </a:p>
        </p:txBody>
      </p:sp>
    </p:spTree>
    <p:extLst>
      <p:ext uri="{BB962C8B-B14F-4D97-AF65-F5344CB8AC3E}">
        <p14:creationId xmlns:p14="http://schemas.microsoft.com/office/powerpoint/2010/main" val="4216892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Even though such platform  can do</a:t>
            </a:r>
            <a:r>
              <a:rPr lang="en-US" altLang="zh-CN" baseline="0"/>
              <a:t> a lot of things, what is the problem here. One of the main problem is latency Because it takes months to get a answer with good quality. As you can see from the record, after over seven months, it is still unknown whether some </a:t>
            </a:r>
            <a:r>
              <a:rPr lang="en-US" altLang="zh-CN" baseline="0" smtClean="0"/>
              <a:t>answer </a:t>
            </a:r>
            <a:r>
              <a:rPr lang="en-US" altLang="zh-CN" baseline="0"/>
              <a:t>is correct.</a:t>
            </a:r>
            <a:endParaRPr lang="zh-CN" altLang="en-US"/>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10</a:t>
            </a:fld>
            <a:endParaRPr lang="en-US" altLang="ko-KR"/>
          </a:p>
        </p:txBody>
      </p:sp>
    </p:spTree>
    <p:extLst>
      <p:ext uri="{BB962C8B-B14F-4D97-AF65-F5344CB8AC3E}">
        <p14:creationId xmlns:p14="http://schemas.microsoft.com/office/powerpoint/2010/main" val="1356595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Actually, there</a:t>
            </a:r>
            <a:r>
              <a:rPr lang="en-US" altLang="zh-CN" baseline="0" smtClean="0"/>
              <a:t> are some other applications using the similar way to collect data, for example, foursquare and google map.</a:t>
            </a:r>
            <a:endParaRPr lang="zh-CN" altLang="en-US"/>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11</a:t>
            </a:fld>
            <a:endParaRPr lang="en-US" altLang="ko-KR"/>
          </a:p>
        </p:txBody>
      </p:sp>
    </p:spTree>
    <p:extLst>
      <p:ext uri="{BB962C8B-B14F-4D97-AF65-F5344CB8AC3E}">
        <p14:creationId xmlns:p14="http://schemas.microsoft.com/office/powerpoint/2010/main" val="2532671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Let us take a look at exisiting</a:t>
            </a:r>
            <a:r>
              <a:rPr lang="en-US" altLang="zh-CN" baseline="0" smtClean="0"/>
              <a:t> work. In recent years, a few studies focus on how to assign tasks, but latency control is not their targets.</a:t>
            </a:r>
            <a:endParaRPr lang="zh-CN" altLang="en-US"/>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12</a:t>
            </a:fld>
            <a:endParaRPr lang="en-US" altLang="ko-KR"/>
          </a:p>
        </p:txBody>
      </p:sp>
    </p:spTree>
    <p:extLst>
      <p:ext uri="{BB962C8B-B14F-4D97-AF65-F5344CB8AC3E}">
        <p14:creationId xmlns:p14="http://schemas.microsoft.com/office/powerpoint/2010/main" val="37565386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There are many</a:t>
            </a:r>
            <a:r>
              <a:rPr lang="en-US" altLang="zh-CN" baseline="0" smtClean="0"/>
              <a:t> </a:t>
            </a:r>
            <a:r>
              <a:rPr lang="en-US" altLang="zh-CN" baseline="0"/>
              <a:t>works </a:t>
            </a:r>
            <a:r>
              <a:rPr lang="en-US" altLang="zh-CN" baseline="0" smtClean="0"/>
              <a:t>which focuses </a:t>
            </a:r>
            <a:r>
              <a:rPr lang="en-US" altLang="zh-CN" baseline="0"/>
              <a:t>on control </a:t>
            </a:r>
            <a:r>
              <a:rPr lang="en-US" altLang="zh-CN" baseline="0" smtClean="0"/>
              <a:t>quality in spatial crowdsourcing. However, latency control is also not their target.</a:t>
            </a:r>
            <a:endParaRPr lang="zh-CN" altLang="en-US"/>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13</a:t>
            </a:fld>
            <a:endParaRPr lang="en-US" altLang="ko-KR"/>
          </a:p>
        </p:txBody>
      </p:sp>
    </p:spTree>
    <p:extLst>
      <p:ext uri="{BB962C8B-B14F-4D97-AF65-F5344CB8AC3E}">
        <p14:creationId xmlns:p14="http://schemas.microsoft.com/office/powerpoint/2010/main" val="3279036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There</a:t>
            </a:r>
            <a:r>
              <a:rPr lang="en-US" altLang="zh-CN" baseline="0" smtClean="0"/>
              <a:t> are still some works which study how to control latency in traditional crowdsourcing. But our setting is spatial crowdsourcing.</a:t>
            </a:r>
            <a:endParaRPr lang="zh-CN" altLang="en-US"/>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14</a:t>
            </a:fld>
            <a:endParaRPr lang="en-US" altLang="ko-KR"/>
          </a:p>
        </p:txBody>
      </p:sp>
    </p:spTree>
    <p:extLst>
      <p:ext uri="{BB962C8B-B14F-4D97-AF65-F5344CB8AC3E}">
        <p14:creationId xmlns:p14="http://schemas.microsoft.com/office/powerpoint/2010/main" val="1219561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Different</a:t>
            </a:r>
            <a:r>
              <a:rPr lang="en-US" altLang="zh-CN" baseline="0" smtClean="0"/>
              <a:t> from existing works, we focus on how to control latency with good quality for task arrangement in spatial crowdsourcing.</a:t>
            </a:r>
            <a:endParaRPr lang="zh-CN" altLang="en-US"/>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15</a:t>
            </a:fld>
            <a:endParaRPr lang="en-US" altLang="ko-KR"/>
          </a:p>
        </p:txBody>
      </p:sp>
    </p:spTree>
    <p:extLst>
      <p:ext uri="{BB962C8B-B14F-4D97-AF65-F5344CB8AC3E}">
        <p14:creationId xmlns:p14="http://schemas.microsoft.com/office/powerpoint/2010/main" val="3240121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kern="1200" dirty="0">
                <a:solidFill>
                  <a:schemeClr val="tx1"/>
                </a:solidFill>
                <a:effectLst/>
                <a:latin typeface="Gulim" charset="0"/>
                <a:ea typeface="MS PGothic" pitchFamily="34" charset="-128"/>
                <a:cs typeface="Gulim" charset="0"/>
              </a:rPr>
              <a:t>Motivated </a:t>
            </a:r>
            <a:r>
              <a:rPr kumimoji="1" lang="en-US" altLang="zh-CN" sz="1200" kern="1200">
                <a:solidFill>
                  <a:schemeClr val="tx1"/>
                </a:solidFill>
                <a:effectLst/>
                <a:latin typeface="Gulim" charset="0"/>
                <a:ea typeface="MS PGothic" pitchFamily="34" charset="-128"/>
                <a:cs typeface="Gulim" charset="0"/>
              </a:rPr>
              <a:t>the real example, </a:t>
            </a:r>
            <a:r>
              <a:rPr kumimoji="1" lang="en-US" altLang="zh-CN" sz="1200" kern="1200" dirty="0">
                <a:solidFill>
                  <a:schemeClr val="tx1"/>
                </a:solidFill>
                <a:effectLst/>
                <a:latin typeface="Gulim" charset="0"/>
                <a:ea typeface="MS PGothic" pitchFamily="34" charset="-128"/>
                <a:cs typeface="Gulim" charset="0"/>
              </a:rPr>
              <a:t>We then formally define our problem.</a:t>
            </a:r>
            <a:endParaRPr kumimoji="1" lang="zh-CN" altLang="zh-CN" sz="1200" kern="1200" dirty="0">
              <a:solidFill>
                <a:schemeClr val="tx1"/>
              </a:solidFill>
              <a:effectLst/>
              <a:latin typeface="Gulim" charset="0"/>
              <a:ea typeface="MS PGothic" pitchFamily="34" charset="-128"/>
              <a:cs typeface="Gulim" charset="0"/>
            </a:endParaRPr>
          </a:p>
          <a:p>
            <a:endParaRPr kumimoji="1" lang="zh-CN" altLang="zh-CN" sz="1200" kern="1200" dirty="0">
              <a:solidFill>
                <a:schemeClr val="tx1"/>
              </a:solidFill>
              <a:effectLst/>
              <a:latin typeface="Gulim" charset="0"/>
              <a:ea typeface="MS PGothic" pitchFamily="34" charset="-128"/>
              <a:cs typeface="Gulim" charset="0"/>
            </a:endParaRPr>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16</a:t>
            </a:fld>
            <a:endParaRPr lang="en-US" altLang="ko-KR"/>
          </a:p>
        </p:txBody>
      </p:sp>
    </p:spTree>
    <p:extLst>
      <p:ext uri="{BB962C8B-B14F-4D97-AF65-F5344CB8AC3E}">
        <p14:creationId xmlns:p14="http://schemas.microsoft.com/office/powerpoint/2010/main" val="1689112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p:spPr>
      </p:sp>
      <p:sp>
        <p:nvSpPr>
          <p:cNvPr id="35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200" kern="1200">
                <a:solidFill>
                  <a:schemeClr val="tx1"/>
                </a:solidFill>
                <a:effectLst/>
                <a:latin typeface="Gulim" charset="0"/>
                <a:ea typeface="MS PGothic" pitchFamily="34" charset="-128"/>
                <a:cs typeface="Gulim" charset="0"/>
              </a:rPr>
              <a:t>We first define some basic</a:t>
            </a:r>
            <a:r>
              <a:rPr kumimoji="1" lang="en-US" altLang="zh-CN" sz="1200" kern="1200" baseline="0">
                <a:solidFill>
                  <a:schemeClr val="tx1"/>
                </a:solidFill>
                <a:effectLst/>
                <a:latin typeface="Gulim" charset="0"/>
                <a:ea typeface="MS PGothic" pitchFamily="34" charset="-128"/>
                <a:cs typeface="Gulim" charset="0"/>
              </a:rPr>
              <a:t> concepts. Starting with task,  we are given a set of tasks, each with . We are also given  set of crowd workers, each with …. We can calculate the Predicted accuracy between a worker and a </a:t>
            </a:r>
            <a:r>
              <a:rPr kumimoji="1" lang="en-US" altLang="zh-CN" sz="1200" kern="1200" baseline="0" smtClean="0">
                <a:solidFill>
                  <a:schemeClr val="tx1"/>
                </a:solidFill>
                <a:effectLst/>
                <a:latin typeface="Gulim" charset="0"/>
                <a:ea typeface="MS PGothic" pitchFamily="34" charset="-128"/>
                <a:cs typeface="Gulim" charset="0"/>
              </a:rPr>
              <a:t>taskThen we can define task latency when a task t and its assigned workers wt is determined. In our paper, task latency is denoted …, So what is the meaning of completing the task. The set of workers complet …</a:t>
            </a:r>
            <a:endParaRPr lang="zh-CN" altLang="en-US" dirty="0">
              <a:latin typeface="Gulim" pitchFamily="34" charset="-127"/>
              <a:cs typeface="Gulim" pitchFamily="34" charset="-127"/>
            </a:endParaRPr>
          </a:p>
        </p:txBody>
      </p:sp>
      <p:sp>
        <p:nvSpPr>
          <p:cNvPr id="35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07B353C0-1C9D-449D-8C1A-50C9F4B46681}" type="slidenum">
              <a:rPr lang="zh-CN" altLang="en-US" smtClean="0">
                <a:ea typeface="Gulim" pitchFamily="34" charset="-127"/>
              </a:rPr>
              <a:pPr>
                <a:spcBef>
                  <a:spcPct val="0"/>
                </a:spcBef>
              </a:pPr>
              <a:t>17</a:t>
            </a:fld>
            <a:endParaRPr lang="en-US" altLang="zh-CN">
              <a:ea typeface="Gulim" pitchFamily="34" charset="-127"/>
            </a:endParaRPr>
          </a:p>
        </p:txBody>
      </p:sp>
    </p:spTree>
    <p:extLst>
      <p:ext uri="{BB962C8B-B14F-4D97-AF65-F5344CB8AC3E}">
        <p14:creationId xmlns:p14="http://schemas.microsoft.com/office/powerpoint/2010/main" val="26677608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p:spPr>
      </p:sp>
      <p:sp>
        <p:nvSpPr>
          <p:cNvPr id="35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Gulim" pitchFamily="34" charset="-127"/>
                <a:cs typeface="Gulim" pitchFamily="34" charset="-127"/>
              </a:rPr>
              <a:t>Finally, we define our problem, called Latency-oriented</a:t>
            </a:r>
            <a:r>
              <a:rPr lang="en-US" altLang="zh-CN" baseline="0">
                <a:latin typeface="Gulim" pitchFamily="34" charset="-127"/>
                <a:cs typeface="Gulim" pitchFamily="34" charset="-127"/>
              </a:rPr>
              <a:t> Task Completion problem, short for LTC. The input is a set of task, a set of workers and a function of predicting accuracy. We aim to find an arrangement M among tasks and workers to minimize the maximum latency of all tasks, which is formulated by the formula. At the same time, the arrangement should also satisfy following three contraints: the first one is invariable, …; the second one is capacity constraint, …; the third one is error rate constraint, …</a:t>
            </a:r>
          </a:p>
          <a:p>
            <a:endParaRPr lang="en-US" altLang="zh-CN" baseline="0">
              <a:latin typeface="Gulim" pitchFamily="34" charset="-127"/>
              <a:cs typeface="Gulim" pitchFamily="34" charset="-127"/>
            </a:endParaRPr>
          </a:p>
          <a:p>
            <a:endParaRPr lang="en-US" altLang="zh-CN" baseline="0">
              <a:latin typeface="Gulim" pitchFamily="34" charset="-127"/>
              <a:cs typeface="Gulim" pitchFamily="34" charset="-127"/>
            </a:endParaRPr>
          </a:p>
        </p:txBody>
      </p:sp>
      <p:sp>
        <p:nvSpPr>
          <p:cNvPr id="35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07B353C0-1C9D-449D-8C1A-50C9F4B46681}" type="slidenum">
              <a:rPr lang="zh-CN" altLang="en-US" smtClean="0">
                <a:ea typeface="Gulim" pitchFamily="34" charset="-127"/>
              </a:rPr>
              <a:pPr>
                <a:spcBef>
                  <a:spcPct val="0"/>
                </a:spcBef>
              </a:pPr>
              <a:t>18</a:t>
            </a:fld>
            <a:endParaRPr lang="en-US" altLang="zh-CN">
              <a:ea typeface="Gulim" pitchFamily="34" charset="-127"/>
            </a:endParaRPr>
          </a:p>
        </p:txBody>
      </p:sp>
    </p:spTree>
    <p:extLst>
      <p:ext uri="{BB962C8B-B14F-4D97-AF65-F5344CB8AC3E}">
        <p14:creationId xmlns:p14="http://schemas.microsoft.com/office/powerpoint/2010/main" val="12321359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p:spPr>
      </p:sp>
      <p:sp>
        <p:nvSpPr>
          <p:cNvPr id="35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Gulim" pitchFamily="34" charset="-127"/>
                <a:cs typeface="Gulim" pitchFamily="34" charset="-127"/>
              </a:rPr>
              <a:t>Based on this definition,</a:t>
            </a:r>
            <a:r>
              <a:rPr lang="en-US" altLang="zh-CN" baseline="0">
                <a:latin typeface="Gulim" pitchFamily="34" charset="-127"/>
                <a:cs typeface="Gulim" pitchFamily="34" charset="-127"/>
              </a:rPr>
              <a:t> we prove the NP-hardness of the problem. Note that, it is more challenging and realistic to study the online scenario of LTC problem. In another word, the workers dynamically appear on the platform. Here are two reasons, one is that we have less information beforehand and the other is that the arrangement of a worker must be decided immediately when he appears.</a:t>
            </a:r>
            <a:endParaRPr lang="zh-CN" altLang="en-US" dirty="0">
              <a:latin typeface="Gulim" pitchFamily="34" charset="-127"/>
              <a:cs typeface="Gulim" pitchFamily="34" charset="-127"/>
            </a:endParaRPr>
          </a:p>
        </p:txBody>
      </p:sp>
      <p:sp>
        <p:nvSpPr>
          <p:cNvPr id="35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07B353C0-1C9D-449D-8C1A-50C9F4B46681}" type="slidenum">
              <a:rPr lang="zh-CN" altLang="en-US" smtClean="0">
                <a:ea typeface="Gulim" pitchFamily="34" charset="-127"/>
              </a:rPr>
              <a:pPr>
                <a:spcBef>
                  <a:spcPct val="0"/>
                </a:spcBef>
              </a:pPr>
              <a:t>19</a:t>
            </a:fld>
            <a:endParaRPr lang="en-US" altLang="zh-CN">
              <a:ea typeface="Gulim" pitchFamily="34" charset="-127"/>
            </a:endParaRPr>
          </a:p>
        </p:txBody>
      </p:sp>
    </p:spTree>
    <p:extLst>
      <p:ext uri="{BB962C8B-B14F-4D97-AF65-F5344CB8AC3E}">
        <p14:creationId xmlns:p14="http://schemas.microsoft.com/office/powerpoint/2010/main" val="726139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Here </a:t>
            </a:r>
            <a:r>
              <a:rPr lang="en-US" altLang="zh-CN" dirty="0"/>
              <a:t>is </a:t>
            </a:r>
            <a:r>
              <a:rPr lang="en-US" altLang="zh-CN"/>
              <a:t>the outline of</a:t>
            </a:r>
            <a:r>
              <a:rPr lang="en-US" altLang="zh-CN" baseline="0"/>
              <a:t> this presentation</a:t>
            </a:r>
            <a:r>
              <a:rPr lang="en-US" altLang="zh-CN"/>
              <a:t>.</a:t>
            </a:r>
            <a:endParaRPr lang="zh-CN" altLang="en-US" dirty="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2</a:t>
            </a:fld>
            <a:endParaRPr lang="en-US" altLang="ko-KR"/>
          </a:p>
        </p:txBody>
      </p:sp>
    </p:spTree>
    <p:extLst>
      <p:ext uri="{BB962C8B-B14F-4D97-AF65-F5344CB8AC3E}">
        <p14:creationId xmlns:p14="http://schemas.microsoft.com/office/powerpoint/2010/main" val="18068519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p:spPr>
      </p:sp>
      <p:sp>
        <p:nvSpPr>
          <p:cNvPr id="35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Gulim" pitchFamily="34" charset="-127"/>
                <a:cs typeface="Gulim" pitchFamily="34" charset="-127"/>
              </a:rPr>
              <a:t>Here is an running example for the problem. We assume </a:t>
            </a:r>
            <a:r>
              <a:rPr lang="en-US" altLang="zh-CN" baseline="0" smtClean="0">
                <a:latin typeface="Gulim" pitchFamily="34" charset="-127"/>
                <a:cs typeface="Gulim" pitchFamily="34" charset="-127"/>
              </a:rPr>
              <a:t>three </a:t>
            </a:r>
            <a:r>
              <a:rPr lang="en-US" altLang="zh-CN" baseline="0">
                <a:latin typeface="Gulim" pitchFamily="34" charset="-127"/>
                <a:cs typeface="Gulim" pitchFamily="34" charset="-127"/>
              </a:rPr>
              <a:t>tasks on the </a:t>
            </a:r>
            <a:r>
              <a:rPr lang="en-US" altLang="zh-CN" baseline="0" smtClean="0">
                <a:latin typeface="Gulim" pitchFamily="34" charset="-127"/>
                <a:cs typeface="Gulim" pitchFamily="34" charset="-127"/>
              </a:rPr>
              <a:t>platform and tolerable error rate of each task is 0.2. Here are three typical questions of these tasks.</a:t>
            </a:r>
            <a:endParaRPr lang="zh-CN" altLang="en-US" dirty="0">
              <a:latin typeface="Gulim" pitchFamily="34" charset="-127"/>
              <a:cs typeface="Gulim" pitchFamily="34" charset="-127"/>
            </a:endParaRPr>
          </a:p>
        </p:txBody>
      </p:sp>
      <p:sp>
        <p:nvSpPr>
          <p:cNvPr id="35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07B353C0-1C9D-449D-8C1A-50C9F4B46681}" type="slidenum">
              <a:rPr lang="zh-CN" altLang="en-US" smtClean="0">
                <a:ea typeface="Gulim" pitchFamily="34" charset="-127"/>
              </a:rPr>
              <a:pPr>
                <a:spcBef>
                  <a:spcPct val="0"/>
                </a:spcBef>
              </a:pPr>
              <a:t>20</a:t>
            </a:fld>
            <a:endParaRPr lang="en-US" altLang="zh-CN">
              <a:ea typeface="Gulim" pitchFamily="34" charset="-127"/>
            </a:endParaRPr>
          </a:p>
        </p:txBody>
      </p:sp>
    </p:spTree>
    <p:extLst>
      <p:ext uri="{BB962C8B-B14F-4D97-AF65-F5344CB8AC3E}">
        <p14:creationId xmlns:p14="http://schemas.microsoft.com/office/powerpoint/2010/main" val="2936964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p:spPr>
      </p:sp>
      <p:sp>
        <p:nvSpPr>
          <p:cNvPr id="35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Gulim" pitchFamily="34" charset="-127"/>
                <a:cs typeface="Gulim" pitchFamily="34" charset="-127"/>
              </a:rPr>
              <a:t>We also assume </a:t>
            </a:r>
            <a:r>
              <a:rPr lang="en-US" altLang="zh-CN" smtClean="0">
                <a:latin typeface="Gulim" pitchFamily="34" charset="-127"/>
                <a:cs typeface="Gulim" pitchFamily="34" charset="-127"/>
              </a:rPr>
              <a:t>eight workers here, as</a:t>
            </a:r>
            <a:r>
              <a:rPr lang="en-US" altLang="zh-CN" baseline="0" smtClean="0">
                <a:latin typeface="Gulim" pitchFamily="34" charset="-127"/>
                <a:cs typeface="Gulim" pitchFamily="34" charset="-127"/>
              </a:rPr>
              <a:t> you can see they dynamically appeared based on its arriving index. In another word, the platform do not know his loation and the historical accuracy before his appearance. We use table one to show the predicted accuracy for similicity.</a:t>
            </a:r>
            <a:endParaRPr lang="zh-CN" altLang="en-US" dirty="0">
              <a:latin typeface="Gulim" pitchFamily="34" charset="-127"/>
              <a:cs typeface="Gulim" pitchFamily="34" charset="-127"/>
            </a:endParaRPr>
          </a:p>
        </p:txBody>
      </p:sp>
      <p:sp>
        <p:nvSpPr>
          <p:cNvPr id="35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07B353C0-1C9D-449D-8C1A-50C9F4B46681}" type="slidenum">
              <a:rPr lang="zh-CN" altLang="en-US" smtClean="0">
                <a:ea typeface="Gulim" pitchFamily="34" charset="-127"/>
              </a:rPr>
              <a:pPr>
                <a:spcBef>
                  <a:spcPct val="0"/>
                </a:spcBef>
              </a:pPr>
              <a:t>21</a:t>
            </a:fld>
            <a:endParaRPr lang="en-US" altLang="zh-CN">
              <a:ea typeface="Gulim" pitchFamily="34" charset="-127"/>
            </a:endParaRPr>
          </a:p>
        </p:txBody>
      </p:sp>
    </p:spTree>
    <p:extLst>
      <p:ext uri="{BB962C8B-B14F-4D97-AF65-F5344CB8AC3E}">
        <p14:creationId xmlns:p14="http://schemas.microsoft.com/office/powerpoint/2010/main" val="24553047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p:spPr>
      </p:sp>
      <p:sp>
        <p:nvSpPr>
          <p:cNvPr id="35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latin typeface="Gulim" pitchFamily="34" charset="-127"/>
                <a:cs typeface="Gulim" pitchFamily="34" charset="-127"/>
              </a:rPr>
              <a:t>Different from approximation algorithm for offline scenario,</a:t>
            </a:r>
            <a:r>
              <a:rPr lang="en-US" altLang="zh-CN" baseline="0" smtClean="0">
                <a:latin typeface="Gulim" pitchFamily="34" charset="-127"/>
                <a:cs typeface="Gulim" pitchFamily="34" charset="-127"/>
              </a:rPr>
              <a:t> we use competitive ratio to evaluate the online algorithms, which are also used by many other studies. The meaning of competitive ratio is the cost of an online algorithm divided by the cost of the corresponding offline algorithm. Since we propose two deterministic algorithms in our paper, the competitive ratio of deterministic algorithm can be defined as the minimum value of latency of the arrangement from our method divided by the latency of the optimal arrangement in worst case.</a:t>
            </a:r>
            <a:endParaRPr lang="zh-CN" altLang="en-US" dirty="0">
              <a:latin typeface="Gulim" pitchFamily="34" charset="-127"/>
              <a:cs typeface="Gulim" pitchFamily="34" charset="-127"/>
            </a:endParaRPr>
          </a:p>
        </p:txBody>
      </p:sp>
      <p:sp>
        <p:nvSpPr>
          <p:cNvPr id="35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07B353C0-1C9D-449D-8C1A-50C9F4B46681}" type="slidenum">
              <a:rPr lang="zh-CN" altLang="en-US" smtClean="0">
                <a:ea typeface="Gulim" pitchFamily="34" charset="-127"/>
              </a:rPr>
              <a:pPr>
                <a:spcBef>
                  <a:spcPct val="0"/>
                </a:spcBef>
              </a:pPr>
              <a:t>22</a:t>
            </a:fld>
            <a:endParaRPr lang="en-US" altLang="zh-CN">
              <a:ea typeface="Gulim" pitchFamily="34" charset="-127"/>
            </a:endParaRPr>
          </a:p>
        </p:txBody>
      </p:sp>
    </p:spTree>
    <p:extLst>
      <p:ext uri="{BB962C8B-B14F-4D97-AF65-F5344CB8AC3E}">
        <p14:creationId xmlns:p14="http://schemas.microsoft.com/office/powerpoint/2010/main" val="36857273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next present our solutions. First</a:t>
            </a:r>
            <a:r>
              <a:rPr lang="en-US"/>
              <a:t>, we present a batch-based</a:t>
            </a:r>
            <a:r>
              <a:rPr lang="en-US" baseline="0"/>
              <a:t> solution for offline scenario of LTC. </a:t>
            </a:r>
            <a:r>
              <a:rPr lang="en-US"/>
              <a:t>Second, we propose two greedy-based method for online scenario. All methods are</a:t>
            </a:r>
            <a:r>
              <a:rPr lang="en-US" baseline="0"/>
              <a:t> proved to have theoretical guarantee.</a:t>
            </a:r>
            <a:endParaRPr lang="en-US" dirty="0"/>
          </a:p>
        </p:txBody>
      </p:sp>
      <p:sp>
        <p:nvSpPr>
          <p:cNvPr id="4" name="Slide Number Placeholder 3"/>
          <p:cNvSpPr>
            <a:spLocks noGrp="1"/>
          </p:cNvSpPr>
          <p:nvPr>
            <p:ph type="sldNum" sz="quarter" idx="10"/>
          </p:nvPr>
        </p:nvSpPr>
        <p:spPr/>
        <p:txBody>
          <a:bodyPr/>
          <a:lstStyle/>
          <a:p>
            <a:pPr>
              <a:defRPr/>
            </a:pPr>
            <a:fld id="{664D4173-57ED-437D-91B8-619767E9CBB8}" type="slidenum">
              <a:rPr lang="en-US" altLang="ko-KR" smtClean="0"/>
              <a:pPr>
                <a:defRPr/>
              </a:pPr>
              <a:t>23</a:t>
            </a:fld>
            <a:endParaRPr lang="en-US" altLang="ko-KR"/>
          </a:p>
        </p:txBody>
      </p:sp>
    </p:spTree>
    <p:extLst>
      <p:ext uri="{BB962C8B-B14F-4D97-AF65-F5344CB8AC3E}">
        <p14:creationId xmlns:p14="http://schemas.microsoft.com/office/powerpoint/2010/main" val="27676476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Our</a:t>
            </a:r>
            <a:r>
              <a:rPr lang="en-US" altLang="zh-CN" baseline="0" smtClean="0"/>
              <a:t> first method is a greedy based method called LAF. T</a:t>
            </a:r>
            <a:r>
              <a:rPr lang="en-US" altLang="zh-CN" smtClean="0"/>
              <a:t>he </a:t>
            </a:r>
            <a:r>
              <a:rPr lang="en-US" altLang="zh-CN"/>
              <a:t>basic idea of the first method is greedily ….</a:t>
            </a:r>
            <a:endParaRPr lang="zh-CN" altLang="en-US"/>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24</a:t>
            </a:fld>
            <a:endParaRPr lang="en-US" altLang="ko-KR"/>
          </a:p>
        </p:txBody>
      </p:sp>
    </p:spTree>
    <p:extLst>
      <p:ext uri="{BB962C8B-B14F-4D97-AF65-F5344CB8AC3E}">
        <p14:creationId xmlns:p14="http://schemas.microsoft.com/office/powerpoint/2010/main" val="5051553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Here is an example. </a:t>
            </a:r>
            <a:r>
              <a:rPr lang="en-US" altLang="zh-CN" smtClean="0"/>
              <a:t>the second task has the highest accuracy. </a:t>
            </a:r>
            <a:r>
              <a:rPr lang="en-US" altLang="zh-CN" baseline="0" smtClean="0"/>
              <a:t>Since first task and the task has the same accuracy, we then choose the  task with smaller index. </a:t>
            </a:r>
            <a:r>
              <a:rPr lang="en-US" altLang="zh-CN" smtClean="0"/>
              <a:t>When first worker appears,</a:t>
            </a:r>
            <a:r>
              <a:rPr lang="en-US" altLang="zh-CN" baseline="0" smtClean="0"/>
              <a:t> we assign task one and task two to him. After the assignment, the accumulated accuracy value of first wo tasks will be increased to 0.85 and 0.92. Since the value of threshold is 3.22, it is far from completion. We wait for the next works’ appearance.</a:t>
            </a:r>
            <a:endParaRPr lang="zh-CN" altLang="en-US"/>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25</a:t>
            </a:fld>
            <a:endParaRPr lang="en-US" altLang="ko-KR"/>
          </a:p>
        </p:txBody>
      </p:sp>
    </p:spTree>
    <p:extLst>
      <p:ext uri="{BB962C8B-B14F-4D97-AF65-F5344CB8AC3E}">
        <p14:creationId xmlns:p14="http://schemas.microsoft.com/office/powerpoint/2010/main" val="24900025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We do the same thing when</a:t>
            </a:r>
            <a:r>
              <a:rPr lang="en-US" altLang="zh-CN" baseline="0" smtClean="0"/>
              <a:t> the second worker appear. </a:t>
            </a:r>
            <a:r>
              <a:rPr lang="en-US" altLang="zh-CN" smtClean="0"/>
              <a:t>We send</a:t>
            </a:r>
            <a:r>
              <a:rPr lang="en-US" altLang="zh-CN" baseline="0" smtClean="0"/>
              <a:t> him questions based on the first two tasks and collect his answers.</a:t>
            </a:r>
            <a:endParaRPr lang="zh-CN" altLang="en-US"/>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26</a:t>
            </a:fld>
            <a:endParaRPr lang="en-US" altLang="ko-KR"/>
          </a:p>
        </p:txBody>
      </p:sp>
    </p:spTree>
    <p:extLst>
      <p:ext uri="{BB962C8B-B14F-4D97-AF65-F5344CB8AC3E}">
        <p14:creationId xmlns:p14="http://schemas.microsoft.com/office/powerpoint/2010/main" val="25573046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The arrangement will be the same for the</a:t>
            </a:r>
            <a:r>
              <a:rPr lang="en-US" altLang="zh-CN" baseline="0" smtClean="0"/>
              <a:t> third worker.</a:t>
            </a:r>
            <a:endParaRPr lang="zh-CN" altLang="en-US"/>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27</a:t>
            </a:fld>
            <a:endParaRPr lang="en-US" altLang="ko-KR"/>
          </a:p>
        </p:txBody>
      </p:sp>
    </p:spTree>
    <p:extLst>
      <p:ext uri="{BB962C8B-B14F-4D97-AF65-F5344CB8AC3E}">
        <p14:creationId xmlns:p14="http://schemas.microsoft.com/office/powerpoint/2010/main" val="18003319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When the fourth</a:t>
            </a:r>
            <a:r>
              <a:rPr lang="en-US" altLang="zh-CN" baseline="0" smtClean="0"/>
              <a:t> worker appears, we assign him the same questions. This time, </a:t>
            </a:r>
            <a:r>
              <a:rPr lang="en-US" altLang="zh-CN" smtClean="0"/>
              <a:t>after fourth</a:t>
            </a:r>
            <a:r>
              <a:rPr lang="en-US" altLang="zh-CN" baseline="0" smtClean="0"/>
              <a:t> </a:t>
            </a:r>
            <a:r>
              <a:rPr lang="en-US" altLang="zh-CN" baseline="0"/>
              <a:t>worker </a:t>
            </a:r>
            <a:r>
              <a:rPr lang="en-US" altLang="zh-CN" baseline="0" smtClean="0"/>
              <a:t>answer these two questions, he </a:t>
            </a:r>
            <a:r>
              <a:rPr lang="en-US" altLang="zh-CN" baseline="0"/>
              <a:t>acutally completes the the first two </a:t>
            </a:r>
            <a:r>
              <a:rPr lang="en-US" altLang="zh-CN" baseline="0" smtClean="0"/>
              <a:t>tasks because the accumulated accuracy is more than 3.22. In another word, both first task and the second task are completed. We can then easily calculated the task latency of these two tasks are actually four because four is the arriving index of the fourth worker.</a:t>
            </a:r>
            <a:endParaRPr lang="en-US" altLang="zh-CN" baseline="0"/>
          </a:p>
          <a:p>
            <a:endParaRPr lang="en-US" altLang="zh-CN" baseline="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28</a:t>
            </a:fld>
            <a:endParaRPr lang="en-US" altLang="ko-KR"/>
          </a:p>
        </p:txBody>
      </p:sp>
    </p:spTree>
    <p:extLst>
      <p:ext uri="{BB962C8B-B14F-4D97-AF65-F5344CB8AC3E}">
        <p14:creationId xmlns:p14="http://schemas.microsoft.com/office/powerpoint/2010/main" val="34372027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As there is only one remaining task, we assign it to the</a:t>
            </a:r>
            <a:r>
              <a:rPr lang="en-US" altLang="zh-CN" baseline="0"/>
              <a:t> new worker</a:t>
            </a:r>
            <a:r>
              <a:rPr lang="en-US" altLang="zh-CN" baseline="0" smtClean="0"/>
              <a:t>. The accumulated accuracy then start to increase.</a:t>
            </a:r>
            <a:endParaRPr lang="zh-CN" altLang="en-US"/>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29</a:t>
            </a:fld>
            <a:endParaRPr lang="en-US" altLang="ko-KR"/>
          </a:p>
        </p:txBody>
      </p:sp>
    </p:spTree>
    <p:extLst>
      <p:ext uri="{BB962C8B-B14F-4D97-AF65-F5344CB8AC3E}">
        <p14:creationId xmlns:p14="http://schemas.microsoft.com/office/powerpoint/2010/main" val="140175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 will first introduce the background and </a:t>
            </a:r>
            <a:r>
              <a:rPr lang="en-US" altLang="zh-CN"/>
              <a:t>the motivation of our work.</a:t>
            </a:r>
            <a:endParaRPr lang="zh-CN" altLang="en-US" dirty="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3</a:t>
            </a:fld>
            <a:endParaRPr lang="en-US" altLang="ko-KR"/>
          </a:p>
        </p:txBody>
      </p:sp>
    </p:spTree>
    <p:extLst>
      <p:ext uri="{BB962C8B-B14F-4D97-AF65-F5344CB8AC3E}">
        <p14:creationId xmlns:p14="http://schemas.microsoft.com/office/powerpoint/2010/main" val="6690116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After the sixth worker appears, it increased to 1.54.</a:t>
            </a:r>
            <a:endParaRPr lang="zh-CN" altLang="en-US"/>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30</a:t>
            </a:fld>
            <a:endParaRPr lang="en-US" altLang="ko-KR"/>
          </a:p>
        </p:txBody>
      </p:sp>
    </p:spTree>
    <p:extLst>
      <p:ext uri="{BB962C8B-B14F-4D97-AF65-F5344CB8AC3E}">
        <p14:creationId xmlns:p14="http://schemas.microsoft.com/office/powerpoint/2010/main" val="22544255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After</a:t>
            </a:r>
            <a:r>
              <a:rPr lang="en-US" altLang="zh-CN" baseline="0" smtClean="0"/>
              <a:t> the seven worker appears, it increased to 2.39</a:t>
            </a:r>
            <a:endParaRPr lang="zh-CN" altLang="en-US"/>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31</a:t>
            </a:fld>
            <a:endParaRPr lang="en-US" altLang="ko-KR"/>
          </a:p>
        </p:txBody>
      </p:sp>
    </p:spTree>
    <p:extLst>
      <p:ext uri="{BB962C8B-B14F-4D97-AF65-F5344CB8AC3E}">
        <p14:creationId xmlns:p14="http://schemas.microsoft.com/office/powerpoint/2010/main" val="31474477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After worker eight arrives, </a:t>
            </a:r>
            <a:r>
              <a:rPr lang="en-US" altLang="zh-CN" smtClean="0"/>
              <a:t>the value of accumulated accuracy finally reach 3.24. It is completed by this</a:t>
            </a:r>
            <a:r>
              <a:rPr lang="en-US" altLang="zh-CN" baseline="0" smtClean="0"/>
              <a:t> worker and thus the task latency of it is 8.</a:t>
            </a:r>
            <a:endParaRPr lang="zh-CN" altLang="en-US"/>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32</a:t>
            </a:fld>
            <a:endParaRPr lang="en-US" altLang="ko-KR"/>
          </a:p>
        </p:txBody>
      </p:sp>
    </p:spTree>
    <p:extLst>
      <p:ext uri="{BB962C8B-B14F-4D97-AF65-F5344CB8AC3E}">
        <p14:creationId xmlns:p14="http://schemas.microsoft.com/office/powerpoint/2010/main" val="6449827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In the end, we calculate the objective,</a:t>
            </a:r>
            <a:r>
              <a:rPr lang="en-US" altLang="zh-CN" baseline="0"/>
              <a:t> which is 8. The competitive ratio of this online algorithm is 7.967 </a:t>
            </a:r>
            <a:endParaRPr lang="zh-CN" altLang="en-US"/>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33</a:t>
            </a:fld>
            <a:endParaRPr lang="en-US" altLang="ko-KR"/>
          </a:p>
        </p:txBody>
      </p:sp>
    </p:spTree>
    <p:extLst>
      <p:ext uri="{BB962C8B-B14F-4D97-AF65-F5344CB8AC3E}">
        <p14:creationId xmlns:p14="http://schemas.microsoft.com/office/powerpoint/2010/main" val="13978376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Motivated by the example, if we can assign task</a:t>
            </a:r>
            <a:r>
              <a:rPr lang="en-US" altLang="zh-CN" baseline="0"/>
              <a:t> three earlier to the workers, it maybe reduce the overall latency. Therefore, we propose another greedy </a:t>
            </a:r>
            <a:r>
              <a:rPr lang="en-US" altLang="zh-CN" baseline="0" smtClean="0"/>
              <a:t>method, called AAM </a:t>
            </a:r>
            <a:r>
              <a:rPr lang="en-US" altLang="zh-CN" baseline="0"/>
              <a:t>which solve </a:t>
            </a:r>
            <a:r>
              <a:rPr lang="en-US" altLang="zh-CN" baseline="0" smtClean="0"/>
              <a:t>its disadvantage.s </a:t>
            </a:r>
            <a:r>
              <a:rPr lang="en-US" altLang="zh-CN" baseline="0"/>
              <a:t>Specifically, we use two concepts to model the status, one is called average, in another word, … The other is max, in another world.</a:t>
            </a:r>
            <a:endParaRPr lang="zh-CN" altLang="en-US"/>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34</a:t>
            </a:fld>
            <a:endParaRPr lang="en-US" altLang="ko-KR"/>
          </a:p>
        </p:txBody>
      </p:sp>
    </p:spTree>
    <p:extLst>
      <p:ext uri="{BB962C8B-B14F-4D97-AF65-F5344CB8AC3E}">
        <p14:creationId xmlns:p14="http://schemas.microsoft.com/office/powerpoint/2010/main" val="16740737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Therefore, we try to dynamically</a:t>
            </a:r>
            <a:r>
              <a:rPr lang="en-US" altLang="zh-CN" baseline="0"/>
              <a:t> select the greedy strategy. For example, when no bottleneck task exists, we greedily …</a:t>
            </a:r>
            <a:endParaRPr lang="zh-CN" altLang="en-US"/>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35</a:t>
            </a:fld>
            <a:endParaRPr lang="en-US" altLang="ko-KR"/>
          </a:p>
        </p:txBody>
      </p:sp>
    </p:spTree>
    <p:extLst>
      <p:ext uri="{BB962C8B-B14F-4D97-AF65-F5344CB8AC3E}">
        <p14:creationId xmlns:p14="http://schemas.microsoft.com/office/powerpoint/2010/main" val="10643368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Initially,</a:t>
            </a:r>
            <a:r>
              <a:rPr lang="en-US" altLang="zh-CN" baseline="0" smtClean="0"/>
              <a:t> we value of maxRemain is the same as the threshold delta. That is to say, its value is 3.22. But the value of avg is larger than that, bcause mathematically, it will equal to the number of tasks divided by K  and then multiplied by delta. Since in realistic, the value of K is usually small, which is often smaller than 10. Thus the average latency is much larger at the beginning. In our example, its value is 4.83, which is large than maxRemain. We choose the higest gain strategy.</a:t>
            </a:r>
            <a:endParaRPr lang="zh-CN" altLang="en-US"/>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36</a:t>
            </a:fld>
            <a:endParaRPr lang="en-US" altLang="ko-KR"/>
          </a:p>
        </p:txBody>
      </p:sp>
    </p:spTree>
    <p:extLst>
      <p:ext uri="{BB962C8B-B14F-4D97-AF65-F5344CB8AC3E}">
        <p14:creationId xmlns:p14="http://schemas.microsoft.com/office/powerpoint/2010/main" val="25621102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Therefore, we choose the first questions to send</a:t>
            </a:r>
            <a:r>
              <a:rPr lang="en-US" altLang="zh-CN" baseline="0" smtClean="0"/>
              <a:t> them to the first worker through his phone.</a:t>
            </a:r>
            <a:endParaRPr lang="zh-CN" altLang="en-US"/>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37</a:t>
            </a:fld>
            <a:endParaRPr lang="en-US" altLang="ko-KR"/>
          </a:p>
        </p:txBody>
      </p:sp>
    </p:spTree>
    <p:extLst>
      <p:ext uri="{BB962C8B-B14F-4D97-AF65-F5344CB8AC3E}">
        <p14:creationId xmlns:p14="http://schemas.microsoft.com/office/powerpoint/2010/main" val="9779130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When the second worker appears, as the accumulated</a:t>
            </a:r>
            <a:r>
              <a:rPr lang="en-US" altLang="zh-CN" baseline="0" smtClean="0"/>
              <a:t> accuracy of first two tasks are not zero anymore, the value of average latency will be decreased to 3.95. However, as nobody has answered the third task currently, the maxRemain stills holds at 3.22. Similarly, we still use the first greedy strategy.</a:t>
            </a:r>
            <a:endParaRPr lang="zh-CN" altLang="en-US"/>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38</a:t>
            </a:fld>
            <a:endParaRPr lang="en-US" altLang="ko-KR"/>
          </a:p>
        </p:txBody>
      </p:sp>
    </p:spTree>
    <p:extLst>
      <p:ext uri="{BB962C8B-B14F-4D97-AF65-F5344CB8AC3E}">
        <p14:creationId xmlns:p14="http://schemas.microsoft.com/office/powerpoint/2010/main" val="28026437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Thus, we still assign</a:t>
            </a:r>
            <a:r>
              <a:rPr lang="en-US" altLang="zh-CN" baseline="0" smtClean="0"/>
              <a:t> the first two tasks, which is still the same arrangement of LAF. The value of accumulated accuracy of two tasks increase to 1.77, and for third tasks, it is still zero.</a:t>
            </a:r>
            <a:endParaRPr lang="zh-CN" altLang="en-US"/>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39</a:t>
            </a:fld>
            <a:endParaRPr lang="en-US" altLang="ko-KR"/>
          </a:p>
        </p:txBody>
      </p:sp>
    </p:spTree>
    <p:extLst>
      <p:ext uri="{BB962C8B-B14F-4D97-AF65-F5344CB8AC3E}">
        <p14:creationId xmlns:p14="http://schemas.microsoft.com/office/powerpoint/2010/main" val="3375754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ln/>
        </p:spPr>
      </p:sp>
      <p:sp>
        <p:nvSpPr>
          <p:cNvPr id="245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200" kern="1200" smtClean="0">
                <a:solidFill>
                  <a:schemeClr val="tx1"/>
                </a:solidFill>
                <a:effectLst/>
                <a:latin typeface="Gulim" charset="0"/>
                <a:ea typeface="MS PGothic" pitchFamily="34" charset="-128"/>
                <a:cs typeface="Gulim" charset="0"/>
              </a:rPr>
              <a:t>You may familiar with traditional crowdsourcing, spatial crowdsourcing is a bit different. Because In </a:t>
            </a:r>
            <a:r>
              <a:rPr kumimoji="1" lang="en-US" altLang="zh-CN" sz="1200" kern="1200" dirty="0">
                <a:solidFill>
                  <a:schemeClr val="tx1"/>
                </a:solidFill>
                <a:effectLst/>
                <a:latin typeface="Gulim" charset="0"/>
                <a:ea typeface="MS PGothic" pitchFamily="34" charset="-128"/>
                <a:cs typeface="Gulim" charset="0"/>
              </a:rPr>
              <a:t>spatial crowdsourcing</a:t>
            </a:r>
            <a:r>
              <a:rPr kumimoji="1" lang="en-US" altLang="zh-CN" sz="1200" kern="1200">
                <a:solidFill>
                  <a:schemeClr val="tx1"/>
                </a:solidFill>
                <a:effectLst/>
                <a:latin typeface="Gulim" charset="0"/>
                <a:ea typeface="MS PGothic" pitchFamily="34" charset="-128"/>
                <a:cs typeface="Gulim" charset="0"/>
              </a:rPr>
              <a:t>, workers </a:t>
            </a:r>
            <a:r>
              <a:rPr kumimoji="1" lang="en-US" altLang="zh-CN" sz="1200" kern="1200" dirty="0">
                <a:solidFill>
                  <a:schemeClr val="tx1"/>
                </a:solidFill>
                <a:effectLst/>
                <a:latin typeface="Gulim" charset="0"/>
                <a:ea typeface="MS PGothic" pitchFamily="34" charset="-128"/>
                <a:cs typeface="Gulim" charset="0"/>
              </a:rPr>
              <a:t>have to move to a specific location and perform the tasks, and the platforms often help assign offline spatial tasks to online </a:t>
            </a:r>
            <a:r>
              <a:rPr kumimoji="1" lang="en-US" altLang="zh-CN" sz="1200" kern="1200">
                <a:solidFill>
                  <a:schemeClr val="tx1"/>
                </a:solidFill>
                <a:effectLst/>
                <a:latin typeface="Gulim" charset="0"/>
                <a:ea typeface="MS PGothic" pitchFamily="34" charset="-128"/>
                <a:cs typeface="Gulim" charset="0"/>
              </a:rPr>
              <a:t>workers</a:t>
            </a:r>
            <a:r>
              <a:rPr kumimoji="1" lang="en-US" altLang="zh-CN" sz="1200" kern="1200" smtClean="0">
                <a:solidFill>
                  <a:schemeClr val="tx1"/>
                </a:solidFill>
                <a:effectLst/>
                <a:latin typeface="Gulim" charset="0"/>
                <a:ea typeface="MS PGothic" pitchFamily="34" charset="-128"/>
                <a:cs typeface="Gulim" charset="0"/>
              </a:rPr>
              <a:t>.</a:t>
            </a:r>
            <a:endParaRPr kumimoji="1" lang="en-US" altLang="zh-CN" sz="1200" kern="1200" dirty="0">
              <a:solidFill>
                <a:schemeClr val="tx1"/>
              </a:solidFill>
              <a:effectLst/>
              <a:latin typeface="Gulim" charset="0"/>
              <a:ea typeface="MS PGothic" pitchFamily="34" charset="-128"/>
              <a:cs typeface="Gulim" pitchFamily="34" charset="-127"/>
            </a:endParaRPr>
          </a:p>
          <a:p>
            <a:r>
              <a:rPr kumimoji="1" lang="en-US" altLang="zh-CN" sz="1200" kern="1200" dirty="0">
                <a:solidFill>
                  <a:schemeClr val="tx1"/>
                </a:solidFill>
                <a:effectLst/>
                <a:latin typeface="Gulim" charset="0"/>
                <a:ea typeface="MS PGothic" pitchFamily="34" charset="-128"/>
                <a:cs typeface="Gulim" pitchFamily="34" charset="-127"/>
              </a:rPr>
              <a:t>In fact, many </a:t>
            </a:r>
            <a:r>
              <a:rPr kumimoji="1" lang="en-US" altLang="zh-CN" sz="1200" kern="1200" dirty="0" err="1">
                <a:solidFill>
                  <a:schemeClr val="tx1"/>
                </a:solidFill>
                <a:effectLst/>
                <a:latin typeface="Gulim" charset="0"/>
                <a:ea typeface="MS PGothic" pitchFamily="34" charset="-128"/>
                <a:cs typeface="Gulim" pitchFamily="34" charset="-127"/>
              </a:rPr>
              <a:t>sc</a:t>
            </a:r>
            <a:r>
              <a:rPr kumimoji="1" lang="en-US" altLang="zh-CN" sz="1200" kern="1200" dirty="0">
                <a:solidFill>
                  <a:schemeClr val="tx1"/>
                </a:solidFill>
                <a:effectLst/>
                <a:latin typeface="Gulim" charset="0"/>
                <a:ea typeface="MS PGothic" pitchFamily="34" charset="-128"/>
                <a:cs typeface="Gulim" pitchFamily="34" charset="-127"/>
              </a:rPr>
              <a:t> </a:t>
            </a:r>
            <a:r>
              <a:rPr kumimoji="1" lang="en-US" altLang="zh-CN" sz="1200" kern="1200">
                <a:solidFill>
                  <a:schemeClr val="tx1"/>
                </a:solidFill>
                <a:effectLst/>
                <a:latin typeface="Gulim" charset="0"/>
                <a:ea typeface="MS PGothic" pitchFamily="34" charset="-128"/>
                <a:cs typeface="Gulim" pitchFamily="34" charset="-127"/>
              </a:rPr>
              <a:t>platforms </a:t>
            </a:r>
            <a:r>
              <a:rPr kumimoji="1" lang="en-US" altLang="zh-CN" sz="1200" kern="1200" smtClean="0">
                <a:solidFill>
                  <a:schemeClr val="tx1"/>
                </a:solidFill>
                <a:effectLst/>
                <a:latin typeface="Gulim" charset="0"/>
                <a:ea typeface="MS PGothic" pitchFamily="34" charset="-128"/>
                <a:cs typeface="Gulim" pitchFamily="34" charset="-127"/>
              </a:rPr>
              <a:t>are </a:t>
            </a:r>
            <a:r>
              <a:rPr kumimoji="1" lang="en-US" altLang="zh-CN" sz="1200" kern="1200" dirty="0">
                <a:solidFill>
                  <a:schemeClr val="tx1"/>
                </a:solidFill>
                <a:effectLst/>
                <a:latin typeface="Gulim" charset="0"/>
                <a:ea typeface="MS PGothic" pitchFamily="34" charset="-128"/>
                <a:cs typeface="Gulim" pitchFamily="34" charset="-127"/>
              </a:rPr>
              <a:t>used in our daily life.</a:t>
            </a:r>
            <a:endParaRPr kumimoji="1" lang="en-US" altLang="zh-CN" sz="1200" kern="1200" dirty="0">
              <a:solidFill>
                <a:schemeClr val="tx1"/>
              </a:solidFill>
              <a:effectLst/>
              <a:latin typeface="Gulim" charset="0"/>
              <a:ea typeface="MS PGothic" pitchFamily="34" charset="-128"/>
              <a:cs typeface="Gulim" charset="0"/>
            </a:endParaRPr>
          </a:p>
        </p:txBody>
      </p:sp>
      <p:sp>
        <p:nvSpPr>
          <p:cNvPr id="245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1B2E08B4-A52A-4F00-BBA2-318831EC011B}" type="slidenum">
              <a:rPr lang="zh-CN" altLang="en-US" smtClean="0">
                <a:ea typeface="Gulim" pitchFamily="34" charset="-127"/>
              </a:rPr>
              <a:pPr>
                <a:spcBef>
                  <a:spcPct val="0"/>
                </a:spcBef>
              </a:pPr>
              <a:t>4</a:t>
            </a:fld>
            <a:endParaRPr lang="en-US" altLang="zh-CN">
              <a:ea typeface="Gulim" pitchFamily="34" charset="-127"/>
            </a:endParaRPr>
          </a:p>
        </p:txBody>
      </p:sp>
    </p:spTree>
    <p:extLst>
      <p:ext uri="{BB962C8B-B14F-4D97-AF65-F5344CB8AC3E}">
        <p14:creationId xmlns:p14="http://schemas.microsoft.com/office/powerpoint/2010/main" val="13254477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When the third worker appears, the situation</a:t>
            </a:r>
            <a:r>
              <a:rPr lang="en-US" altLang="zh-CN" baseline="0" smtClean="0"/>
              <a:t> changes. Because the value of average latency becomes less than the value of maximum latency because 3.06 is smaller than 3.22. In this time, we alternate our strategy.</a:t>
            </a:r>
            <a:endParaRPr lang="zh-CN" altLang="en-US"/>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40</a:t>
            </a:fld>
            <a:endParaRPr lang="en-US" altLang="ko-KR"/>
          </a:p>
        </p:txBody>
      </p:sp>
    </p:spTree>
    <p:extLst>
      <p:ext uri="{BB962C8B-B14F-4D97-AF65-F5344CB8AC3E}">
        <p14:creationId xmlns:p14="http://schemas.microsoft.com/office/powerpoint/2010/main" val="17796198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In this example, we</a:t>
            </a:r>
            <a:r>
              <a:rPr lang="en-US" altLang="zh-CN" baseline="0" smtClean="0"/>
              <a:t> will assign the first task and the third task to the third worker. In experiments, since capacity of worker is much smaller than the number of task, the process of alternating stratgie only happens after many workers have appeared. The accumulated accuracy of fist task increase to 2.69, and the third task increase to 0.85.</a:t>
            </a:r>
            <a:endParaRPr lang="zh-CN" altLang="en-US"/>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41</a:t>
            </a:fld>
            <a:endParaRPr lang="en-US" altLang="ko-KR"/>
          </a:p>
        </p:txBody>
      </p:sp>
    </p:spTree>
    <p:extLst>
      <p:ext uri="{BB962C8B-B14F-4D97-AF65-F5344CB8AC3E}">
        <p14:creationId xmlns:p14="http://schemas.microsoft.com/office/powerpoint/2010/main" val="23315847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When</a:t>
            </a:r>
            <a:r>
              <a:rPr lang="en-US" altLang="zh-CN" baseline="0" smtClean="0"/>
              <a:t> the fourth worker appears, the value of average is still smaller than the value of maximum latency because average is 2.18 and the maxRemain is 2.37</a:t>
            </a:r>
            <a:endParaRPr lang="zh-CN" altLang="en-US"/>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42</a:t>
            </a:fld>
            <a:endParaRPr lang="en-US" altLang="ko-KR"/>
          </a:p>
        </p:txBody>
      </p:sp>
    </p:spTree>
    <p:extLst>
      <p:ext uri="{BB962C8B-B14F-4D97-AF65-F5344CB8AC3E}">
        <p14:creationId xmlns:p14="http://schemas.microsoft.com/office/powerpoint/2010/main" val="40849514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Thus, we assign the second task and the third task to the fourth</a:t>
            </a:r>
            <a:r>
              <a:rPr lang="en-US" altLang="zh-CN" baseline="0" smtClean="0"/>
              <a:t> worker because their accumulated accuracy is smaller.</a:t>
            </a:r>
            <a:endParaRPr lang="zh-CN" altLang="en-US"/>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43</a:t>
            </a:fld>
            <a:endParaRPr lang="en-US" altLang="ko-KR"/>
          </a:p>
        </p:txBody>
      </p:sp>
    </p:spTree>
    <p:extLst>
      <p:ext uri="{BB962C8B-B14F-4D97-AF65-F5344CB8AC3E}">
        <p14:creationId xmlns:p14="http://schemas.microsoft.com/office/powerpoint/2010/main" val="1660884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When</a:t>
            </a:r>
            <a:r>
              <a:rPr lang="en-US" altLang="zh-CN" baseline="0" smtClean="0"/>
              <a:t> the fifth worker appears, the value of maxRemain is still larger and we still use the same greedy strategy.</a:t>
            </a:r>
            <a:endParaRPr lang="zh-CN" altLang="en-US"/>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44</a:t>
            </a:fld>
            <a:endParaRPr lang="en-US" altLang="ko-KR"/>
          </a:p>
        </p:txBody>
      </p:sp>
    </p:spTree>
    <p:extLst>
      <p:ext uri="{BB962C8B-B14F-4D97-AF65-F5344CB8AC3E}">
        <p14:creationId xmlns:p14="http://schemas.microsoft.com/office/powerpoint/2010/main" val="37129799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Based</a:t>
            </a:r>
            <a:r>
              <a:rPr lang="en-US" altLang="zh-CN" baseline="0" smtClean="0"/>
              <a:t> on the current greedy strategy, we assign the first task and the third task to the fifth worker. And after fifth worker answer the questions. the accumulated accuracy of the first task becomes 3.54, which is larger than the threshold, 3.22. Thus, task latency of the first task is five because of the define of task completion.</a:t>
            </a:r>
            <a:endParaRPr lang="zh-CN" altLang="en-US"/>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45</a:t>
            </a:fld>
            <a:endParaRPr lang="en-US" altLang="ko-KR"/>
          </a:p>
        </p:txBody>
      </p:sp>
    </p:spTree>
    <p:extLst>
      <p:ext uri="{BB962C8B-B14F-4D97-AF65-F5344CB8AC3E}">
        <p14:creationId xmlns:p14="http://schemas.microsoft.com/office/powerpoint/2010/main" val="42532079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When six</a:t>
            </a:r>
            <a:r>
              <a:rPr lang="en-US" altLang="zh-CN" baseline="0" smtClean="0"/>
              <a:t> worker appears, the value of average latency is still smaller. We keeps our greedy strategy .</a:t>
            </a:r>
            <a:endParaRPr lang="zh-CN" altLang="en-US"/>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46</a:t>
            </a:fld>
            <a:endParaRPr lang="en-US" altLang="ko-KR"/>
          </a:p>
        </p:txBody>
      </p:sp>
    </p:spTree>
    <p:extLst>
      <p:ext uri="{BB962C8B-B14F-4D97-AF65-F5344CB8AC3E}">
        <p14:creationId xmlns:p14="http://schemas.microsoft.com/office/powerpoint/2010/main" val="22278889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Also note that there are only two tasks left</a:t>
            </a:r>
            <a:r>
              <a:rPr lang="en-US" altLang="zh-CN" baseline="0" smtClean="0"/>
              <a:t> and the capacity of worker is two. We assign the last two tasks to the new worker. The accumulated accuracy of second task becomes 3.54 and the accumulated accuracy of the third task becomes 3.31. In another world, both tasks are completed and their task latency are all six because the sixth worker finally completes these two tasks.</a:t>
            </a:r>
            <a:endParaRPr lang="zh-CN" altLang="en-US"/>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47</a:t>
            </a:fld>
            <a:endParaRPr lang="en-US" altLang="ko-KR"/>
          </a:p>
        </p:txBody>
      </p:sp>
    </p:spTree>
    <p:extLst>
      <p:ext uri="{BB962C8B-B14F-4D97-AF65-F5344CB8AC3E}">
        <p14:creationId xmlns:p14="http://schemas.microsoft.com/office/powerpoint/2010/main" val="8848668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In another word, the latency of the arrangement of AAM is the maximum value is</a:t>
            </a:r>
            <a:r>
              <a:rPr lang="en-US" altLang="zh-CN" baseline="0" smtClean="0"/>
              <a:t> 6. The competitive ratio is slightly better than the algorithm LAF, which is nearly 8.</a:t>
            </a:r>
            <a:endParaRPr lang="zh-CN" altLang="en-US"/>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48</a:t>
            </a:fld>
            <a:endParaRPr lang="en-US" altLang="ko-KR"/>
          </a:p>
        </p:txBody>
      </p:sp>
    </p:spTree>
    <p:extLst>
      <p:ext uri="{BB962C8B-B14F-4D97-AF65-F5344CB8AC3E}">
        <p14:creationId xmlns:p14="http://schemas.microsoft.com/office/powerpoint/2010/main" val="39000324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Next let me introduce</a:t>
            </a:r>
            <a:r>
              <a:rPr lang="en-US" baseline="0" smtClean="0"/>
              <a:t> our experimental setting and experiments result.</a:t>
            </a:r>
            <a:endParaRPr lang="en-US" dirty="0"/>
          </a:p>
        </p:txBody>
      </p:sp>
      <p:sp>
        <p:nvSpPr>
          <p:cNvPr id="4" name="Slide Number Placeholder 3"/>
          <p:cNvSpPr>
            <a:spLocks noGrp="1"/>
          </p:cNvSpPr>
          <p:nvPr>
            <p:ph type="sldNum" sz="quarter" idx="10"/>
          </p:nvPr>
        </p:nvSpPr>
        <p:spPr/>
        <p:txBody>
          <a:bodyPr/>
          <a:lstStyle/>
          <a:p>
            <a:pPr>
              <a:defRPr/>
            </a:pPr>
            <a:fld id="{664D4173-57ED-437D-91B8-619767E9CBB8}" type="slidenum">
              <a:rPr lang="en-US" altLang="ko-KR" smtClean="0"/>
              <a:pPr>
                <a:defRPr/>
              </a:pPr>
              <a:t>49</a:t>
            </a:fld>
            <a:endParaRPr lang="en-US" altLang="ko-KR"/>
          </a:p>
        </p:txBody>
      </p:sp>
    </p:spTree>
    <p:extLst>
      <p:ext uri="{BB962C8B-B14F-4D97-AF65-F5344CB8AC3E}">
        <p14:creationId xmlns:p14="http://schemas.microsoft.com/office/powerpoint/2010/main" val="2978477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a:ln/>
        </p:spPr>
      </p:sp>
      <p:sp>
        <p:nvSpPr>
          <p:cNvPr id="266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200" kern="1200" dirty="0">
                <a:solidFill>
                  <a:schemeClr val="tx1"/>
                </a:solidFill>
                <a:effectLst/>
                <a:latin typeface="Gulim" charset="0"/>
                <a:ea typeface="MS PGothic" pitchFamily="34" charset="-128"/>
                <a:cs typeface="Gulim" charset="0"/>
              </a:rPr>
              <a:t>Here are some famous examples of spatial crowdsourcing </a:t>
            </a:r>
            <a:r>
              <a:rPr kumimoji="1" lang="en-US" altLang="zh-CN" sz="1200" kern="1200">
                <a:solidFill>
                  <a:schemeClr val="tx1"/>
                </a:solidFill>
                <a:effectLst/>
                <a:latin typeface="Gulim" charset="0"/>
                <a:ea typeface="MS PGothic" pitchFamily="34" charset="-128"/>
                <a:cs typeface="Gulim" charset="0"/>
              </a:rPr>
              <a:t>platforms</a:t>
            </a:r>
            <a:r>
              <a:rPr kumimoji="1" lang="en-US" altLang="zh-CN" sz="1200" kern="1200" smtClean="0">
                <a:solidFill>
                  <a:schemeClr val="tx1"/>
                </a:solidFill>
                <a:effectLst/>
                <a:latin typeface="Gulim" charset="0"/>
                <a:ea typeface="MS PGothic" pitchFamily="34" charset="-128"/>
                <a:cs typeface="Gulim" charset="0"/>
              </a:rPr>
              <a:t>.</a:t>
            </a:r>
            <a:endParaRPr kumimoji="1" lang="zh-CN" altLang="zh-CN" sz="1200" kern="1200" dirty="0">
              <a:solidFill>
                <a:schemeClr val="tx1"/>
              </a:solidFill>
              <a:effectLst/>
              <a:latin typeface="Gulim" charset="0"/>
              <a:ea typeface="MS PGothic" pitchFamily="34" charset="-128"/>
              <a:cs typeface="Gulim" charset="0"/>
            </a:endParaRPr>
          </a:p>
          <a:p>
            <a:r>
              <a:rPr kumimoji="1" lang="en-US" altLang="zh-CN" sz="1200" kern="1200">
                <a:solidFill>
                  <a:schemeClr val="tx1"/>
                </a:solidFill>
                <a:effectLst/>
                <a:latin typeface="Gulim" charset="0"/>
                <a:ea typeface="MS PGothic" pitchFamily="34" charset="-128"/>
                <a:cs typeface="Gulim" charset="0"/>
              </a:rPr>
              <a:t>You may</a:t>
            </a:r>
            <a:r>
              <a:rPr kumimoji="1" lang="en-US" altLang="zh-CN" sz="1200" kern="1200" baseline="0">
                <a:solidFill>
                  <a:schemeClr val="tx1"/>
                </a:solidFill>
                <a:effectLst/>
                <a:latin typeface="Gulim" charset="0"/>
                <a:ea typeface="MS PGothic" pitchFamily="34" charset="-128"/>
                <a:cs typeface="Gulim" charset="0"/>
              </a:rPr>
              <a:t> familiar with gigwalk</a:t>
            </a:r>
            <a:r>
              <a:rPr kumimoji="1" lang="en-US" altLang="zh-CN" sz="1200" kern="1200">
                <a:solidFill>
                  <a:schemeClr val="tx1"/>
                </a:solidFill>
                <a:effectLst/>
                <a:latin typeface="Gulim" charset="0"/>
                <a:ea typeface="MS PGothic" pitchFamily="34" charset="-128"/>
                <a:cs typeface="Gulim" charset="0"/>
              </a:rPr>
              <a:t>, </a:t>
            </a:r>
            <a:r>
              <a:rPr kumimoji="1" lang="en-US" altLang="zh-CN" sz="1200" kern="1200" dirty="0">
                <a:solidFill>
                  <a:schemeClr val="tx1"/>
                </a:solidFill>
                <a:effectLst/>
                <a:latin typeface="Gulim" charset="0"/>
                <a:ea typeface="MS PGothic" pitchFamily="34" charset="-128"/>
                <a:cs typeface="Gulim" charset="0"/>
              </a:rPr>
              <a:t>where users send out tasks to nearby crowd workers </a:t>
            </a:r>
            <a:r>
              <a:rPr kumimoji="1" lang="en-US" altLang="zh-CN" sz="1200" u="none" kern="1200" dirty="0">
                <a:solidFill>
                  <a:schemeClr val="tx1"/>
                </a:solidFill>
                <a:effectLst/>
                <a:latin typeface="Gulim" charset="0"/>
                <a:ea typeface="MS PGothic" pitchFamily="34" charset="-128"/>
                <a:cs typeface="Gulim" charset="0"/>
              </a:rPr>
              <a:t>waiting for tasks</a:t>
            </a:r>
            <a:r>
              <a:rPr kumimoji="1" lang="en-US" altLang="zh-CN" sz="1200" kern="1200">
                <a:solidFill>
                  <a:schemeClr val="tx1"/>
                </a:solidFill>
                <a:effectLst/>
                <a:latin typeface="Gulim" charset="0"/>
                <a:ea typeface="MS PGothic" pitchFamily="34" charset="-128"/>
                <a:cs typeface="Gulim" charset="0"/>
              </a:rPr>
              <a:t>. The right</a:t>
            </a:r>
            <a:r>
              <a:rPr kumimoji="1" lang="en-US" altLang="zh-CN" sz="1200" kern="1200" baseline="0">
                <a:solidFill>
                  <a:schemeClr val="tx1"/>
                </a:solidFill>
                <a:effectLst/>
                <a:latin typeface="Gulim" charset="0"/>
                <a:ea typeface="MS PGothic" pitchFamily="34" charset="-128"/>
                <a:cs typeface="Gulim" charset="0"/>
              </a:rPr>
              <a:t> picture is an example of gigwalk</a:t>
            </a:r>
            <a:r>
              <a:rPr kumimoji="1" lang="en-US" altLang="zh-CN" sz="1200" kern="1200">
                <a:solidFill>
                  <a:schemeClr val="tx1"/>
                </a:solidFill>
                <a:effectLst/>
                <a:latin typeface="Gulim" charset="0"/>
                <a:ea typeface="MS PGothic" pitchFamily="34" charset="-128"/>
                <a:cs typeface="Gulim" charset="0"/>
              </a:rPr>
              <a:t>. Similar </a:t>
            </a:r>
            <a:r>
              <a:rPr kumimoji="1" lang="en-US" altLang="zh-CN" sz="1200" kern="1200" dirty="0">
                <a:solidFill>
                  <a:schemeClr val="tx1"/>
                </a:solidFill>
                <a:effectLst/>
                <a:latin typeface="Gulim" charset="0"/>
                <a:ea typeface="MS PGothic" pitchFamily="34" charset="-128"/>
                <a:cs typeface="Gulim" charset="0"/>
              </a:rPr>
              <a:t>examples include </a:t>
            </a:r>
            <a:r>
              <a:rPr kumimoji="1" lang="en-US" altLang="zh-CN" sz="1200" kern="1200" err="1">
                <a:solidFill>
                  <a:schemeClr val="tx1"/>
                </a:solidFill>
                <a:effectLst/>
                <a:latin typeface="Gulim" charset="0"/>
                <a:ea typeface="MS PGothic" pitchFamily="34" charset="-128"/>
                <a:cs typeface="Gulim" charset="0"/>
              </a:rPr>
              <a:t>fieldagent</a:t>
            </a:r>
            <a:r>
              <a:rPr kumimoji="1" lang="en-US" altLang="zh-CN" sz="1200" kern="1200" smtClean="0">
                <a:solidFill>
                  <a:schemeClr val="tx1"/>
                </a:solidFill>
                <a:effectLst/>
                <a:latin typeface="Gulim" charset="0"/>
                <a:ea typeface="MS PGothic" pitchFamily="34" charset="-128"/>
                <a:cs typeface="Gulim" charset="0"/>
              </a:rPr>
              <a:t>.</a:t>
            </a:r>
          </a:p>
          <a:p>
            <a:r>
              <a:rPr kumimoji="1" lang="en-US" altLang="zh-CN" sz="1200" kern="1200" smtClean="0">
                <a:solidFill>
                  <a:schemeClr val="tx1"/>
                </a:solidFill>
                <a:effectLst/>
                <a:latin typeface="Gulim" charset="0"/>
                <a:ea typeface="MS PGothic" pitchFamily="34" charset="-128"/>
                <a:cs typeface="Gulim" charset="0"/>
              </a:rPr>
              <a:t>Both openStreetMap</a:t>
            </a:r>
            <a:r>
              <a:rPr kumimoji="1" lang="en-US" altLang="zh-CN" sz="1200" kern="1200" baseline="0" smtClean="0">
                <a:solidFill>
                  <a:schemeClr val="tx1"/>
                </a:solidFill>
                <a:effectLst/>
                <a:latin typeface="Gulim" charset="0"/>
                <a:ea typeface="MS PGothic" pitchFamily="34" charset="-128"/>
                <a:cs typeface="Gulim" charset="0"/>
              </a:rPr>
              <a:t> and waze focus on collecting data. Some other game-based platform, like pokeman-go.</a:t>
            </a:r>
            <a:endParaRPr kumimoji="1" lang="en-US" altLang="zh-CN" sz="1200" kern="1200">
              <a:solidFill>
                <a:schemeClr val="tx1"/>
              </a:solidFill>
              <a:effectLst/>
              <a:latin typeface="Gulim" charset="0"/>
              <a:ea typeface="MS PGothic" pitchFamily="34" charset="-128"/>
              <a:cs typeface="Gulim" charset="0"/>
            </a:endParaRPr>
          </a:p>
          <a:p>
            <a:r>
              <a:rPr kumimoji="1" lang="en-US" altLang="zh-CN" sz="1200" kern="1200" smtClean="0">
                <a:solidFill>
                  <a:schemeClr val="tx1"/>
                </a:solidFill>
                <a:effectLst/>
                <a:latin typeface="Gulim" charset="0"/>
                <a:ea typeface="MS PGothic" pitchFamily="34" charset="-128"/>
                <a:cs typeface="Gulim" pitchFamily="34" charset="-127"/>
              </a:rPr>
              <a:t>But </a:t>
            </a:r>
            <a:r>
              <a:rPr kumimoji="1" lang="en-US" altLang="zh-CN" sz="1200" kern="1200">
                <a:solidFill>
                  <a:schemeClr val="tx1"/>
                </a:solidFill>
                <a:effectLst/>
                <a:latin typeface="Gulim" charset="0"/>
                <a:ea typeface="MS PGothic" pitchFamily="34" charset="-128"/>
                <a:cs typeface="Gulim" pitchFamily="34" charset="-127"/>
              </a:rPr>
              <a:t>you may wonder</a:t>
            </a:r>
            <a:r>
              <a:rPr kumimoji="1" lang="en-US" altLang="zh-CN" sz="1200" kern="1200" baseline="0">
                <a:solidFill>
                  <a:schemeClr val="tx1"/>
                </a:solidFill>
                <a:effectLst/>
                <a:latin typeface="Gulim" charset="0"/>
                <a:ea typeface="MS PGothic" pitchFamily="34" charset="-128"/>
                <a:cs typeface="Gulim" pitchFamily="34" charset="-127"/>
              </a:rPr>
              <a:t> why I list facebook as a typical spatial crowdsourcing platform, because it is known as a social platform.</a:t>
            </a:r>
          </a:p>
        </p:txBody>
      </p:sp>
      <p:sp>
        <p:nvSpPr>
          <p:cNvPr id="266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AC20287E-1E5E-4CF2-823C-4CB12F523B11}" type="slidenum">
              <a:rPr lang="zh-CN" altLang="en-US" smtClean="0">
                <a:ea typeface="Gulim" pitchFamily="34" charset="-127"/>
              </a:rPr>
              <a:pPr>
                <a:spcBef>
                  <a:spcPct val="0"/>
                </a:spcBef>
              </a:pPr>
              <a:t>5</a:t>
            </a:fld>
            <a:endParaRPr lang="en-US" altLang="zh-CN">
              <a:ea typeface="Gulim" pitchFamily="34" charset="-127"/>
            </a:endParaRPr>
          </a:p>
        </p:txBody>
      </p:sp>
    </p:spTree>
    <p:extLst>
      <p:ext uri="{BB962C8B-B14F-4D97-AF65-F5344CB8AC3E}">
        <p14:creationId xmlns:p14="http://schemas.microsoft.com/office/powerpoint/2010/main" val="12582933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We conduct</a:t>
            </a:r>
            <a:r>
              <a:rPr lang="en-US" altLang="zh-CN" baseline="0"/>
              <a:t> experiments on both synthetic data and real data. We propose a baseline to compare with proposed method for both offline scenario and online scenario.</a:t>
            </a:r>
            <a:endParaRPr lang="zh-CN" altLang="en-US"/>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50</a:t>
            </a:fld>
            <a:endParaRPr lang="en-US" altLang="ko-KR"/>
          </a:p>
        </p:txBody>
      </p:sp>
    </p:spTree>
    <p:extLst>
      <p:ext uri="{BB962C8B-B14F-4D97-AF65-F5344CB8AC3E}">
        <p14:creationId xmlns:p14="http://schemas.microsoft.com/office/powerpoint/2010/main" val="26993532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Here</a:t>
            </a:r>
            <a:r>
              <a:rPr lang="en-US" altLang="zh-CN" baseline="0"/>
              <a:t> is t</a:t>
            </a:r>
            <a:r>
              <a:rPr lang="en-US" altLang="zh-CN"/>
              <a:t>he result of synthetic data</a:t>
            </a:r>
            <a:r>
              <a:rPr lang="en-US" altLang="zh-CN" baseline="0"/>
              <a:t> when varying the cardinality of tasks.</a:t>
            </a:r>
            <a:endParaRPr lang="zh-CN" altLang="en-US"/>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51</a:t>
            </a:fld>
            <a:endParaRPr lang="en-US" altLang="ko-KR"/>
          </a:p>
        </p:txBody>
      </p:sp>
    </p:spTree>
    <p:extLst>
      <p:ext uri="{BB962C8B-B14F-4D97-AF65-F5344CB8AC3E}">
        <p14:creationId xmlns:p14="http://schemas.microsoft.com/office/powerpoint/2010/main" val="39130515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Here is the</a:t>
            </a:r>
            <a:r>
              <a:rPr lang="en-US" altLang="zh-CN" baseline="0"/>
              <a:t> result of experiments on real data.</a:t>
            </a:r>
            <a:endParaRPr lang="zh-CN" altLang="en-US"/>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52</a:t>
            </a:fld>
            <a:endParaRPr lang="en-US" altLang="ko-KR"/>
          </a:p>
        </p:txBody>
      </p:sp>
    </p:spTree>
    <p:extLst>
      <p:ext uri="{BB962C8B-B14F-4D97-AF65-F5344CB8AC3E}">
        <p14:creationId xmlns:p14="http://schemas.microsoft.com/office/powerpoint/2010/main" val="13560357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mtClean="0"/>
              <a:t>This is our conclusion. </a:t>
            </a:r>
            <a:endParaRPr lang="en-US" dirty="0"/>
          </a:p>
        </p:txBody>
      </p:sp>
      <p:sp>
        <p:nvSpPr>
          <p:cNvPr id="4" name="Slide Number Placeholder 3"/>
          <p:cNvSpPr>
            <a:spLocks noGrp="1"/>
          </p:cNvSpPr>
          <p:nvPr>
            <p:ph type="sldNum" sz="quarter" idx="10"/>
          </p:nvPr>
        </p:nvSpPr>
        <p:spPr/>
        <p:txBody>
          <a:bodyPr/>
          <a:lstStyle/>
          <a:p>
            <a:pPr>
              <a:defRPr/>
            </a:pPr>
            <a:fld id="{664D4173-57ED-437D-91B8-619767E9CBB8}" type="slidenum">
              <a:rPr lang="en-US" altLang="ko-KR" smtClean="0"/>
              <a:pPr>
                <a:defRPr/>
              </a:pPr>
              <a:t>53</a:t>
            </a:fld>
            <a:endParaRPr lang="en-US" altLang="ko-KR"/>
          </a:p>
        </p:txBody>
      </p:sp>
    </p:spTree>
    <p:extLst>
      <p:ext uri="{BB962C8B-B14F-4D97-AF65-F5344CB8AC3E}">
        <p14:creationId xmlns:p14="http://schemas.microsoft.com/office/powerpoint/2010/main" val="105785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1" hangingPunct="0">
              <a:lnSpc>
                <a:spcPct val="100000"/>
              </a:lnSpc>
              <a:spcBef>
                <a:spcPct val="30000"/>
              </a:spcBef>
              <a:spcAft>
                <a:spcPct val="0"/>
              </a:spcAft>
              <a:buClrTx/>
              <a:buSzTx/>
              <a:buFontTx/>
              <a:buNone/>
              <a:tabLst/>
              <a:defRPr/>
            </a:pPr>
            <a:r>
              <a:rPr lang="en-US" altLang="zh-CN" smtClean="0"/>
              <a:t>We next present our solutions. First, we present a batch-based</a:t>
            </a:r>
            <a:r>
              <a:rPr lang="en-US" altLang="zh-CN" baseline="0" smtClean="0"/>
              <a:t> solution for offline scenario of LTC. </a:t>
            </a:r>
            <a:r>
              <a:rPr lang="en-US" altLang="zh-CN" smtClean="0"/>
              <a:t>Second, we propose two greedy-based method for online scenario. All methods are</a:t>
            </a:r>
            <a:r>
              <a:rPr lang="en-US" altLang="zh-CN" baseline="0" smtClean="0"/>
              <a:t> proved to have theoretical guarantee.</a:t>
            </a:r>
            <a:endParaRPr lang="en-US" altLang="zh-CN" smtClean="0"/>
          </a:p>
          <a:p>
            <a:endParaRPr lang="zh-CN" altLang="en-US"/>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54</a:t>
            </a:fld>
            <a:endParaRPr lang="en-US" altLang="ko-KR"/>
          </a:p>
        </p:txBody>
      </p:sp>
    </p:spTree>
    <p:extLst>
      <p:ext uri="{BB962C8B-B14F-4D97-AF65-F5344CB8AC3E}">
        <p14:creationId xmlns:p14="http://schemas.microsoft.com/office/powerpoint/2010/main" val="22952148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55</a:t>
            </a:fld>
            <a:endParaRPr lang="en-US" altLang="ko-KR"/>
          </a:p>
        </p:txBody>
      </p:sp>
    </p:spTree>
    <p:extLst>
      <p:ext uri="{BB962C8B-B14F-4D97-AF65-F5344CB8AC3E}">
        <p14:creationId xmlns:p14="http://schemas.microsoft.com/office/powerpoint/2010/main" val="2425001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1" hangingPunct="0">
              <a:lnSpc>
                <a:spcPct val="100000"/>
              </a:lnSpc>
              <a:spcBef>
                <a:spcPct val="30000"/>
              </a:spcBef>
              <a:spcAft>
                <a:spcPct val="0"/>
              </a:spcAft>
              <a:buClrTx/>
              <a:buSzTx/>
              <a:buFontTx/>
              <a:buNone/>
              <a:tabLst/>
              <a:defRPr/>
            </a:pPr>
            <a:r>
              <a:rPr kumimoji="1" lang="en-US" altLang="zh-CN" sz="1200" kern="1200" baseline="0">
                <a:solidFill>
                  <a:schemeClr val="tx1"/>
                </a:solidFill>
                <a:effectLst/>
                <a:latin typeface="Gulim" charset="0"/>
                <a:ea typeface="MS PGothic" pitchFamily="34" charset="-128"/>
                <a:cs typeface="Gulim" pitchFamily="34" charset="-127"/>
              </a:rPr>
              <a:t>Let me tell you a true story in facebook to show our motivation</a:t>
            </a:r>
            <a:r>
              <a:rPr lang="en-US" altLang="zh-CN" baseline="0"/>
              <a:t>. Users in facebook often post with check-in places. For example, one day, Tom may share his experience at a café via facebook. As soon as he post it, facebook will easily know where he is based on his check-in place. </a:t>
            </a:r>
            <a:r>
              <a:rPr lang="en-US" altLang="zh-CN" baseline="0" smtClean="0"/>
              <a:t>If Facebook </a:t>
            </a:r>
            <a:r>
              <a:rPr lang="en-US" altLang="zh-CN" baseline="0"/>
              <a:t>wants to collect data about nearby POI. Then it will automatically assign a bunch of questions to him about the nearby POIs</a:t>
            </a:r>
            <a:r>
              <a:rPr lang="en-US" altLang="zh-CN" baseline="0" smtClean="0"/>
              <a:t>.</a:t>
            </a:r>
            <a:endParaRPr lang="en-US" altLang="zh-CN" baseline="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6</a:t>
            </a:fld>
            <a:endParaRPr lang="en-US" altLang="ko-KR"/>
          </a:p>
        </p:txBody>
      </p:sp>
    </p:spTree>
    <p:extLst>
      <p:ext uri="{BB962C8B-B14F-4D97-AF65-F5344CB8AC3E}">
        <p14:creationId xmlns:p14="http://schemas.microsoft.com/office/powerpoint/2010/main" val="199920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For example</a:t>
            </a:r>
            <a:r>
              <a:rPr lang="en-US" altLang="zh-CN" smtClean="0"/>
              <a:t>, if</a:t>
            </a:r>
            <a:r>
              <a:rPr lang="en-US" altLang="zh-CN" baseline="0" smtClean="0"/>
              <a:t> Facebook want to collect data about this restaurant, he can ask questions</a:t>
            </a:r>
            <a:r>
              <a:rPr lang="en-US" altLang="zh-CN" smtClean="0"/>
              <a:t> like</a:t>
            </a:r>
            <a:r>
              <a:rPr lang="en-US" altLang="zh-CN" baseline="0" smtClean="0"/>
              <a:t> </a:t>
            </a:r>
            <a:r>
              <a:rPr lang="en-US" altLang="zh-CN" baseline="0"/>
              <a:t>whether this place has a parking lot.</a:t>
            </a:r>
          </a:p>
          <a:p>
            <a:endParaRPr lang="en-US" altLang="zh-CN" baseline="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7</a:t>
            </a:fld>
            <a:endParaRPr lang="en-US" altLang="ko-KR"/>
          </a:p>
        </p:txBody>
      </p:sp>
    </p:spTree>
    <p:extLst>
      <p:ext uri="{BB962C8B-B14F-4D97-AF65-F5344CB8AC3E}">
        <p14:creationId xmlns:p14="http://schemas.microsoft.com/office/powerpoint/2010/main" val="1854605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or whether the opening hours for this place on</a:t>
            </a:r>
            <a:r>
              <a:rPr lang="en-US" altLang="zh-CN" baseline="0"/>
              <a:t> specific day is between 11 am to 11 pm</a:t>
            </a:r>
            <a:r>
              <a:rPr lang="en-US" altLang="zh-CN"/>
              <a:t>. </a:t>
            </a:r>
            <a:endParaRPr lang="en-US" altLang="zh-CN" baseline="0"/>
          </a:p>
          <a:p>
            <a:endParaRPr lang="en-US" altLang="zh-CN" baseline="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8</a:t>
            </a:fld>
            <a:endParaRPr lang="en-US" altLang="ko-KR"/>
          </a:p>
        </p:txBody>
      </p:sp>
    </p:spTree>
    <p:extLst>
      <p:ext uri="{BB962C8B-B14F-4D97-AF65-F5344CB8AC3E}">
        <p14:creationId xmlns:p14="http://schemas.microsoft.com/office/powerpoint/2010/main" val="298658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In another word, one </a:t>
            </a:r>
            <a:r>
              <a:rPr lang="en-US" altLang="zh-CN"/>
              <a:t>important purpose</a:t>
            </a:r>
            <a:r>
              <a:rPr lang="en-US" altLang="zh-CN" baseline="0"/>
              <a:t> of such applications is data collection.</a:t>
            </a:r>
            <a:endParaRPr lang="en-US" altLang="zh-CN"/>
          </a:p>
          <a:p>
            <a:r>
              <a:rPr lang="en-US" altLang="zh-CN"/>
              <a:t>By</a:t>
            </a:r>
            <a:r>
              <a:rPr lang="en-US" altLang="zh-CN" baseline="0"/>
              <a:t> this way, facebook collect answers from millions of users and thus can update the information of their homepages.</a:t>
            </a:r>
          </a:p>
          <a:p>
            <a:r>
              <a:rPr lang="en-US" altLang="zh-CN" baseline="0"/>
              <a:t>As you can see, they collect data about the location, phone number, website, open hour, and category of the place.</a:t>
            </a:r>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9</a:t>
            </a:fld>
            <a:endParaRPr lang="en-US" altLang="ko-KR"/>
          </a:p>
        </p:txBody>
      </p:sp>
    </p:spTree>
    <p:extLst>
      <p:ext uri="{BB962C8B-B14F-4D97-AF65-F5344CB8AC3E}">
        <p14:creationId xmlns:p14="http://schemas.microsoft.com/office/powerpoint/2010/main" val="1941373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2.xml"/><Relationship Id="rId1" Type="http://schemas.openxmlformats.org/officeDocument/2006/relationships/tags" Target="../tags/tag21.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tags" Target="../tags/tag5.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tags" Target="../tags/tag7.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tags" Target="../tags/tag9.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2.xml"/><Relationship Id="rId1" Type="http://schemas.openxmlformats.org/officeDocument/2006/relationships/tags" Target="../tags/tag11.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xml"/><Relationship Id="rId1" Type="http://schemas.openxmlformats.org/officeDocument/2006/relationships/tags" Target="../tags/tag13.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tags" Target="../tags/tag15.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tags" Target="../tags/tag17.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0.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40"/>
          <p:cNvSpPr>
            <a:spLocks noChangeShapeType="1"/>
          </p:cNvSpPr>
          <p:nvPr/>
        </p:nvSpPr>
        <p:spPr bwMode="auto">
          <a:xfrm>
            <a:off x="457200" y="2852738"/>
            <a:ext cx="82296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07" name="Rectangle 3"/>
          <p:cNvSpPr>
            <a:spLocks noGrp="1" noChangeArrowheads="1"/>
          </p:cNvSpPr>
          <p:nvPr>
            <p:ph type="ctrTitle"/>
          </p:nvPr>
        </p:nvSpPr>
        <p:spPr>
          <a:xfrm>
            <a:off x="315913" y="466725"/>
            <a:ext cx="6781800" cy="2133600"/>
          </a:xfrm>
        </p:spPr>
        <p:txBody>
          <a:bodyPr/>
          <a:lstStyle>
            <a:lvl1pPr algn="r">
              <a:defRPr sz="4800"/>
            </a:lvl1pPr>
          </a:lstStyle>
          <a:p>
            <a:r>
              <a:rPr lang="ko-KR" altLang="en-US"/>
              <a:t>마스터 제목 스타일 편집</a:t>
            </a:r>
          </a:p>
        </p:txBody>
      </p:sp>
      <p:sp>
        <p:nvSpPr>
          <p:cNvPr id="123908" name="Rectangle 4"/>
          <p:cNvSpPr>
            <a:spLocks noGrp="1" noChangeArrowheads="1"/>
          </p:cNvSpPr>
          <p:nvPr>
            <p:ph type="subTitle" idx="1"/>
          </p:nvPr>
        </p:nvSpPr>
        <p:spPr>
          <a:xfrm>
            <a:off x="849313" y="3049588"/>
            <a:ext cx="6248400" cy="2362200"/>
          </a:xfrm>
        </p:spPr>
        <p:txBody>
          <a:bodyPr/>
          <a:lstStyle>
            <a:lvl1pPr marL="0" indent="0" algn="r">
              <a:buFont typeface="Wingdings" pitchFamily="2" charset="2"/>
              <a:buNone/>
              <a:defRPr sz="3200"/>
            </a:lvl1pPr>
          </a:lstStyle>
          <a:p>
            <a:r>
              <a:rPr lang="ko-KR" altLang="en-US"/>
              <a:t>마스터 부제목 스타일 편집</a:t>
            </a:r>
          </a:p>
        </p:txBody>
      </p:sp>
      <p:sp>
        <p:nvSpPr>
          <p:cNvPr id="5" name="Date Placeholder 5"/>
          <p:cNvSpPr>
            <a:spLocks noGrp="1" noChangeArrowheads="1"/>
          </p:cNvSpPr>
          <p:nvPr>
            <p:ph type="dt" sz="half" idx="10"/>
          </p:nvPr>
        </p:nvSpPr>
        <p:spPr>
          <a:xfrm>
            <a:off x="457200" y="6248400"/>
            <a:ext cx="21336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a:p>
        </p:txBody>
      </p:sp>
      <p:sp>
        <p:nvSpPr>
          <p:cNvPr id="6" name="Footer Placeholder 6"/>
          <p:cNvSpPr>
            <a:spLocks noGrp="1" noChangeArrowheads="1"/>
          </p:cNvSpPr>
          <p:nvPr>
            <p:ph type="ftr" sz="quarter" idx="11"/>
          </p:nvPr>
        </p:nvSpPr>
        <p:spPr>
          <a:xfrm>
            <a:off x="3124200" y="6248400"/>
            <a:ext cx="2895600" cy="457200"/>
          </a:xfrm>
          <a:prstGeom prst="rect">
            <a:avLst/>
          </a:prstGeom>
        </p:spPr>
        <p:txBody>
          <a:bodyPr/>
          <a:lstStyle>
            <a:lvl1pPr algn="ctr" eaLnBrk="1" hangingPunct="1">
              <a:defRPr sz="1000" b="0">
                <a:solidFill>
                  <a:schemeClr val="tx1"/>
                </a:solidFill>
                <a:latin typeface="Arial" pitchFamily="34" charset="0"/>
                <a:ea typeface="ＭＳ Ｐゴシック" pitchFamily="34" charset="-128"/>
                <a:cs typeface="+mn-cs"/>
              </a:defRPr>
            </a:lvl1pPr>
          </a:lstStyle>
          <a:p>
            <a:pPr>
              <a:defRPr/>
            </a:pPr>
            <a:r>
              <a:rPr lang="en-US" altLang="ko-KR"/>
              <a:t>Tutorial @ DASFAA 2014</a:t>
            </a:r>
          </a:p>
        </p:txBody>
      </p:sp>
      <p:sp>
        <p:nvSpPr>
          <p:cNvPr id="7" name="Rectangle 9"/>
          <p:cNvSpPr>
            <a:spLocks noGrp="1" noChangeArrowheads="1"/>
          </p:cNvSpPr>
          <p:nvPr>
            <p:ph type="sldNum" sz="quarter" idx="12"/>
          </p:nvPr>
        </p:nvSpPr>
        <p:spPr>
          <a:xfrm>
            <a:off x="6553200" y="6248400"/>
            <a:ext cx="2133600" cy="457200"/>
          </a:xfrm>
        </p:spPr>
        <p:txBody>
          <a:bodyPr/>
          <a:lstStyle>
            <a:lvl1pPr>
              <a:defRPr sz="1000">
                <a:solidFill>
                  <a:schemeClr val="tx1"/>
                </a:solidFill>
              </a:defRPr>
            </a:lvl1pPr>
          </a:lstStyle>
          <a:p>
            <a:pPr>
              <a:defRPr/>
            </a:pPr>
            <a:fld id="{BCDF0BC5-48E5-4C10-BF4B-3046714EDF67}" type="slidenum">
              <a:rPr lang="en-US" altLang="ko-KR"/>
              <a:pPr>
                <a:defRPr/>
              </a:pPr>
              <a:t>‹#›</a:t>
            </a:fld>
            <a:endParaRPr lang="en-US" altLang="ko-KR"/>
          </a:p>
        </p:txBody>
      </p:sp>
      <p:sp>
        <p:nvSpPr>
          <p:cNvPr id="8" name="矩形 7"/>
          <p:cNvSpPr/>
          <p:nvPr userDrawn="1"/>
        </p:nvSpPr>
        <p:spPr>
          <a:xfrm>
            <a:off x="395536" y="2828070"/>
            <a:ext cx="8352928" cy="45719"/>
          </a:xfrm>
          <a:prstGeom prst="rect">
            <a:avLst/>
          </a:prstGeom>
          <a:solidFill>
            <a:srgbClr val="8F8989"/>
          </a:solidFill>
          <a:ln>
            <a:solidFill>
              <a:srgbClr val="8F8989"/>
            </a:solidFill>
          </a:ln>
          <a:effectLst>
            <a:outerShdw blurRad="50800" dist="25400" dir="5400000" algn="ctr" rotWithShape="0">
              <a:schemeClr val="bg2">
                <a:lumMod val="75000"/>
              </a:scheme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21418861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a:p>
        </p:txBody>
      </p:sp>
      <p:sp>
        <p:nvSpPr>
          <p:cNvPr id="5"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eaLnBrk="1" hangingPunct="1">
              <a:defRPr>
                <a:latin typeface="Arial" pitchFamily="34" charset="0"/>
                <a:ea typeface="ＭＳ Ｐゴシック" pitchFamily="34" charset="-128"/>
                <a:cs typeface="+mn-cs"/>
              </a:defRPr>
            </a:lvl1pPr>
          </a:lstStyle>
          <a:p>
            <a:pPr>
              <a:defRPr/>
            </a:pPr>
            <a:r>
              <a:rPr lang="en-US" altLang="ko-KR"/>
              <a:t>Tutorial @ DASFAA 2014</a:t>
            </a:r>
          </a:p>
        </p:txBody>
      </p:sp>
      <p:sp>
        <p:nvSpPr>
          <p:cNvPr id="6" name="Rectangle 7"/>
          <p:cNvSpPr>
            <a:spLocks noGrp="1" noChangeArrowheads="1"/>
          </p:cNvSpPr>
          <p:nvPr>
            <p:ph type="sldNum" sz="quarter" idx="12"/>
            <p:custDataLst>
              <p:tags r:id="rId2"/>
            </p:custDataLst>
          </p:nvPr>
        </p:nvSpPr>
        <p:spPr/>
        <p:txBody>
          <a:bodyPr/>
          <a:lstStyle>
            <a:lvl1pPr>
              <a:defRPr>
                <a:solidFill>
                  <a:schemeClr val="tx1"/>
                </a:solidFill>
              </a:defRPr>
            </a:lvl1pPr>
          </a:lstStyle>
          <a:p>
            <a:pPr>
              <a:defRPr/>
            </a:pPr>
            <a:fld id="{7ED01459-823C-4BC6-AC10-AA078603345E}" type="slidenum">
              <a:rPr lang="en-US" altLang="ko-KR" smtClean="0"/>
              <a:pPr>
                <a:defRPr/>
              </a:pPr>
              <a:t>‹#›</a:t>
            </a:fld>
            <a:endParaRPr lang="en-US" altLang="ko-KR"/>
          </a:p>
        </p:txBody>
      </p:sp>
    </p:spTree>
    <p:extLst>
      <p:ext uri="{BB962C8B-B14F-4D97-AF65-F5344CB8AC3E}">
        <p14:creationId xmlns:p14="http://schemas.microsoft.com/office/powerpoint/2010/main" val="40568424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2238"/>
            <a:ext cx="2057400" cy="61150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22238"/>
            <a:ext cx="6019800" cy="61150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a:p>
        </p:txBody>
      </p:sp>
      <p:sp>
        <p:nvSpPr>
          <p:cNvPr id="5"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eaLnBrk="1" hangingPunct="1">
              <a:defRPr>
                <a:latin typeface="Arial" pitchFamily="34" charset="0"/>
                <a:ea typeface="ＭＳ Ｐゴシック" pitchFamily="34" charset="-128"/>
                <a:cs typeface="+mn-cs"/>
              </a:defRPr>
            </a:lvl1pPr>
          </a:lstStyle>
          <a:p>
            <a:pPr>
              <a:defRPr/>
            </a:pPr>
            <a:r>
              <a:rPr lang="en-US" altLang="ko-KR"/>
              <a:t>Tutorial @ DASFAA 2014</a:t>
            </a:r>
          </a:p>
        </p:txBody>
      </p:sp>
      <p:sp>
        <p:nvSpPr>
          <p:cNvPr id="6" name="Rectangle 7"/>
          <p:cNvSpPr>
            <a:spLocks noGrp="1" noChangeArrowheads="1"/>
          </p:cNvSpPr>
          <p:nvPr>
            <p:ph type="sldNum" sz="quarter" idx="12"/>
            <p:custDataLst>
              <p:tags r:id="rId2"/>
            </p:custDataLst>
          </p:nvPr>
        </p:nvSpPr>
        <p:spPr/>
        <p:txBody>
          <a:bodyPr/>
          <a:lstStyle>
            <a:lvl1pPr>
              <a:defRPr>
                <a:solidFill>
                  <a:schemeClr val="tx1"/>
                </a:solidFill>
              </a:defRPr>
            </a:lvl1pPr>
          </a:lstStyle>
          <a:p>
            <a:pPr>
              <a:defRPr/>
            </a:pPr>
            <a:fld id="{11BFFBBC-A286-4C9F-AAB9-F54AF1610789}" type="slidenum">
              <a:rPr lang="en-US" altLang="ko-KR" smtClean="0"/>
              <a:pPr>
                <a:defRPr/>
              </a:pPr>
              <a:t>‹#›</a:t>
            </a:fld>
            <a:endParaRPr lang="en-US" altLang="ko-KR"/>
          </a:p>
        </p:txBody>
      </p:sp>
    </p:spTree>
    <p:extLst>
      <p:ext uri="{BB962C8B-B14F-4D97-AF65-F5344CB8AC3E}">
        <p14:creationId xmlns:p14="http://schemas.microsoft.com/office/powerpoint/2010/main" val="248306670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980728"/>
            <a:ext cx="8229600" cy="5688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a:p>
        </p:txBody>
      </p:sp>
      <p:sp>
        <p:nvSpPr>
          <p:cNvPr id="5"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eaLnBrk="1" hangingPunct="1">
              <a:defRPr>
                <a:latin typeface="Arial" pitchFamily="34" charset="0"/>
                <a:ea typeface="ＭＳ Ｐゴシック" pitchFamily="34" charset="-128"/>
                <a:cs typeface="+mn-cs"/>
              </a:defRPr>
            </a:lvl1pPr>
          </a:lstStyle>
          <a:p>
            <a:pPr>
              <a:defRPr/>
            </a:pPr>
            <a:r>
              <a:rPr lang="en-US" altLang="ko-KR"/>
              <a:t>Tutorial @ DASFAA 2014</a:t>
            </a:r>
          </a:p>
        </p:txBody>
      </p:sp>
      <p:sp>
        <p:nvSpPr>
          <p:cNvPr id="6" name="Rectangle 7"/>
          <p:cNvSpPr>
            <a:spLocks noGrp="1" noChangeArrowheads="1"/>
          </p:cNvSpPr>
          <p:nvPr>
            <p:ph type="sldNum" sz="quarter" idx="12"/>
            <p:custDataLst>
              <p:tags r:id="rId2"/>
            </p:custDataLst>
          </p:nvPr>
        </p:nvSpPr>
        <p:spPr/>
        <p:txBody>
          <a:bodyPr/>
          <a:lstStyle>
            <a:lvl1pPr>
              <a:defRPr>
                <a:solidFill>
                  <a:schemeClr val="tx1"/>
                </a:solidFill>
              </a:defRPr>
            </a:lvl1pPr>
          </a:lstStyle>
          <a:p>
            <a:pPr>
              <a:defRPr/>
            </a:pPr>
            <a:fld id="{73697CC5-BB9E-487E-AFF3-8F5506CF83B5}" type="slidenum">
              <a:rPr lang="en-US" altLang="ko-KR"/>
              <a:pPr>
                <a:defRPr/>
              </a:pPr>
              <a:t>‹#›</a:t>
            </a:fld>
            <a:endParaRPr lang="en-US" altLang="ko-KR"/>
          </a:p>
        </p:txBody>
      </p:sp>
      <p:sp>
        <p:nvSpPr>
          <p:cNvPr id="7" name="矩形 6"/>
          <p:cNvSpPr/>
          <p:nvPr userDrawn="1"/>
        </p:nvSpPr>
        <p:spPr>
          <a:xfrm>
            <a:off x="395536" y="842963"/>
            <a:ext cx="8352928" cy="45719"/>
          </a:xfrm>
          <a:prstGeom prst="rect">
            <a:avLst/>
          </a:prstGeom>
          <a:solidFill>
            <a:srgbClr val="8F8989"/>
          </a:solidFill>
          <a:ln>
            <a:solidFill>
              <a:srgbClr val="8F8989"/>
            </a:solidFill>
          </a:ln>
          <a:effectLst>
            <a:outerShdw blurRad="50800" dist="25400" dir="5400000" algn="ctr" rotWithShape="0">
              <a:schemeClr val="bg2">
                <a:lumMod val="75000"/>
              </a:scheme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73063061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a:p>
        </p:txBody>
      </p:sp>
      <p:sp>
        <p:nvSpPr>
          <p:cNvPr id="5"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eaLnBrk="1" hangingPunct="1">
              <a:defRPr>
                <a:latin typeface="Arial" pitchFamily="34" charset="0"/>
                <a:ea typeface="ＭＳ Ｐゴシック" pitchFamily="34" charset="-128"/>
                <a:cs typeface="+mn-cs"/>
              </a:defRPr>
            </a:lvl1pPr>
          </a:lstStyle>
          <a:p>
            <a:pPr>
              <a:defRPr/>
            </a:pPr>
            <a:r>
              <a:rPr lang="en-US" altLang="ko-KR"/>
              <a:t>Tutorial @ DASFAA 2014</a:t>
            </a:r>
          </a:p>
        </p:txBody>
      </p:sp>
      <p:sp>
        <p:nvSpPr>
          <p:cNvPr id="6" name="Rectangle 7"/>
          <p:cNvSpPr>
            <a:spLocks noGrp="1" noChangeArrowheads="1"/>
          </p:cNvSpPr>
          <p:nvPr>
            <p:ph type="sldNum" sz="quarter" idx="12"/>
            <p:custDataLst>
              <p:tags r:id="rId2"/>
            </p:custDataLst>
          </p:nvPr>
        </p:nvSpPr>
        <p:spPr/>
        <p:txBody>
          <a:bodyPr/>
          <a:lstStyle>
            <a:lvl1pPr>
              <a:defRPr>
                <a:solidFill>
                  <a:schemeClr val="tx1"/>
                </a:solidFill>
              </a:defRPr>
            </a:lvl1pPr>
          </a:lstStyle>
          <a:p>
            <a:pPr>
              <a:defRPr/>
            </a:pPr>
            <a:fld id="{38A0E265-9AFB-4648-A5A7-8F28405024C1}" type="slidenum">
              <a:rPr lang="en-US" altLang="ko-KR" smtClean="0"/>
              <a:pPr>
                <a:defRPr/>
              </a:pPr>
              <a:t>‹#›</a:t>
            </a:fld>
            <a:endParaRPr lang="en-US" altLang="ko-KR"/>
          </a:p>
        </p:txBody>
      </p:sp>
    </p:spTree>
    <p:extLst>
      <p:ext uri="{BB962C8B-B14F-4D97-AF65-F5344CB8AC3E}">
        <p14:creationId xmlns:p14="http://schemas.microsoft.com/office/powerpoint/2010/main" val="381521726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125538"/>
            <a:ext cx="4038600"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25538"/>
            <a:ext cx="4038600"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a:p>
        </p:txBody>
      </p:sp>
      <p:sp>
        <p:nvSpPr>
          <p:cNvPr id="6"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eaLnBrk="1" hangingPunct="1">
              <a:defRPr>
                <a:latin typeface="Arial" pitchFamily="34" charset="0"/>
                <a:ea typeface="ＭＳ Ｐゴシック" pitchFamily="34" charset="-128"/>
                <a:cs typeface="+mn-cs"/>
              </a:defRPr>
            </a:lvl1pPr>
          </a:lstStyle>
          <a:p>
            <a:pPr>
              <a:defRPr/>
            </a:pPr>
            <a:r>
              <a:rPr lang="en-US" altLang="ko-KR"/>
              <a:t>Tutorial @ DASFAA 2014</a:t>
            </a:r>
          </a:p>
        </p:txBody>
      </p:sp>
      <p:sp>
        <p:nvSpPr>
          <p:cNvPr id="7" name="Rectangle 7"/>
          <p:cNvSpPr>
            <a:spLocks noGrp="1" noChangeArrowheads="1"/>
          </p:cNvSpPr>
          <p:nvPr>
            <p:ph type="sldNum" sz="quarter" idx="12"/>
            <p:custDataLst>
              <p:tags r:id="rId2"/>
            </p:custDataLst>
          </p:nvPr>
        </p:nvSpPr>
        <p:spPr/>
        <p:txBody>
          <a:bodyPr/>
          <a:lstStyle>
            <a:lvl1pPr>
              <a:defRPr>
                <a:solidFill>
                  <a:schemeClr val="tx1"/>
                </a:solidFill>
              </a:defRPr>
            </a:lvl1pPr>
          </a:lstStyle>
          <a:p>
            <a:pPr>
              <a:defRPr/>
            </a:pPr>
            <a:fld id="{11E4189D-17B3-421D-8C1C-DE4C83C15866}" type="slidenum">
              <a:rPr lang="en-US" altLang="ko-KR"/>
              <a:pPr>
                <a:defRPr/>
              </a:pPr>
              <a:t>‹#›</a:t>
            </a:fld>
            <a:endParaRPr lang="en-US" altLang="ko-KR"/>
          </a:p>
        </p:txBody>
      </p:sp>
    </p:spTree>
    <p:extLst>
      <p:ext uri="{BB962C8B-B14F-4D97-AF65-F5344CB8AC3E}">
        <p14:creationId xmlns:p14="http://schemas.microsoft.com/office/powerpoint/2010/main" val="132074324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a:p>
        </p:txBody>
      </p:sp>
      <p:sp>
        <p:nvSpPr>
          <p:cNvPr id="8"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eaLnBrk="1" hangingPunct="1">
              <a:defRPr>
                <a:latin typeface="Arial" pitchFamily="34" charset="0"/>
                <a:ea typeface="ＭＳ Ｐゴシック" pitchFamily="34" charset="-128"/>
                <a:cs typeface="+mn-cs"/>
              </a:defRPr>
            </a:lvl1pPr>
          </a:lstStyle>
          <a:p>
            <a:pPr>
              <a:defRPr/>
            </a:pPr>
            <a:r>
              <a:rPr lang="en-US" altLang="ko-KR"/>
              <a:t>Tutorial @ DASFAA 2014</a:t>
            </a:r>
          </a:p>
        </p:txBody>
      </p:sp>
      <p:sp>
        <p:nvSpPr>
          <p:cNvPr id="9" name="Rectangle 7"/>
          <p:cNvSpPr>
            <a:spLocks noGrp="1" noChangeArrowheads="1"/>
          </p:cNvSpPr>
          <p:nvPr>
            <p:ph type="sldNum" sz="quarter" idx="12"/>
            <p:custDataLst>
              <p:tags r:id="rId2"/>
            </p:custDataLst>
          </p:nvPr>
        </p:nvSpPr>
        <p:spPr/>
        <p:txBody>
          <a:bodyPr/>
          <a:lstStyle>
            <a:lvl1pPr>
              <a:defRPr>
                <a:solidFill>
                  <a:schemeClr val="tx1"/>
                </a:solidFill>
              </a:defRPr>
            </a:lvl1pPr>
          </a:lstStyle>
          <a:p>
            <a:pPr>
              <a:defRPr/>
            </a:pPr>
            <a:fld id="{D029A8A9-4D38-4C80-842F-C9C89A2AFF5B}" type="slidenum">
              <a:rPr lang="en-US" altLang="ko-KR"/>
              <a:pPr>
                <a:defRPr/>
              </a:pPr>
              <a:t>‹#›</a:t>
            </a:fld>
            <a:endParaRPr lang="en-US" altLang="ko-KR"/>
          </a:p>
        </p:txBody>
      </p:sp>
    </p:spTree>
    <p:extLst>
      <p:ext uri="{BB962C8B-B14F-4D97-AF65-F5344CB8AC3E}">
        <p14:creationId xmlns:p14="http://schemas.microsoft.com/office/powerpoint/2010/main" val="290328834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a:p>
        </p:txBody>
      </p:sp>
      <p:sp>
        <p:nvSpPr>
          <p:cNvPr id="4"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eaLnBrk="1" hangingPunct="1">
              <a:defRPr>
                <a:latin typeface="Arial" pitchFamily="34" charset="0"/>
                <a:ea typeface="ＭＳ Ｐゴシック" pitchFamily="34" charset="-128"/>
                <a:cs typeface="+mn-cs"/>
              </a:defRPr>
            </a:lvl1pPr>
          </a:lstStyle>
          <a:p>
            <a:pPr>
              <a:defRPr/>
            </a:pPr>
            <a:r>
              <a:rPr lang="en-US" altLang="ko-KR"/>
              <a:t>Tutorial @ DASFAA 2014</a:t>
            </a:r>
          </a:p>
        </p:txBody>
      </p:sp>
      <p:sp>
        <p:nvSpPr>
          <p:cNvPr id="5" name="Rectangle 7"/>
          <p:cNvSpPr>
            <a:spLocks noGrp="1" noChangeArrowheads="1"/>
          </p:cNvSpPr>
          <p:nvPr>
            <p:ph type="sldNum" sz="quarter" idx="12"/>
            <p:custDataLst>
              <p:tags r:id="rId2"/>
            </p:custDataLst>
          </p:nvPr>
        </p:nvSpPr>
        <p:spPr/>
        <p:txBody>
          <a:bodyPr/>
          <a:lstStyle>
            <a:lvl1pPr>
              <a:defRPr>
                <a:solidFill>
                  <a:schemeClr val="tx1"/>
                </a:solidFill>
              </a:defRPr>
            </a:lvl1pPr>
          </a:lstStyle>
          <a:p>
            <a:pPr>
              <a:defRPr/>
            </a:pPr>
            <a:fld id="{B2D9E1CE-3C7F-4ACF-8753-53AB71A600F5}" type="slidenum">
              <a:rPr lang="en-US" altLang="ko-KR" smtClean="0"/>
              <a:pPr>
                <a:defRPr/>
              </a:pPr>
              <a:t>‹#›</a:t>
            </a:fld>
            <a:endParaRPr lang="en-US" altLang="ko-KR"/>
          </a:p>
        </p:txBody>
      </p:sp>
      <p:sp>
        <p:nvSpPr>
          <p:cNvPr id="6" name="矩形 5"/>
          <p:cNvSpPr/>
          <p:nvPr userDrawn="1"/>
        </p:nvSpPr>
        <p:spPr>
          <a:xfrm>
            <a:off x="395536" y="842963"/>
            <a:ext cx="8352928" cy="45719"/>
          </a:xfrm>
          <a:prstGeom prst="rect">
            <a:avLst/>
          </a:prstGeom>
          <a:solidFill>
            <a:srgbClr val="8F8989"/>
          </a:solidFill>
          <a:ln>
            <a:solidFill>
              <a:srgbClr val="8F8989"/>
            </a:solidFill>
          </a:ln>
          <a:effectLst>
            <a:outerShdw blurRad="50800" dist="25400" dir="5400000" algn="ctr" rotWithShape="0">
              <a:schemeClr val="bg2">
                <a:lumMod val="75000"/>
              </a:scheme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87246185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a:p>
        </p:txBody>
      </p:sp>
      <p:sp>
        <p:nvSpPr>
          <p:cNvPr id="3"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eaLnBrk="1" hangingPunct="1">
              <a:defRPr>
                <a:latin typeface="Arial" pitchFamily="34" charset="0"/>
                <a:ea typeface="ＭＳ Ｐゴシック" pitchFamily="34" charset="-128"/>
                <a:cs typeface="+mn-cs"/>
              </a:defRPr>
            </a:lvl1pPr>
          </a:lstStyle>
          <a:p>
            <a:pPr>
              <a:defRPr/>
            </a:pPr>
            <a:r>
              <a:rPr lang="en-US" altLang="ko-KR"/>
              <a:t>Tutorial @ DASFAA 2014</a:t>
            </a:r>
          </a:p>
        </p:txBody>
      </p:sp>
      <p:sp>
        <p:nvSpPr>
          <p:cNvPr id="4" name="Rectangle 7"/>
          <p:cNvSpPr>
            <a:spLocks noGrp="1" noChangeArrowheads="1"/>
          </p:cNvSpPr>
          <p:nvPr>
            <p:ph type="sldNum" sz="quarter" idx="12"/>
            <p:custDataLst>
              <p:tags r:id="rId2"/>
            </p:custDataLst>
          </p:nvPr>
        </p:nvSpPr>
        <p:spPr/>
        <p:txBody>
          <a:bodyPr/>
          <a:lstStyle>
            <a:lvl1pPr>
              <a:defRPr>
                <a:solidFill>
                  <a:schemeClr val="tx1"/>
                </a:solidFill>
              </a:defRPr>
            </a:lvl1pPr>
          </a:lstStyle>
          <a:p>
            <a:pPr>
              <a:defRPr/>
            </a:pPr>
            <a:fld id="{E9E343DE-ED20-4552-8388-FF9F68967707}" type="slidenum">
              <a:rPr lang="en-US" altLang="ko-KR" smtClean="0"/>
              <a:pPr>
                <a:defRPr/>
              </a:pPr>
              <a:t>‹#›</a:t>
            </a:fld>
            <a:endParaRPr lang="en-US" altLang="ko-KR"/>
          </a:p>
        </p:txBody>
      </p:sp>
    </p:spTree>
    <p:extLst>
      <p:ext uri="{BB962C8B-B14F-4D97-AF65-F5344CB8AC3E}">
        <p14:creationId xmlns:p14="http://schemas.microsoft.com/office/powerpoint/2010/main" val="214543164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a:p>
        </p:txBody>
      </p:sp>
      <p:sp>
        <p:nvSpPr>
          <p:cNvPr id="6"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eaLnBrk="1" hangingPunct="1">
              <a:defRPr>
                <a:latin typeface="Arial" pitchFamily="34" charset="0"/>
                <a:ea typeface="ＭＳ Ｐゴシック" pitchFamily="34" charset="-128"/>
                <a:cs typeface="+mn-cs"/>
              </a:defRPr>
            </a:lvl1pPr>
          </a:lstStyle>
          <a:p>
            <a:pPr>
              <a:defRPr/>
            </a:pPr>
            <a:r>
              <a:rPr lang="en-US" altLang="ko-KR"/>
              <a:t>Tutorial @ DASFAA 2014</a:t>
            </a:r>
          </a:p>
        </p:txBody>
      </p:sp>
      <p:sp>
        <p:nvSpPr>
          <p:cNvPr id="7" name="Rectangle 7"/>
          <p:cNvSpPr>
            <a:spLocks noGrp="1" noChangeArrowheads="1"/>
          </p:cNvSpPr>
          <p:nvPr>
            <p:ph type="sldNum" sz="quarter" idx="12"/>
            <p:custDataLst>
              <p:tags r:id="rId2"/>
            </p:custDataLst>
          </p:nvPr>
        </p:nvSpPr>
        <p:spPr/>
        <p:txBody>
          <a:bodyPr/>
          <a:lstStyle>
            <a:lvl1pPr>
              <a:defRPr>
                <a:solidFill>
                  <a:schemeClr val="tx1"/>
                </a:solidFill>
              </a:defRPr>
            </a:lvl1pPr>
          </a:lstStyle>
          <a:p>
            <a:pPr>
              <a:defRPr/>
            </a:pPr>
            <a:fld id="{21DF6AA5-9851-4F18-AB39-25A7490D3DB7}" type="slidenum">
              <a:rPr lang="en-US" altLang="ko-KR" smtClean="0"/>
              <a:pPr>
                <a:defRPr/>
              </a:pPr>
              <a:t>‹#›</a:t>
            </a:fld>
            <a:endParaRPr lang="en-US" altLang="ko-KR"/>
          </a:p>
        </p:txBody>
      </p:sp>
    </p:spTree>
    <p:extLst>
      <p:ext uri="{BB962C8B-B14F-4D97-AF65-F5344CB8AC3E}">
        <p14:creationId xmlns:p14="http://schemas.microsoft.com/office/powerpoint/2010/main" val="169234048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a:p>
        </p:txBody>
      </p:sp>
      <p:sp>
        <p:nvSpPr>
          <p:cNvPr id="6"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eaLnBrk="1" hangingPunct="1">
              <a:defRPr>
                <a:latin typeface="Arial" pitchFamily="34" charset="0"/>
                <a:ea typeface="ＭＳ Ｐゴシック" pitchFamily="34" charset="-128"/>
                <a:cs typeface="+mn-cs"/>
              </a:defRPr>
            </a:lvl1pPr>
          </a:lstStyle>
          <a:p>
            <a:pPr>
              <a:defRPr/>
            </a:pPr>
            <a:r>
              <a:rPr lang="en-US" altLang="ko-KR"/>
              <a:t>Tutorial @ DASFAA 2014</a:t>
            </a:r>
          </a:p>
        </p:txBody>
      </p:sp>
      <p:sp>
        <p:nvSpPr>
          <p:cNvPr id="7" name="Rectangle 7"/>
          <p:cNvSpPr>
            <a:spLocks noGrp="1" noChangeArrowheads="1"/>
          </p:cNvSpPr>
          <p:nvPr>
            <p:ph type="sldNum" sz="quarter" idx="12"/>
            <p:custDataLst>
              <p:tags r:id="rId2"/>
            </p:custDataLst>
          </p:nvPr>
        </p:nvSpPr>
        <p:spPr/>
        <p:txBody>
          <a:bodyPr/>
          <a:lstStyle>
            <a:lvl1pPr>
              <a:defRPr>
                <a:solidFill>
                  <a:schemeClr val="tx1"/>
                </a:solidFill>
              </a:defRPr>
            </a:lvl1pPr>
          </a:lstStyle>
          <a:p>
            <a:pPr>
              <a:defRPr/>
            </a:pPr>
            <a:fld id="{4A2A9ABC-2D89-40D8-9C8B-300734C3F646}" type="slidenum">
              <a:rPr lang="en-US" altLang="ko-KR" smtClean="0"/>
              <a:pPr>
                <a:defRPr/>
              </a:pPr>
              <a:t>‹#›</a:t>
            </a:fld>
            <a:endParaRPr lang="en-US" altLang="ko-KR"/>
          </a:p>
        </p:txBody>
      </p:sp>
    </p:spTree>
    <p:extLst>
      <p:ext uri="{BB962C8B-B14F-4D97-AF65-F5344CB8AC3E}">
        <p14:creationId xmlns:p14="http://schemas.microsoft.com/office/powerpoint/2010/main" val="21716757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title"/>
            <p:custDataLst>
              <p:tags r:id="rId13"/>
            </p:custDataLst>
          </p:nvPr>
        </p:nvSpPr>
        <p:spPr bwMode="auto">
          <a:xfrm>
            <a:off x="457200" y="122238"/>
            <a:ext cx="82296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ko-KR" altLang="en-US"/>
              <a:t>마스터 제목 스타일 편집</a:t>
            </a:r>
          </a:p>
        </p:txBody>
      </p:sp>
      <p:sp>
        <p:nvSpPr>
          <p:cNvPr id="1027" name="Rectangle 4"/>
          <p:cNvSpPr>
            <a:spLocks noGrp="1" noChangeArrowheads="1"/>
          </p:cNvSpPr>
          <p:nvPr>
            <p:ph type="body" idx="1"/>
            <p:custDataLst>
              <p:tags r:id="rId14"/>
            </p:custDataLst>
          </p:nvPr>
        </p:nvSpPr>
        <p:spPr bwMode="auto">
          <a:xfrm>
            <a:off x="457200" y="908050"/>
            <a:ext cx="8229600" cy="576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122887" name="Rectangle 7"/>
          <p:cNvSpPr>
            <a:spLocks noGrp="1" noChangeArrowheads="1"/>
          </p:cNvSpPr>
          <p:nvPr>
            <p:ph type="sldNum" sz="quarter" idx="4"/>
            <p:custDataLst>
              <p:tags r:id="rId15"/>
            </p:custDataLst>
          </p:nvPr>
        </p:nvSpPr>
        <p:spPr bwMode="auto">
          <a:xfrm>
            <a:off x="6902450" y="115888"/>
            <a:ext cx="2133600" cy="2571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b="0">
                <a:solidFill>
                  <a:schemeClr val="bg1"/>
                </a:solidFill>
                <a:ea typeface="Gulim" pitchFamily="34" charset="-127"/>
              </a:defRPr>
            </a:lvl1pPr>
          </a:lstStyle>
          <a:p>
            <a:pPr>
              <a:defRPr/>
            </a:pPr>
            <a:endParaRPr lang="en-US" altLang="ko-KR"/>
          </a:p>
        </p:txBody>
      </p:sp>
      <p:cxnSp>
        <p:nvCxnSpPr>
          <p:cNvPr id="1029" name="Straight Connector 2"/>
          <p:cNvCxnSpPr>
            <a:cxnSpLocks noChangeShapeType="1"/>
          </p:cNvCxnSpPr>
          <p:nvPr userDrawn="1"/>
        </p:nvCxnSpPr>
        <p:spPr bwMode="auto">
          <a:xfrm>
            <a:off x="395288" y="836613"/>
            <a:ext cx="83534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Tree>
  </p:cSld>
  <p:clrMap bg1="lt1" tx1="dk1" bg2="lt2" tx2="dk2" accent1="accent1" accent2="accent2" accent3="accent3" accent4="accent4" accent5="accent5" accent6="accent6" hlink="hlink" folHlink="folHlink"/>
  <p:sldLayoutIdLst>
    <p:sldLayoutId id="2147485868" r:id="rId1"/>
    <p:sldLayoutId id="2147485869" r:id="rId2"/>
    <p:sldLayoutId id="2147485870" r:id="rId3"/>
    <p:sldLayoutId id="2147485871" r:id="rId4"/>
    <p:sldLayoutId id="2147485872" r:id="rId5"/>
    <p:sldLayoutId id="2147485873" r:id="rId6"/>
    <p:sldLayoutId id="2147485874" r:id="rId7"/>
    <p:sldLayoutId id="2147485875" r:id="rId8"/>
    <p:sldLayoutId id="2147485876" r:id="rId9"/>
    <p:sldLayoutId id="2147485877" r:id="rId10"/>
    <p:sldLayoutId id="2147485878" r:id="rId11"/>
  </p:sldLayoutIdLst>
  <p:timing>
    <p:tnLst>
      <p:par>
        <p:cTn id="1" dur="indefinite" restart="never" nodeType="tmRoot"/>
      </p:par>
    </p:tnLst>
  </p:timing>
  <p:hf hdr="0" ftr="0" dt="0"/>
  <p:txStyles>
    <p:titleStyle>
      <a:lvl1pPr algn="l" rtl="0" eaLnBrk="0" fontAlgn="base" hangingPunct="0">
        <a:spcBef>
          <a:spcPct val="0"/>
        </a:spcBef>
        <a:spcAft>
          <a:spcPct val="0"/>
        </a:spcAft>
        <a:defRPr sz="3900" b="1">
          <a:solidFill>
            <a:srgbClr val="000000"/>
          </a:solidFill>
          <a:latin typeface="+mj-lt"/>
          <a:ea typeface="MS PGothic" pitchFamily="34" charset="-128"/>
          <a:cs typeface="ＭＳ Ｐゴシック" charset="-128"/>
        </a:defRPr>
      </a:lvl1pPr>
      <a:lvl2pPr algn="l" rtl="0" eaLnBrk="0" fontAlgn="base" hangingPunct="0">
        <a:spcBef>
          <a:spcPct val="0"/>
        </a:spcBef>
        <a:spcAft>
          <a:spcPct val="0"/>
        </a:spcAft>
        <a:defRPr sz="3900" b="1">
          <a:solidFill>
            <a:srgbClr val="000000"/>
          </a:solidFill>
          <a:latin typeface="Arial" charset="0"/>
          <a:ea typeface="MS PGothic" pitchFamily="34" charset="-128"/>
          <a:cs typeface="ＭＳ Ｐゴシック" charset="-128"/>
        </a:defRPr>
      </a:lvl2pPr>
      <a:lvl3pPr algn="l" rtl="0" eaLnBrk="0" fontAlgn="base" hangingPunct="0">
        <a:spcBef>
          <a:spcPct val="0"/>
        </a:spcBef>
        <a:spcAft>
          <a:spcPct val="0"/>
        </a:spcAft>
        <a:defRPr sz="3900" b="1">
          <a:solidFill>
            <a:srgbClr val="000000"/>
          </a:solidFill>
          <a:latin typeface="Arial" charset="0"/>
          <a:ea typeface="MS PGothic" pitchFamily="34" charset="-128"/>
          <a:cs typeface="ＭＳ Ｐゴシック" charset="-128"/>
        </a:defRPr>
      </a:lvl3pPr>
      <a:lvl4pPr algn="l" rtl="0" eaLnBrk="0" fontAlgn="base" hangingPunct="0">
        <a:spcBef>
          <a:spcPct val="0"/>
        </a:spcBef>
        <a:spcAft>
          <a:spcPct val="0"/>
        </a:spcAft>
        <a:defRPr sz="3900" b="1">
          <a:solidFill>
            <a:srgbClr val="000000"/>
          </a:solidFill>
          <a:latin typeface="Arial" charset="0"/>
          <a:ea typeface="MS PGothic" pitchFamily="34" charset="-128"/>
          <a:cs typeface="ＭＳ Ｐゴシック" charset="-128"/>
        </a:defRPr>
      </a:lvl4pPr>
      <a:lvl5pPr algn="l" rtl="0" eaLnBrk="0" fontAlgn="base" hangingPunct="0">
        <a:spcBef>
          <a:spcPct val="0"/>
        </a:spcBef>
        <a:spcAft>
          <a:spcPct val="0"/>
        </a:spcAft>
        <a:defRPr sz="3900" b="1">
          <a:solidFill>
            <a:srgbClr val="000000"/>
          </a:solidFill>
          <a:latin typeface="Arial" charset="0"/>
          <a:ea typeface="MS PGothic" pitchFamily="34" charset="-128"/>
          <a:cs typeface="ＭＳ Ｐゴシック" charset="-128"/>
        </a:defRPr>
      </a:lvl5pPr>
      <a:lvl6pPr marL="457200" algn="l" rtl="0" fontAlgn="base">
        <a:spcBef>
          <a:spcPct val="0"/>
        </a:spcBef>
        <a:spcAft>
          <a:spcPct val="0"/>
        </a:spcAft>
        <a:defRPr sz="3900" b="1">
          <a:solidFill>
            <a:schemeClr val="bg1"/>
          </a:solidFill>
          <a:latin typeface="Arial" charset="0"/>
        </a:defRPr>
      </a:lvl6pPr>
      <a:lvl7pPr marL="914400" algn="l" rtl="0" fontAlgn="base">
        <a:spcBef>
          <a:spcPct val="0"/>
        </a:spcBef>
        <a:spcAft>
          <a:spcPct val="0"/>
        </a:spcAft>
        <a:defRPr sz="3900" b="1">
          <a:solidFill>
            <a:schemeClr val="bg1"/>
          </a:solidFill>
          <a:latin typeface="Arial" charset="0"/>
        </a:defRPr>
      </a:lvl7pPr>
      <a:lvl8pPr marL="1371600" algn="l" rtl="0" fontAlgn="base">
        <a:spcBef>
          <a:spcPct val="0"/>
        </a:spcBef>
        <a:spcAft>
          <a:spcPct val="0"/>
        </a:spcAft>
        <a:defRPr sz="3900" b="1">
          <a:solidFill>
            <a:schemeClr val="bg1"/>
          </a:solidFill>
          <a:latin typeface="Arial" charset="0"/>
        </a:defRPr>
      </a:lvl8pPr>
      <a:lvl9pPr marL="1828800" algn="l" rtl="0" fontAlgn="base">
        <a:spcBef>
          <a:spcPct val="0"/>
        </a:spcBef>
        <a:spcAft>
          <a:spcPct val="0"/>
        </a:spcAft>
        <a:defRPr sz="3900" b="1">
          <a:solidFill>
            <a:schemeClr val="bg1"/>
          </a:solidFill>
          <a:latin typeface="Arial" charset="0"/>
        </a:defRPr>
      </a:lvl9pPr>
    </p:titleStyle>
    <p:body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emf"/><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1.jpg"/><Relationship Id="rId3" Type="http://schemas.openxmlformats.org/officeDocument/2006/relationships/image" Target="../media/image36.png"/><Relationship Id="rId7" Type="http://schemas.openxmlformats.org/officeDocument/2006/relationships/image" Target="../media/image40.jp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 Id="rId9" Type="http://schemas.openxmlformats.org/officeDocument/2006/relationships/image" Target="../media/image42.jpg"/></Relationships>
</file>

<file path=ppt/slides/_rels/slide2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3.png"/><Relationship Id="rId21" Type="http://schemas.openxmlformats.org/officeDocument/2006/relationships/image" Target="../media/image58.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21.xml"/><Relationship Id="rId16" Type="http://schemas.openxmlformats.org/officeDocument/2006/relationships/image" Target="../media/image53.png"/><Relationship Id="rId20" Type="http://schemas.openxmlformats.org/officeDocument/2006/relationships/image" Target="../media/image57.png"/><Relationship Id="rId1" Type="http://schemas.openxmlformats.org/officeDocument/2006/relationships/slideLayout" Target="../slideLayouts/slideLayout6.xml"/><Relationship Id="rId6" Type="http://schemas.openxmlformats.org/officeDocument/2006/relationships/image" Target="../media/image39.png"/><Relationship Id="rId11" Type="http://schemas.openxmlformats.org/officeDocument/2006/relationships/image" Target="../media/image48.png"/><Relationship Id="rId5" Type="http://schemas.openxmlformats.org/officeDocument/2006/relationships/image" Target="../media/image38.jpg"/><Relationship Id="rId15" Type="http://schemas.openxmlformats.org/officeDocument/2006/relationships/image" Target="../media/image52.png"/><Relationship Id="rId10" Type="http://schemas.openxmlformats.org/officeDocument/2006/relationships/image" Target="../media/image46.png"/><Relationship Id="rId19" Type="http://schemas.openxmlformats.org/officeDocument/2006/relationships/image" Target="../media/image56.png"/><Relationship Id="rId4" Type="http://schemas.openxmlformats.org/officeDocument/2006/relationships/image" Target="../media/image37.png"/><Relationship Id="rId9" Type="http://schemas.openxmlformats.org/officeDocument/2006/relationships/image" Target="../media/image16.png"/><Relationship Id="rId1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png"/><Relationship Id="rId3" Type="http://schemas.openxmlformats.org/officeDocument/2006/relationships/image" Target="../media/image97.png"/><Relationship Id="rId7" Type="http://schemas.openxmlformats.org/officeDocument/2006/relationships/image" Target="../media/image101.png"/><Relationship Id="rId12" Type="http://schemas.openxmlformats.org/officeDocument/2006/relationships/image" Target="../media/image106.png"/><Relationship Id="rId2" Type="http://schemas.openxmlformats.org/officeDocument/2006/relationships/notesSlide" Target="../notesSlides/notesSlide25.xml"/><Relationship Id="rId16"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99.png"/><Relationship Id="rId15" Type="http://schemas.openxmlformats.org/officeDocument/2006/relationships/image" Target="../media/image69.png"/><Relationship Id="rId10" Type="http://schemas.openxmlformats.org/officeDocument/2006/relationships/image" Target="../media/image104.png"/><Relationship Id="rId4" Type="http://schemas.openxmlformats.org/officeDocument/2006/relationships/image" Target="../media/image98.png"/><Relationship Id="rId9" Type="http://schemas.openxmlformats.org/officeDocument/2006/relationships/image" Target="../media/image103.png"/><Relationship Id="rId14" Type="http://schemas.openxmlformats.org/officeDocument/2006/relationships/image" Target="../media/image108.png"/></Relationships>
</file>

<file path=ppt/slides/_rels/slide26.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png"/><Relationship Id="rId3" Type="http://schemas.openxmlformats.org/officeDocument/2006/relationships/image" Target="../media/image111.png"/><Relationship Id="rId7" Type="http://schemas.openxmlformats.org/officeDocument/2006/relationships/image" Target="../media/image101.png"/><Relationship Id="rId12" Type="http://schemas.openxmlformats.org/officeDocument/2006/relationships/image" Target="../media/image106.png"/><Relationship Id="rId2" Type="http://schemas.openxmlformats.org/officeDocument/2006/relationships/notesSlide" Target="../notesSlides/notesSlide26.xml"/><Relationship Id="rId16"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99.png"/><Relationship Id="rId15" Type="http://schemas.openxmlformats.org/officeDocument/2006/relationships/image" Target="../media/image700.png"/><Relationship Id="rId10" Type="http://schemas.openxmlformats.org/officeDocument/2006/relationships/image" Target="../media/image104.png"/><Relationship Id="rId4" Type="http://schemas.openxmlformats.org/officeDocument/2006/relationships/image" Target="../media/image98.png"/><Relationship Id="rId9" Type="http://schemas.openxmlformats.org/officeDocument/2006/relationships/image" Target="../media/image103.png"/><Relationship Id="rId14" Type="http://schemas.openxmlformats.org/officeDocument/2006/relationships/image" Target="../media/image690.png"/></Relationships>
</file>

<file path=ppt/slides/_rels/slide27.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07.png"/><Relationship Id="rId3" Type="http://schemas.openxmlformats.org/officeDocument/2006/relationships/image" Target="../media/image111.png"/><Relationship Id="rId7" Type="http://schemas.openxmlformats.org/officeDocument/2006/relationships/image" Target="../media/image101.png"/><Relationship Id="rId12" Type="http://schemas.openxmlformats.org/officeDocument/2006/relationships/image" Target="../media/image106.png"/><Relationship Id="rId17" Type="http://schemas.openxmlformats.org/officeDocument/2006/relationships/image" Target="../media/image119.png"/><Relationship Id="rId2" Type="http://schemas.openxmlformats.org/officeDocument/2006/relationships/notesSlide" Target="../notesSlides/notesSlide27.xml"/><Relationship Id="rId16"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99.png"/><Relationship Id="rId15" Type="http://schemas.openxmlformats.org/officeDocument/2006/relationships/image" Target="../media/image73.png"/><Relationship Id="rId10" Type="http://schemas.openxmlformats.org/officeDocument/2006/relationships/image" Target="../media/image104.png"/><Relationship Id="rId4" Type="http://schemas.openxmlformats.org/officeDocument/2006/relationships/image" Target="../media/image98.png"/><Relationship Id="rId9" Type="http://schemas.openxmlformats.org/officeDocument/2006/relationships/image" Target="../media/image103.png"/><Relationship Id="rId14" Type="http://schemas.openxmlformats.org/officeDocument/2006/relationships/image" Target="../media/image72.png"/></Relationships>
</file>

<file path=ppt/slides/_rels/slide28.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20.png"/><Relationship Id="rId18" Type="http://schemas.openxmlformats.org/officeDocument/2006/relationships/image" Target="../media/image59.png"/><Relationship Id="rId3" Type="http://schemas.openxmlformats.org/officeDocument/2006/relationships/image" Target="../media/image111.png"/><Relationship Id="rId7" Type="http://schemas.openxmlformats.org/officeDocument/2006/relationships/image" Target="../media/image101.png"/><Relationship Id="rId12" Type="http://schemas.openxmlformats.org/officeDocument/2006/relationships/image" Target="../media/image106.png"/><Relationship Id="rId17" Type="http://schemas.openxmlformats.org/officeDocument/2006/relationships/image" Target="../media/image124.png"/><Relationship Id="rId2" Type="http://schemas.openxmlformats.org/officeDocument/2006/relationships/notesSlide" Target="../notesSlides/notesSlide28.xml"/><Relationship Id="rId16"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99.png"/><Relationship Id="rId15" Type="http://schemas.openxmlformats.org/officeDocument/2006/relationships/image" Target="../media/image76.png"/><Relationship Id="rId10" Type="http://schemas.openxmlformats.org/officeDocument/2006/relationships/image" Target="../media/image104.png"/><Relationship Id="rId4" Type="http://schemas.openxmlformats.org/officeDocument/2006/relationships/image" Target="../media/image98.png"/><Relationship Id="rId9" Type="http://schemas.openxmlformats.org/officeDocument/2006/relationships/image" Target="../media/image103.png"/><Relationship Id="rId14" Type="http://schemas.openxmlformats.org/officeDocument/2006/relationships/image" Target="../media/image75.png"/></Relationships>
</file>

<file path=ppt/slides/_rels/slide29.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20.png"/><Relationship Id="rId3" Type="http://schemas.openxmlformats.org/officeDocument/2006/relationships/image" Target="../media/image111.png"/><Relationship Id="rId7" Type="http://schemas.openxmlformats.org/officeDocument/2006/relationships/image" Target="../media/image101.png"/><Relationship Id="rId12" Type="http://schemas.openxmlformats.org/officeDocument/2006/relationships/image" Target="../media/image126.png"/><Relationship Id="rId17" Type="http://schemas.openxmlformats.org/officeDocument/2006/relationships/image" Target="../media/image79.png"/><Relationship Id="rId2" Type="http://schemas.openxmlformats.org/officeDocument/2006/relationships/notesSlide" Target="../notesSlides/notesSlide29.xml"/><Relationship Id="rId16"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99.png"/><Relationship Id="rId15" Type="http://schemas.openxmlformats.org/officeDocument/2006/relationships/image" Target="../media/image128.png"/><Relationship Id="rId10" Type="http://schemas.openxmlformats.org/officeDocument/2006/relationships/image" Target="../media/image104.png"/><Relationship Id="rId4" Type="http://schemas.openxmlformats.org/officeDocument/2006/relationships/image" Target="../media/image98.png"/><Relationship Id="rId9" Type="http://schemas.openxmlformats.org/officeDocument/2006/relationships/image" Target="../media/image103.png"/><Relationship Id="rId14" Type="http://schemas.openxmlformats.org/officeDocument/2006/relationships/image" Target="../media/image7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20.png"/><Relationship Id="rId3" Type="http://schemas.openxmlformats.org/officeDocument/2006/relationships/image" Target="../media/image111.png"/><Relationship Id="rId7" Type="http://schemas.openxmlformats.org/officeDocument/2006/relationships/image" Target="../media/image101.png"/><Relationship Id="rId12" Type="http://schemas.openxmlformats.org/officeDocument/2006/relationships/image" Target="../media/image126.png"/><Relationship Id="rId17" Type="http://schemas.openxmlformats.org/officeDocument/2006/relationships/image" Target="../media/image81.png"/><Relationship Id="rId2" Type="http://schemas.openxmlformats.org/officeDocument/2006/relationships/notesSlide" Target="../notesSlides/notesSlide30.xml"/><Relationship Id="rId16"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00.png"/><Relationship Id="rId11" Type="http://schemas.openxmlformats.org/officeDocument/2006/relationships/image" Target="../media/image131.png"/><Relationship Id="rId5" Type="http://schemas.openxmlformats.org/officeDocument/2006/relationships/image" Target="../media/image99.png"/><Relationship Id="rId15" Type="http://schemas.openxmlformats.org/officeDocument/2006/relationships/image" Target="../media/image128.png"/><Relationship Id="rId10" Type="http://schemas.openxmlformats.org/officeDocument/2006/relationships/image" Target="../media/image104.png"/><Relationship Id="rId4" Type="http://schemas.openxmlformats.org/officeDocument/2006/relationships/image" Target="../media/image98.png"/><Relationship Id="rId9" Type="http://schemas.openxmlformats.org/officeDocument/2006/relationships/image" Target="../media/image103.png"/><Relationship Id="rId14" Type="http://schemas.openxmlformats.org/officeDocument/2006/relationships/image" Target="../media/image80.png"/></Relationships>
</file>

<file path=ppt/slides/_rels/slide31.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20.png"/><Relationship Id="rId3" Type="http://schemas.openxmlformats.org/officeDocument/2006/relationships/image" Target="../media/image111.png"/><Relationship Id="rId7" Type="http://schemas.openxmlformats.org/officeDocument/2006/relationships/image" Target="../media/image101.png"/><Relationship Id="rId12" Type="http://schemas.openxmlformats.org/officeDocument/2006/relationships/image" Target="../media/image126.png"/><Relationship Id="rId17" Type="http://schemas.openxmlformats.org/officeDocument/2006/relationships/image" Target="../media/image83.png"/><Relationship Id="rId2" Type="http://schemas.openxmlformats.org/officeDocument/2006/relationships/notesSlide" Target="../notesSlides/notesSlide31.xml"/><Relationship Id="rId16"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00.png"/><Relationship Id="rId11" Type="http://schemas.openxmlformats.org/officeDocument/2006/relationships/image" Target="../media/image131.png"/><Relationship Id="rId5" Type="http://schemas.openxmlformats.org/officeDocument/2006/relationships/image" Target="../media/image99.png"/><Relationship Id="rId15" Type="http://schemas.openxmlformats.org/officeDocument/2006/relationships/image" Target="../media/image128.png"/><Relationship Id="rId10" Type="http://schemas.openxmlformats.org/officeDocument/2006/relationships/image" Target="../media/image134.png"/><Relationship Id="rId4" Type="http://schemas.openxmlformats.org/officeDocument/2006/relationships/image" Target="../media/image98.png"/><Relationship Id="rId9" Type="http://schemas.openxmlformats.org/officeDocument/2006/relationships/image" Target="../media/image103.png"/><Relationship Id="rId14" Type="http://schemas.openxmlformats.org/officeDocument/2006/relationships/image" Target="../media/image82.png"/></Relationships>
</file>

<file path=ppt/slides/_rels/slide32.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20.png"/><Relationship Id="rId18" Type="http://schemas.openxmlformats.org/officeDocument/2006/relationships/image" Target="../media/image60.png"/><Relationship Id="rId3" Type="http://schemas.openxmlformats.org/officeDocument/2006/relationships/image" Target="../media/image111.png"/><Relationship Id="rId7" Type="http://schemas.openxmlformats.org/officeDocument/2006/relationships/image" Target="../media/image101.png"/><Relationship Id="rId12" Type="http://schemas.openxmlformats.org/officeDocument/2006/relationships/image" Target="../media/image126.png"/><Relationship Id="rId17" Type="http://schemas.openxmlformats.org/officeDocument/2006/relationships/image" Target="../media/image85.png"/><Relationship Id="rId2" Type="http://schemas.openxmlformats.org/officeDocument/2006/relationships/notesSlide" Target="../notesSlides/notesSlide32.xml"/><Relationship Id="rId16"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00.png"/><Relationship Id="rId11" Type="http://schemas.openxmlformats.org/officeDocument/2006/relationships/image" Target="../media/image131.png"/><Relationship Id="rId5" Type="http://schemas.openxmlformats.org/officeDocument/2006/relationships/image" Target="../media/image99.png"/><Relationship Id="rId15" Type="http://schemas.openxmlformats.org/officeDocument/2006/relationships/image" Target="../media/image128.png"/><Relationship Id="rId10" Type="http://schemas.openxmlformats.org/officeDocument/2006/relationships/image" Target="../media/image134.png"/><Relationship Id="rId4" Type="http://schemas.openxmlformats.org/officeDocument/2006/relationships/image" Target="../media/image98.png"/><Relationship Id="rId9" Type="http://schemas.openxmlformats.org/officeDocument/2006/relationships/image" Target="../media/image137.png"/><Relationship Id="rId14" Type="http://schemas.openxmlformats.org/officeDocument/2006/relationships/image" Target="../media/image84.png"/></Relationships>
</file>

<file path=ppt/slides/_rels/slide33.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20.png"/><Relationship Id="rId18" Type="http://schemas.openxmlformats.org/officeDocument/2006/relationships/image" Target="../media/image61.png"/><Relationship Id="rId3" Type="http://schemas.openxmlformats.org/officeDocument/2006/relationships/image" Target="../media/image111.png"/><Relationship Id="rId7" Type="http://schemas.openxmlformats.org/officeDocument/2006/relationships/image" Target="../media/image101.png"/><Relationship Id="rId12" Type="http://schemas.openxmlformats.org/officeDocument/2006/relationships/image" Target="../media/image126.png"/><Relationship Id="rId17" Type="http://schemas.openxmlformats.org/officeDocument/2006/relationships/image" Target="../media/image141.png"/><Relationship Id="rId2" Type="http://schemas.openxmlformats.org/officeDocument/2006/relationships/notesSlide" Target="../notesSlides/notesSlide33.xml"/><Relationship Id="rId16"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00.png"/><Relationship Id="rId11" Type="http://schemas.openxmlformats.org/officeDocument/2006/relationships/image" Target="../media/image131.png"/><Relationship Id="rId5" Type="http://schemas.openxmlformats.org/officeDocument/2006/relationships/image" Target="../media/image99.png"/><Relationship Id="rId15" Type="http://schemas.openxmlformats.org/officeDocument/2006/relationships/image" Target="../media/image128.png"/><Relationship Id="rId10" Type="http://schemas.openxmlformats.org/officeDocument/2006/relationships/image" Target="../media/image134.png"/><Relationship Id="rId19" Type="http://schemas.openxmlformats.org/officeDocument/2006/relationships/image" Target="../media/image62.png"/><Relationship Id="rId4" Type="http://schemas.openxmlformats.org/officeDocument/2006/relationships/image" Target="../media/image98.png"/><Relationship Id="rId9" Type="http://schemas.openxmlformats.org/officeDocument/2006/relationships/image" Target="../media/image137.png"/><Relationship Id="rId14" Type="http://schemas.openxmlformats.org/officeDocument/2006/relationships/image" Target="../media/image138.png"/></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113.png"/><Relationship Id="rId18" Type="http://schemas.openxmlformats.org/officeDocument/2006/relationships/image" Target="../media/image121.png"/><Relationship Id="rId3" Type="http://schemas.openxmlformats.org/officeDocument/2006/relationships/image" Target="../media/image65.png"/><Relationship Id="rId7" Type="http://schemas.openxmlformats.org/officeDocument/2006/relationships/image" Target="../media/image92.png"/><Relationship Id="rId12" Type="http://schemas.openxmlformats.org/officeDocument/2006/relationships/image" Target="../media/image112.png"/><Relationship Id="rId17" Type="http://schemas.openxmlformats.org/officeDocument/2006/relationships/image" Target="../media/image118.png"/><Relationship Id="rId2" Type="http://schemas.openxmlformats.org/officeDocument/2006/relationships/notesSlide" Target="../notesSlides/notesSlide36.xml"/><Relationship Id="rId16"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5" Type="http://schemas.openxmlformats.org/officeDocument/2006/relationships/image" Target="../media/image116.png"/><Relationship Id="rId10" Type="http://schemas.openxmlformats.org/officeDocument/2006/relationships/image" Target="../media/image95.png"/><Relationship Id="rId19" Type="http://schemas.openxmlformats.org/officeDocument/2006/relationships/image" Target="../media/image122.pn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114.png"/></Relationships>
</file>

<file path=ppt/slides/_rels/slide37.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113.png"/><Relationship Id="rId18" Type="http://schemas.openxmlformats.org/officeDocument/2006/relationships/image" Target="../media/image121.png"/><Relationship Id="rId3" Type="http://schemas.openxmlformats.org/officeDocument/2006/relationships/image" Target="../media/image65.png"/><Relationship Id="rId7" Type="http://schemas.openxmlformats.org/officeDocument/2006/relationships/image" Target="../media/image92.png"/><Relationship Id="rId12" Type="http://schemas.openxmlformats.org/officeDocument/2006/relationships/image" Target="../media/image112.png"/><Relationship Id="rId17" Type="http://schemas.openxmlformats.org/officeDocument/2006/relationships/image" Target="../media/image130.png"/><Relationship Id="rId2" Type="http://schemas.openxmlformats.org/officeDocument/2006/relationships/notesSlide" Target="../notesSlides/notesSlide37.xml"/><Relationship Id="rId16"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5" Type="http://schemas.openxmlformats.org/officeDocument/2006/relationships/image" Target="../media/image123.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114.png"/></Relationships>
</file>

<file path=ppt/slides/_rels/slide38.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113.png"/><Relationship Id="rId18" Type="http://schemas.openxmlformats.org/officeDocument/2006/relationships/image" Target="../media/image121.png"/><Relationship Id="rId7" Type="http://schemas.openxmlformats.org/officeDocument/2006/relationships/image" Target="../media/image92.png"/><Relationship Id="rId12" Type="http://schemas.openxmlformats.org/officeDocument/2006/relationships/image" Target="../media/image112.png"/><Relationship Id="rId17" Type="http://schemas.openxmlformats.org/officeDocument/2006/relationships/image" Target="../media/image136.png"/><Relationship Id="rId2" Type="http://schemas.openxmlformats.org/officeDocument/2006/relationships/notesSlide" Target="../notesSlides/notesSlide38.xml"/><Relationship Id="rId16" Type="http://schemas.openxmlformats.org/officeDocument/2006/relationships/image" Target="../media/image135.png"/><Relationship Id="rId20"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5" Type="http://schemas.openxmlformats.org/officeDocument/2006/relationships/image" Target="../media/image133.png"/><Relationship Id="rId10" Type="http://schemas.openxmlformats.org/officeDocument/2006/relationships/image" Target="../media/image95.png"/><Relationship Id="rId19" Type="http://schemas.openxmlformats.org/officeDocument/2006/relationships/image" Target="../media/image139.png"/><Relationship Id="rId4" Type="http://schemas.openxmlformats.org/officeDocument/2006/relationships/image" Target="../media/image132.png"/><Relationship Id="rId9" Type="http://schemas.openxmlformats.org/officeDocument/2006/relationships/image" Target="../media/image94.png"/><Relationship Id="rId14" Type="http://schemas.openxmlformats.org/officeDocument/2006/relationships/image" Target="../media/image114.png"/></Relationships>
</file>

<file path=ppt/slides/_rels/slide39.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113.png"/><Relationship Id="rId18" Type="http://schemas.openxmlformats.org/officeDocument/2006/relationships/image" Target="../media/image121.png"/><Relationship Id="rId7" Type="http://schemas.openxmlformats.org/officeDocument/2006/relationships/image" Target="../media/image92.png"/><Relationship Id="rId12" Type="http://schemas.openxmlformats.org/officeDocument/2006/relationships/image" Target="../media/image112.png"/><Relationship Id="rId17" Type="http://schemas.openxmlformats.org/officeDocument/2006/relationships/image" Target="../media/image71.png"/><Relationship Id="rId2" Type="http://schemas.openxmlformats.org/officeDocument/2006/relationships/notesSlide" Target="../notesSlides/notesSlide39.xml"/><Relationship Id="rId16" Type="http://schemas.openxmlformats.org/officeDocument/2006/relationships/image" Target="../media/image700.png"/><Relationship Id="rId1" Type="http://schemas.openxmlformats.org/officeDocument/2006/relationships/slideLayout" Target="../slideLayouts/slideLayout2.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5" Type="http://schemas.openxmlformats.org/officeDocument/2006/relationships/image" Target="../media/image144.png"/><Relationship Id="rId10" Type="http://schemas.openxmlformats.org/officeDocument/2006/relationships/image" Target="../media/image95.png"/><Relationship Id="rId19" Type="http://schemas.openxmlformats.org/officeDocument/2006/relationships/image" Target="../media/image65.png"/><Relationship Id="rId4" Type="http://schemas.openxmlformats.org/officeDocument/2006/relationships/image" Target="../media/image132.png"/><Relationship Id="rId9" Type="http://schemas.openxmlformats.org/officeDocument/2006/relationships/image" Target="../media/image94.png"/><Relationship Id="rId14" Type="http://schemas.openxmlformats.org/officeDocument/2006/relationships/image" Target="../media/image11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6.emf"/><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113.png"/><Relationship Id="rId18" Type="http://schemas.openxmlformats.org/officeDocument/2006/relationships/image" Target="../media/image121.png"/><Relationship Id="rId7" Type="http://schemas.openxmlformats.org/officeDocument/2006/relationships/image" Target="../media/image92.png"/><Relationship Id="rId12" Type="http://schemas.openxmlformats.org/officeDocument/2006/relationships/image" Target="../media/image112.png"/><Relationship Id="rId17" Type="http://schemas.openxmlformats.org/officeDocument/2006/relationships/image" Target="../media/image149.png"/><Relationship Id="rId2" Type="http://schemas.openxmlformats.org/officeDocument/2006/relationships/notesSlide" Target="../notesSlides/notesSlide40.xml"/><Relationship Id="rId16" Type="http://schemas.openxmlformats.org/officeDocument/2006/relationships/image" Target="../media/image148.png"/><Relationship Id="rId20"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5" Type="http://schemas.openxmlformats.org/officeDocument/2006/relationships/image" Target="../media/image147.png"/><Relationship Id="rId10" Type="http://schemas.openxmlformats.org/officeDocument/2006/relationships/image" Target="../media/image95.png"/><Relationship Id="rId19" Type="http://schemas.openxmlformats.org/officeDocument/2006/relationships/image" Target="../media/image150.png"/><Relationship Id="rId4" Type="http://schemas.openxmlformats.org/officeDocument/2006/relationships/image" Target="../media/image132.png"/><Relationship Id="rId9" Type="http://schemas.openxmlformats.org/officeDocument/2006/relationships/image" Target="../media/image146.png"/><Relationship Id="rId14" Type="http://schemas.openxmlformats.org/officeDocument/2006/relationships/image" Target="../media/image114.png"/></Relationships>
</file>

<file path=ppt/slides/_rels/slide41.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113.png"/><Relationship Id="rId18" Type="http://schemas.openxmlformats.org/officeDocument/2006/relationships/image" Target="../media/image152.png"/><Relationship Id="rId7" Type="http://schemas.openxmlformats.org/officeDocument/2006/relationships/image" Target="../media/image92.png"/><Relationship Id="rId12" Type="http://schemas.openxmlformats.org/officeDocument/2006/relationships/image" Target="../media/image112.png"/><Relationship Id="rId17" Type="http://schemas.openxmlformats.org/officeDocument/2006/relationships/image" Target="../media/image149.png"/><Relationship Id="rId2" Type="http://schemas.openxmlformats.org/officeDocument/2006/relationships/notesSlide" Target="../notesSlides/notesSlide41.xml"/><Relationship Id="rId16"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5" Type="http://schemas.openxmlformats.org/officeDocument/2006/relationships/image" Target="../media/image151.png"/><Relationship Id="rId10" Type="http://schemas.openxmlformats.org/officeDocument/2006/relationships/image" Target="../media/image95.png"/><Relationship Id="rId19" Type="http://schemas.openxmlformats.org/officeDocument/2006/relationships/image" Target="../media/image66.png"/><Relationship Id="rId4" Type="http://schemas.openxmlformats.org/officeDocument/2006/relationships/image" Target="../media/image132.png"/><Relationship Id="rId9" Type="http://schemas.openxmlformats.org/officeDocument/2006/relationships/image" Target="../media/image146.png"/><Relationship Id="rId14" Type="http://schemas.openxmlformats.org/officeDocument/2006/relationships/image" Target="../media/image114.png"/></Relationships>
</file>

<file path=ppt/slides/_rels/slide42.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18" Type="http://schemas.openxmlformats.org/officeDocument/2006/relationships/image" Target="../media/image154.png"/><Relationship Id="rId7" Type="http://schemas.openxmlformats.org/officeDocument/2006/relationships/image" Target="../media/image100.png"/><Relationship Id="rId12" Type="http://schemas.openxmlformats.org/officeDocument/2006/relationships/image" Target="../media/image105.png"/><Relationship Id="rId17" Type="http://schemas.openxmlformats.org/officeDocument/2006/relationships/image" Target="../media/image149.png"/><Relationship Id="rId2" Type="http://schemas.openxmlformats.org/officeDocument/2006/relationships/notesSlide" Target="../notesSlides/notesSlide42.xml"/><Relationship Id="rId16" Type="http://schemas.openxmlformats.org/officeDocument/2006/relationships/image" Target="../media/image1440.png"/><Relationship Id="rId20"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5" Type="http://schemas.openxmlformats.org/officeDocument/2006/relationships/image" Target="../media/image153.png"/><Relationship Id="rId10" Type="http://schemas.openxmlformats.org/officeDocument/2006/relationships/image" Target="../media/image103.png"/><Relationship Id="rId19" Type="http://schemas.openxmlformats.org/officeDocument/2006/relationships/image" Target="../media/image155.png"/><Relationship Id="rId4" Type="http://schemas.openxmlformats.org/officeDocument/2006/relationships/image" Target="../media/image111.png"/><Relationship Id="rId9" Type="http://schemas.openxmlformats.org/officeDocument/2006/relationships/image" Target="../media/image115.png"/><Relationship Id="rId14" Type="http://schemas.openxmlformats.org/officeDocument/2006/relationships/image" Target="../media/image1460.png"/></Relationships>
</file>

<file path=ppt/slides/_rels/slide43.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113.png"/><Relationship Id="rId18" Type="http://schemas.openxmlformats.org/officeDocument/2006/relationships/image" Target="../media/image161.png"/><Relationship Id="rId7" Type="http://schemas.openxmlformats.org/officeDocument/2006/relationships/image" Target="../media/image92.png"/><Relationship Id="rId12" Type="http://schemas.openxmlformats.org/officeDocument/2006/relationships/image" Target="../media/image112.png"/><Relationship Id="rId17" Type="http://schemas.openxmlformats.org/officeDocument/2006/relationships/image" Target="../media/image160.png"/><Relationship Id="rId2" Type="http://schemas.openxmlformats.org/officeDocument/2006/relationships/notesSlide" Target="../notesSlides/notesSlide43.xml"/><Relationship Id="rId16"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5" Type="http://schemas.openxmlformats.org/officeDocument/2006/relationships/image" Target="../media/image158.png"/><Relationship Id="rId10" Type="http://schemas.openxmlformats.org/officeDocument/2006/relationships/image" Target="../media/image95.png"/><Relationship Id="rId19" Type="http://schemas.openxmlformats.org/officeDocument/2006/relationships/image" Target="../media/image66.png"/><Relationship Id="rId4" Type="http://schemas.openxmlformats.org/officeDocument/2006/relationships/image" Target="../media/image132.png"/><Relationship Id="rId9" Type="http://schemas.openxmlformats.org/officeDocument/2006/relationships/image" Target="../media/image146.png"/><Relationship Id="rId14" Type="http://schemas.openxmlformats.org/officeDocument/2006/relationships/image" Target="../media/image157.png"/></Relationships>
</file>

<file path=ppt/slides/_rels/slide44.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162.png"/><Relationship Id="rId18" Type="http://schemas.openxmlformats.org/officeDocument/2006/relationships/image" Target="../media/image165.png"/><Relationship Id="rId7" Type="http://schemas.openxmlformats.org/officeDocument/2006/relationships/image" Target="../media/image92.png"/><Relationship Id="rId12" Type="http://schemas.openxmlformats.org/officeDocument/2006/relationships/image" Target="../media/image112.png"/><Relationship Id="rId17" Type="http://schemas.openxmlformats.org/officeDocument/2006/relationships/image" Target="../media/image164.png"/><Relationship Id="rId2" Type="http://schemas.openxmlformats.org/officeDocument/2006/relationships/notesSlide" Target="../notesSlides/notesSlide44.xml"/><Relationship Id="rId16" Type="http://schemas.openxmlformats.org/officeDocument/2006/relationships/image" Target="../media/image159.png"/><Relationship Id="rId20"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5" Type="http://schemas.openxmlformats.org/officeDocument/2006/relationships/image" Target="../media/image163.png"/><Relationship Id="rId10" Type="http://schemas.openxmlformats.org/officeDocument/2006/relationships/image" Target="../media/image95.png"/><Relationship Id="rId19" Type="http://schemas.openxmlformats.org/officeDocument/2006/relationships/image" Target="../media/image166.png"/><Relationship Id="rId4" Type="http://schemas.openxmlformats.org/officeDocument/2006/relationships/image" Target="../media/image132.png"/><Relationship Id="rId9" Type="http://schemas.openxmlformats.org/officeDocument/2006/relationships/image" Target="../media/image146.png"/><Relationship Id="rId14" Type="http://schemas.openxmlformats.org/officeDocument/2006/relationships/image" Target="../media/image157.png"/></Relationships>
</file>

<file path=ppt/slides/_rels/slide45.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162.png"/><Relationship Id="rId18" Type="http://schemas.openxmlformats.org/officeDocument/2006/relationships/image" Target="../media/image169.png"/><Relationship Id="rId7" Type="http://schemas.openxmlformats.org/officeDocument/2006/relationships/image" Target="../media/image92.png"/><Relationship Id="rId12" Type="http://schemas.openxmlformats.org/officeDocument/2006/relationships/image" Target="../media/image112.png"/><Relationship Id="rId17" Type="http://schemas.openxmlformats.org/officeDocument/2006/relationships/image" Target="../media/image164.png"/><Relationship Id="rId2" Type="http://schemas.openxmlformats.org/officeDocument/2006/relationships/notesSlide" Target="../notesSlides/notesSlide45.xml"/><Relationship Id="rId16" Type="http://schemas.openxmlformats.org/officeDocument/2006/relationships/image" Target="../media/image168.png"/><Relationship Id="rId1" Type="http://schemas.openxmlformats.org/officeDocument/2006/relationships/slideLayout" Target="../slideLayouts/slideLayout2.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5" Type="http://schemas.openxmlformats.org/officeDocument/2006/relationships/image" Target="../media/image167.png"/><Relationship Id="rId10" Type="http://schemas.openxmlformats.org/officeDocument/2006/relationships/image" Target="../media/image95.png"/><Relationship Id="rId19" Type="http://schemas.openxmlformats.org/officeDocument/2006/relationships/image" Target="../media/image660.png"/><Relationship Id="rId4" Type="http://schemas.openxmlformats.org/officeDocument/2006/relationships/image" Target="../media/image132.png"/><Relationship Id="rId9" Type="http://schemas.openxmlformats.org/officeDocument/2006/relationships/image" Target="../media/image146.png"/><Relationship Id="rId14" Type="http://schemas.openxmlformats.org/officeDocument/2006/relationships/image" Target="../media/image157.png"/></Relationships>
</file>

<file path=ppt/slides/_rels/slide46.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162.png"/><Relationship Id="rId18" Type="http://schemas.openxmlformats.org/officeDocument/2006/relationships/image" Target="../media/image174.png"/><Relationship Id="rId7" Type="http://schemas.openxmlformats.org/officeDocument/2006/relationships/image" Target="../media/image92.png"/><Relationship Id="rId12" Type="http://schemas.openxmlformats.org/officeDocument/2006/relationships/image" Target="../media/image171.png"/><Relationship Id="rId17" Type="http://schemas.openxmlformats.org/officeDocument/2006/relationships/image" Target="../media/image164.png"/><Relationship Id="rId2" Type="http://schemas.openxmlformats.org/officeDocument/2006/relationships/notesSlide" Target="../notesSlides/notesSlide46.xml"/><Relationship Id="rId16" Type="http://schemas.openxmlformats.org/officeDocument/2006/relationships/image" Target="../media/image173.png"/><Relationship Id="rId20"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5" Type="http://schemas.openxmlformats.org/officeDocument/2006/relationships/image" Target="../media/image172.png"/><Relationship Id="rId10" Type="http://schemas.openxmlformats.org/officeDocument/2006/relationships/image" Target="../media/image95.png"/><Relationship Id="rId19" Type="http://schemas.openxmlformats.org/officeDocument/2006/relationships/image" Target="../media/image175.png"/><Relationship Id="rId4" Type="http://schemas.openxmlformats.org/officeDocument/2006/relationships/image" Target="../media/image132.png"/><Relationship Id="rId9" Type="http://schemas.openxmlformats.org/officeDocument/2006/relationships/image" Target="../media/image146.png"/><Relationship Id="rId14" Type="http://schemas.openxmlformats.org/officeDocument/2006/relationships/image" Target="../media/image157.png"/></Relationships>
</file>

<file path=ppt/slides/_rels/slide47.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162.png"/><Relationship Id="rId18" Type="http://schemas.openxmlformats.org/officeDocument/2006/relationships/image" Target="../media/image178.png"/><Relationship Id="rId21" Type="http://schemas.openxmlformats.org/officeDocument/2006/relationships/image" Target="../media/image66.png"/><Relationship Id="rId7" Type="http://schemas.openxmlformats.org/officeDocument/2006/relationships/image" Target="../media/image92.png"/><Relationship Id="rId12" Type="http://schemas.openxmlformats.org/officeDocument/2006/relationships/image" Target="../media/image171.png"/><Relationship Id="rId17" Type="http://schemas.openxmlformats.org/officeDocument/2006/relationships/image" Target="../media/image177.png"/><Relationship Id="rId2" Type="http://schemas.openxmlformats.org/officeDocument/2006/relationships/notesSlide" Target="../notesSlides/notesSlide47.xml"/><Relationship Id="rId16" Type="http://schemas.openxmlformats.org/officeDocument/2006/relationships/image" Target="../media/image173.png"/><Relationship Id="rId20"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5" Type="http://schemas.openxmlformats.org/officeDocument/2006/relationships/image" Target="../media/image176.png"/><Relationship Id="rId10" Type="http://schemas.openxmlformats.org/officeDocument/2006/relationships/image" Target="../media/image95.png"/><Relationship Id="rId19" Type="http://schemas.openxmlformats.org/officeDocument/2006/relationships/image" Target="../media/image67.png"/><Relationship Id="rId4" Type="http://schemas.openxmlformats.org/officeDocument/2006/relationships/image" Target="../media/image132.png"/><Relationship Id="rId9" Type="http://schemas.openxmlformats.org/officeDocument/2006/relationships/image" Target="../media/image146.png"/><Relationship Id="rId14" Type="http://schemas.openxmlformats.org/officeDocument/2006/relationships/image" Target="../media/image157.png"/></Relationships>
</file>

<file path=ppt/slides/_rels/slide48.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162.png"/><Relationship Id="rId18" Type="http://schemas.openxmlformats.org/officeDocument/2006/relationships/image" Target="../media/image183.png"/><Relationship Id="rId21" Type="http://schemas.openxmlformats.org/officeDocument/2006/relationships/image" Target="../media/image66.png"/><Relationship Id="rId7" Type="http://schemas.openxmlformats.org/officeDocument/2006/relationships/image" Target="../media/image92.png"/><Relationship Id="rId12" Type="http://schemas.openxmlformats.org/officeDocument/2006/relationships/image" Target="../media/image171.png"/><Relationship Id="rId17" Type="http://schemas.openxmlformats.org/officeDocument/2006/relationships/image" Target="../media/image182.png"/><Relationship Id="rId2" Type="http://schemas.openxmlformats.org/officeDocument/2006/relationships/notesSlide" Target="../notesSlides/notesSlide48.xml"/><Relationship Id="rId16" Type="http://schemas.openxmlformats.org/officeDocument/2006/relationships/image" Target="../media/image173.png"/><Relationship Id="rId20"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5" Type="http://schemas.openxmlformats.org/officeDocument/2006/relationships/image" Target="../media/image181.png"/><Relationship Id="rId10" Type="http://schemas.openxmlformats.org/officeDocument/2006/relationships/image" Target="../media/image95.png"/><Relationship Id="rId19" Type="http://schemas.openxmlformats.org/officeDocument/2006/relationships/image" Target="../media/image86.png"/><Relationship Id="rId4" Type="http://schemas.openxmlformats.org/officeDocument/2006/relationships/image" Target="../media/image132.png"/><Relationship Id="rId9" Type="http://schemas.openxmlformats.org/officeDocument/2006/relationships/image" Target="../media/image146.png"/><Relationship Id="rId14" Type="http://schemas.openxmlformats.org/officeDocument/2006/relationships/image" Target="../media/image15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jpe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jpg"/></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5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5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040.png"/><Relationship Id="rId5" Type="http://schemas.openxmlformats.org/officeDocument/2006/relationships/image" Target="../media/image1030.png"/><Relationship Id="rId4" Type="http://schemas.openxmlformats.org/officeDocument/2006/relationships/image" Target="../media/image142.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5.png"/><Relationship Id="rId10" Type="http://schemas.openxmlformats.org/officeDocument/2006/relationships/image" Target="../media/image20.png"/><Relationship Id="rId4" Type="http://schemas.openxmlformats.org/officeDocument/2006/relationships/image" Target="../media/image13.jp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18.jpg"/><Relationship Id="rId13" Type="http://schemas.openxmlformats.org/officeDocument/2006/relationships/image" Target="../media/image23.png"/><Relationship Id="rId3" Type="http://schemas.openxmlformats.org/officeDocument/2006/relationships/image" Target="../media/image15.png"/><Relationship Id="rId7" Type="http://schemas.openxmlformats.org/officeDocument/2006/relationships/image" Target="../media/image17.png"/><Relationship Id="rId12" Type="http://schemas.openxmlformats.org/officeDocument/2006/relationships/image" Target="../media/image22.jp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3.jpg"/><Relationship Id="rId11" Type="http://schemas.openxmlformats.org/officeDocument/2006/relationships/image" Target="../media/image21.png"/><Relationship Id="rId5" Type="http://schemas.openxmlformats.org/officeDocument/2006/relationships/image" Target="../media/image16.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9.png"/><Relationship Id="rId14" Type="http://schemas.openxmlformats.org/officeDocument/2006/relationships/image" Target="../media/image24.jpeg"/></Relationships>
</file>

<file path=ppt/slides/_rels/slide8.xml.rels><?xml version="1.0" encoding="UTF-8" standalone="yes"?>
<Relationships xmlns="http://schemas.openxmlformats.org/package/2006/relationships"><Relationship Id="rId8" Type="http://schemas.openxmlformats.org/officeDocument/2006/relationships/image" Target="../media/image18.jpg"/><Relationship Id="rId13" Type="http://schemas.openxmlformats.org/officeDocument/2006/relationships/image" Target="../media/image23.png"/><Relationship Id="rId3" Type="http://schemas.openxmlformats.org/officeDocument/2006/relationships/image" Target="../media/image15.png"/><Relationship Id="rId7" Type="http://schemas.openxmlformats.org/officeDocument/2006/relationships/image" Target="../media/image17.png"/><Relationship Id="rId12" Type="http://schemas.openxmlformats.org/officeDocument/2006/relationships/image" Target="../media/image22.jpg"/><Relationship Id="rId2" Type="http://schemas.openxmlformats.org/officeDocument/2006/relationships/notesSlide" Target="../notesSlides/notesSlide8.xml"/><Relationship Id="rId16"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13.jpg"/><Relationship Id="rId11" Type="http://schemas.openxmlformats.org/officeDocument/2006/relationships/image" Target="../media/image21.png"/><Relationship Id="rId5" Type="http://schemas.openxmlformats.org/officeDocument/2006/relationships/image" Target="../media/image16.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9.png"/><Relationship Id="rId14" Type="http://schemas.openxmlformats.org/officeDocument/2006/relationships/image" Target="../media/image24.jpe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custDataLst>
              <p:tags r:id="rId1"/>
            </p:custDataLst>
          </p:nvPr>
        </p:nvSpPr>
        <p:spPr>
          <a:xfrm>
            <a:off x="323528" y="764704"/>
            <a:ext cx="8491537" cy="2222500"/>
          </a:xfrm>
        </p:spPr>
        <p:txBody>
          <a:bodyPr anchor="ctr"/>
          <a:lstStyle/>
          <a:p>
            <a:pPr algn="ctr" eaLnBrk="1" hangingPunct="1"/>
            <a:r>
              <a:rPr lang="en-US" altLang="zh-CN" sz="3800">
                <a:solidFill>
                  <a:srgbClr val="0000FF"/>
                </a:solidFill>
                <a:cs typeface="Arial" panose="020B0604020202020204" pitchFamily="34" charset="0"/>
              </a:rPr>
              <a:t>Latency-oriented Task Completion</a:t>
            </a:r>
            <a:br>
              <a:rPr lang="en-US" altLang="zh-CN" sz="3800">
                <a:solidFill>
                  <a:srgbClr val="0000FF"/>
                </a:solidFill>
                <a:cs typeface="Arial" panose="020B0604020202020204" pitchFamily="34" charset="0"/>
              </a:rPr>
            </a:br>
            <a:r>
              <a:rPr lang="en-US" altLang="zh-CN" sz="3800">
                <a:solidFill>
                  <a:srgbClr val="0000FF"/>
                </a:solidFill>
                <a:cs typeface="Arial" panose="020B0604020202020204" pitchFamily="34" charset="0"/>
              </a:rPr>
              <a:t>via Spatial Crowdsourcing</a:t>
            </a:r>
            <a:endParaRPr lang="en-US" altLang="ko-KR" sz="2800" dirty="0">
              <a:solidFill>
                <a:srgbClr val="0000FF"/>
              </a:solidFill>
              <a:cs typeface="Arial" panose="020B0604020202020204" pitchFamily="34" charset="0"/>
            </a:endParaRPr>
          </a:p>
        </p:txBody>
      </p:sp>
      <p:graphicFrame>
        <p:nvGraphicFramePr>
          <p:cNvPr id="2" name="Table 1"/>
          <p:cNvGraphicFramePr>
            <a:graphicFrameLocks noGrp="1"/>
          </p:cNvGraphicFramePr>
          <p:nvPr>
            <p:custDataLst>
              <p:tags r:id="rId2"/>
            </p:custDataLst>
            <p:extLst>
              <p:ext uri="{D42A27DB-BD31-4B8C-83A1-F6EECF244321}">
                <p14:modId xmlns:p14="http://schemas.microsoft.com/office/powerpoint/2010/main" val="4057180466"/>
              </p:ext>
            </p:extLst>
          </p:nvPr>
        </p:nvGraphicFramePr>
        <p:xfrm>
          <a:off x="250825" y="3213100"/>
          <a:ext cx="8642350" cy="2448482"/>
        </p:xfrm>
        <a:graphic>
          <a:graphicData uri="http://schemas.openxmlformats.org/drawingml/2006/table">
            <a:tbl>
              <a:tblPr/>
              <a:tblGrid>
                <a:gridCol w="8642350">
                  <a:extLst>
                    <a:ext uri="{9D8B030D-6E8A-4147-A177-3AD203B41FA5}">
                      <a16:colId xmlns="" xmlns:a16="http://schemas.microsoft.com/office/drawing/2014/main" val="20000"/>
                    </a:ext>
                  </a:extLst>
                </a:gridCol>
              </a:tblGrid>
              <a:tr h="2447925">
                <a:tc>
                  <a:txBody>
                    <a:bodyPr/>
                    <a:lstStyle/>
                    <a:p>
                      <a:pPr algn="ctr"/>
                      <a:r>
                        <a:rPr lang="en-US" altLang="zh-CN" sz="2800" b="1">
                          <a:solidFill>
                            <a:schemeClr val="tx1"/>
                          </a:solidFill>
                        </a:rPr>
                        <a:t>Yuxiang Zeng </a:t>
                      </a:r>
                      <a:r>
                        <a:rPr lang="en-US" altLang="zh-CN" sz="2800" b="1" baseline="30000">
                          <a:solidFill>
                            <a:schemeClr val="tx1"/>
                          </a:solidFill>
                        </a:rPr>
                        <a:t>1</a:t>
                      </a:r>
                      <a:r>
                        <a:rPr lang="en-US" altLang="zh-CN" sz="2800" b="1" dirty="0">
                          <a:solidFill>
                            <a:schemeClr val="tx1"/>
                          </a:solidFill>
                        </a:rPr>
                        <a:t>, Yongxin </a:t>
                      </a:r>
                      <a:r>
                        <a:rPr lang="en-US" altLang="zh-CN" sz="2800" b="1">
                          <a:solidFill>
                            <a:schemeClr val="tx1"/>
                          </a:solidFill>
                        </a:rPr>
                        <a:t>Tong</a:t>
                      </a:r>
                      <a:r>
                        <a:rPr lang="en-US" altLang="zh-CN" sz="2800" b="1" baseline="30000">
                          <a:solidFill>
                            <a:schemeClr val="tx1"/>
                          </a:solidFill>
                        </a:rPr>
                        <a:t> 2</a:t>
                      </a:r>
                      <a:r>
                        <a:rPr lang="en-US" altLang="zh-CN" sz="2800" b="1">
                          <a:solidFill>
                            <a:schemeClr val="tx1"/>
                          </a:solidFill>
                        </a:rPr>
                        <a:t>, </a:t>
                      </a:r>
                    </a:p>
                    <a:p>
                      <a:pPr algn="ctr"/>
                      <a:r>
                        <a:rPr lang="en-US" altLang="zh-CN" sz="2800" b="1">
                          <a:solidFill>
                            <a:schemeClr val="tx1"/>
                          </a:solidFill>
                        </a:rPr>
                        <a:t>Lei Chen </a:t>
                      </a:r>
                      <a:r>
                        <a:rPr lang="en-US" altLang="zh-CN" sz="2800" b="1" baseline="30000">
                          <a:solidFill>
                            <a:schemeClr val="tx1"/>
                          </a:solidFill>
                        </a:rPr>
                        <a:t>1</a:t>
                      </a:r>
                      <a:r>
                        <a:rPr lang="en-US" altLang="zh-CN" sz="2800" b="1">
                          <a:solidFill>
                            <a:schemeClr val="tx1"/>
                          </a:solidFill>
                        </a:rPr>
                        <a:t>, Zimu Zhou</a:t>
                      </a:r>
                      <a:r>
                        <a:rPr lang="en-US" altLang="zh-CN" sz="2800" b="1" baseline="30000">
                          <a:solidFill>
                            <a:schemeClr val="tx1"/>
                          </a:solidFill>
                        </a:rPr>
                        <a:t> 3</a:t>
                      </a:r>
                      <a:r>
                        <a:rPr lang="en-US" altLang="zh-CN" sz="2800" b="1">
                          <a:solidFill>
                            <a:schemeClr val="tx1"/>
                          </a:solidFill>
                        </a:rPr>
                        <a:t> </a:t>
                      </a:r>
                      <a:endParaRPr lang="en-US" altLang="zh-CN" sz="2800" b="1" dirty="0">
                        <a:solidFill>
                          <a:schemeClr val="tx1"/>
                        </a:solidFill>
                      </a:endParaRPr>
                    </a:p>
                    <a:p>
                      <a:pPr algn="ctr">
                        <a:spcBef>
                          <a:spcPts val="2000"/>
                        </a:spcBef>
                        <a:spcAft>
                          <a:spcPts val="600"/>
                        </a:spcAft>
                      </a:pPr>
                      <a:r>
                        <a:rPr lang="en-US" altLang="zh-CN" sz="2400" b="1" baseline="30000">
                          <a:solidFill>
                            <a:schemeClr val="tx1"/>
                          </a:solidFill>
                        </a:rPr>
                        <a:t>1 </a:t>
                      </a:r>
                      <a:r>
                        <a:rPr lang="en-US" altLang="zh-CN" sz="2400" b="1">
                          <a:solidFill>
                            <a:schemeClr val="tx1"/>
                          </a:solidFill>
                        </a:rPr>
                        <a:t>The Hong Kong University of Science and Technology</a:t>
                      </a:r>
                    </a:p>
                    <a:p>
                      <a:pPr algn="ctr">
                        <a:spcAft>
                          <a:spcPts val="600"/>
                        </a:spcAft>
                      </a:pPr>
                      <a:r>
                        <a:rPr lang="en-US" altLang="zh-CN" sz="2400" b="1" baseline="30000">
                          <a:solidFill>
                            <a:schemeClr val="tx1"/>
                          </a:solidFill>
                        </a:rPr>
                        <a:t>2 </a:t>
                      </a:r>
                      <a:r>
                        <a:rPr lang="en-US" altLang="zh-CN" sz="2400" b="1">
                          <a:solidFill>
                            <a:schemeClr val="tx1"/>
                          </a:solidFill>
                        </a:rPr>
                        <a:t>Beihang University</a:t>
                      </a:r>
                    </a:p>
                    <a:p>
                      <a:pPr algn="ctr">
                        <a:spcAft>
                          <a:spcPts val="600"/>
                        </a:spcAft>
                      </a:pPr>
                      <a:r>
                        <a:rPr lang="en-US" altLang="zh-CN" sz="2400" b="1" baseline="30000">
                          <a:solidFill>
                            <a:schemeClr val="tx1"/>
                          </a:solidFill>
                        </a:rPr>
                        <a:t>3 </a:t>
                      </a:r>
                      <a:r>
                        <a:rPr lang="en-US" altLang="zh-CN" sz="2400" b="1">
                          <a:solidFill>
                            <a:schemeClr val="tx1"/>
                          </a:solidFill>
                        </a:rPr>
                        <a:t>ETH Zurich</a:t>
                      </a:r>
                      <a:endParaRPr lang="en-US" altLang="zh-CN" sz="2400" b="1" dirty="0">
                        <a:solidFill>
                          <a:schemeClr val="tx1"/>
                        </a:solidFill>
                      </a:endParaRPr>
                    </a:p>
                  </a:txBody>
                  <a:tcPr marL="91439" marR="91439" marT="45681" marB="45681"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solidFill>
                  </a:tcPr>
                </a:tc>
                <a:extLst>
                  <a:ext uri="{0D108BD9-81ED-4DB2-BD59-A6C34878D82A}">
                    <a16:rowId xmlns="" xmlns:a16="http://schemas.microsoft.com/office/drawing/2014/main" val="10000"/>
                  </a:ext>
                </a:extLst>
              </a:tr>
            </a:tbl>
          </a:graphicData>
        </a:graphic>
      </p:graphicFrame>
      <p:pic>
        <p:nvPicPr>
          <p:cNvPr id="15369" name="图片 4" descr="beihang-logo.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7864" y="6072160"/>
            <a:ext cx="3230562"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 xmlns:a16="http://schemas.microsoft.com/office/drawing/2014/main" id="{AC3BB1EB-8CC6-4CED-9467-8B832043A02E}"/>
              </a:ext>
            </a:extLst>
          </p:cNvPr>
          <p:cNvPicPr>
            <a:picLocks noChangeAspect="1"/>
          </p:cNvPicPr>
          <p:nvPr/>
        </p:nvPicPr>
        <p:blipFill>
          <a:blip r:embed="rId6"/>
          <a:stretch>
            <a:fillRect/>
          </a:stretch>
        </p:blipFill>
        <p:spPr>
          <a:xfrm>
            <a:off x="6876256" y="6141375"/>
            <a:ext cx="2071093" cy="556850"/>
          </a:xfrm>
          <a:prstGeom prst="rect">
            <a:avLst/>
          </a:prstGeom>
        </p:spPr>
      </p:pic>
      <p:pic>
        <p:nvPicPr>
          <p:cNvPr id="8"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930" y="6052024"/>
            <a:ext cx="2789860" cy="687357"/>
          </a:xfrm>
          <a:prstGeom prst="rect">
            <a:avLst/>
          </a:prstGeom>
        </p:spPr>
      </p:pic>
    </p:spTree>
  </p:cSld>
  <p:clrMapOvr>
    <a:masterClrMapping/>
  </p:clrMapOvr>
  <p:transition spd="slow" advTm="1225"/>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a:t>Motivation</a:t>
            </a:r>
            <a:endParaRPr lang="zh-CN" altLang="en-US"/>
          </a:p>
        </p:txBody>
      </p:sp>
      <p:sp>
        <p:nvSpPr>
          <p:cNvPr id="4" name="Rectangle 3"/>
          <p:cNvSpPr txBox="1">
            <a:spLocks noChangeArrowheads="1"/>
          </p:cNvSpPr>
          <p:nvPr/>
        </p:nvSpPr>
        <p:spPr bwMode="auto">
          <a:xfrm>
            <a:off x="228600" y="957263"/>
            <a:ext cx="8624888" cy="527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a:cs typeface="ＭＳ Ｐゴシック" charset="-128"/>
              </a:rPr>
              <a:t>Purpose</a:t>
            </a:r>
          </a:p>
          <a:p>
            <a:pPr lvl="1" algn="just">
              <a:lnSpc>
                <a:spcPct val="95000"/>
              </a:lnSpc>
              <a:spcBef>
                <a:spcPct val="25000"/>
              </a:spcBef>
              <a:spcAft>
                <a:spcPct val="10000"/>
              </a:spcAft>
              <a:buSzPct val="60000"/>
              <a:defRPr/>
            </a:pPr>
            <a:r>
              <a:rPr lang="en-US" altLang="zh-CN" sz="2400">
                <a:cs typeface="ＭＳ Ｐゴシック" charset="-128"/>
              </a:rPr>
              <a:t>Data collection</a:t>
            </a:r>
          </a:p>
          <a:p>
            <a:pPr algn="just">
              <a:lnSpc>
                <a:spcPct val="95000"/>
              </a:lnSpc>
              <a:spcBef>
                <a:spcPct val="25000"/>
              </a:spcBef>
              <a:spcAft>
                <a:spcPct val="10000"/>
              </a:spcAft>
              <a:buSzPct val="60000"/>
              <a:defRPr/>
            </a:pPr>
            <a:r>
              <a:rPr lang="en-US" altLang="zh-CN" sz="2800">
                <a:cs typeface="ＭＳ Ｐゴシック" charset="-128"/>
              </a:rPr>
              <a:t>Challenge</a:t>
            </a:r>
          </a:p>
          <a:p>
            <a:pPr lvl="1" algn="just">
              <a:lnSpc>
                <a:spcPct val="95000"/>
              </a:lnSpc>
              <a:spcBef>
                <a:spcPct val="25000"/>
              </a:spcBef>
              <a:spcAft>
                <a:spcPct val="10000"/>
              </a:spcAft>
              <a:buSzPct val="60000"/>
              <a:defRPr/>
            </a:pPr>
            <a:r>
              <a:rPr lang="en-US" altLang="zh-CN" sz="2400">
                <a:solidFill>
                  <a:srgbClr val="FF0000"/>
                </a:solidFill>
                <a:cs typeface="ＭＳ Ｐゴシック" charset="-128"/>
              </a:rPr>
              <a:t>Latency problem</a:t>
            </a:r>
          </a:p>
          <a:p>
            <a:pPr lvl="2" algn="just">
              <a:lnSpc>
                <a:spcPct val="95000"/>
              </a:lnSpc>
              <a:spcBef>
                <a:spcPct val="25000"/>
              </a:spcBef>
              <a:spcAft>
                <a:spcPct val="10000"/>
              </a:spcAft>
              <a:buSzPct val="60000"/>
              <a:defRPr/>
            </a:pPr>
            <a:r>
              <a:rPr lang="en-US" altLang="zh-CN" sz="2100">
                <a:cs typeface="ＭＳ Ｐゴシック" charset="-128"/>
              </a:rPr>
              <a:t>It takes months to get a answer with </a:t>
            </a:r>
            <a:r>
              <a:rPr lang="en-US" altLang="zh-CN" sz="2100">
                <a:solidFill>
                  <a:srgbClr val="FF0000"/>
                </a:solidFill>
                <a:cs typeface="ＭＳ Ｐゴシック" charset="-128"/>
              </a:rPr>
              <a:t>good quality </a:t>
            </a:r>
          </a:p>
          <a:p>
            <a:pPr lvl="1" algn="just">
              <a:lnSpc>
                <a:spcPct val="95000"/>
              </a:lnSpc>
              <a:spcBef>
                <a:spcPct val="25000"/>
              </a:spcBef>
              <a:spcAft>
                <a:spcPct val="10000"/>
              </a:spcAft>
              <a:buSzPct val="60000"/>
              <a:defRPr/>
            </a:pPr>
            <a:endParaRPr lang="en-US" altLang="zh-CN" sz="2400" dirty="0">
              <a:cs typeface="ＭＳ Ｐゴシック" charset="-128"/>
            </a:endParaRPr>
          </a:p>
          <a:p>
            <a:pPr marL="349250" lvl="1" indent="0" algn="just">
              <a:spcBef>
                <a:spcPts val="0"/>
              </a:spcBef>
              <a:buSzPct val="60000"/>
              <a:buFont typeface="Wingdings" panose="05000000000000000000" pitchFamily="2" charset="2"/>
              <a:buNone/>
              <a:defRPr/>
            </a:pPr>
            <a:endParaRPr lang="en-US" altLang="zh-CN" sz="2800" dirty="0">
              <a:latin typeface="+mn-lt"/>
              <a:cs typeface="ＭＳ Ｐゴシック" charset="-128"/>
            </a:endParaRPr>
          </a:p>
        </p:txBody>
      </p:sp>
      <p:grpSp>
        <p:nvGrpSpPr>
          <p:cNvPr id="5" name="组合 4"/>
          <p:cNvGrpSpPr/>
          <p:nvPr/>
        </p:nvGrpSpPr>
        <p:grpSpPr>
          <a:xfrm>
            <a:off x="179066" y="3429000"/>
            <a:ext cx="8856984" cy="3351562"/>
            <a:chOff x="152615" y="1263719"/>
            <a:chExt cx="8856984" cy="3351562"/>
          </a:xfrm>
        </p:grpSpPr>
        <p:grpSp>
          <p:nvGrpSpPr>
            <p:cNvPr id="15" name="组合 14"/>
            <p:cNvGrpSpPr/>
            <p:nvPr/>
          </p:nvGrpSpPr>
          <p:grpSpPr>
            <a:xfrm>
              <a:off x="152615" y="1263719"/>
              <a:ext cx="8856984" cy="3351562"/>
              <a:chOff x="-1604500" y="653494"/>
              <a:chExt cx="12652834" cy="4787946"/>
            </a:xfrm>
          </p:grpSpPr>
          <p:pic>
            <p:nvPicPr>
              <p:cNvPr id="17" name="图片 16"/>
              <p:cNvPicPr>
                <a:picLocks noChangeAspect="1"/>
              </p:cNvPicPr>
              <p:nvPr/>
            </p:nvPicPr>
            <p:blipFill rotWithShape="1">
              <a:blip r:embed="rId3"/>
              <a:srcRect l="7459" t="13848" r="23355" b="39608"/>
              <a:stretch/>
            </p:blipFill>
            <p:spPr>
              <a:xfrm>
                <a:off x="-1604500" y="653494"/>
                <a:ext cx="12652834" cy="4787946"/>
              </a:xfrm>
              <a:prstGeom prst="rect">
                <a:avLst/>
              </a:prstGeom>
            </p:spPr>
          </p:pic>
          <p:pic>
            <p:nvPicPr>
              <p:cNvPr id="18" name="图片 17"/>
              <p:cNvPicPr>
                <a:picLocks noChangeAspect="1"/>
              </p:cNvPicPr>
              <p:nvPr/>
            </p:nvPicPr>
            <p:blipFill rotWithShape="1">
              <a:blip r:embed="rId4"/>
              <a:srcRect l="25791" t="49876" r="23874" b="37777"/>
              <a:stretch/>
            </p:blipFill>
            <p:spPr>
              <a:xfrm>
                <a:off x="1795529" y="2845837"/>
                <a:ext cx="9205264" cy="1270094"/>
              </a:xfrm>
              <a:prstGeom prst="rect">
                <a:avLst/>
              </a:prstGeom>
            </p:spPr>
          </p:pic>
          <p:sp>
            <p:nvSpPr>
              <p:cNvPr id="19" name="矩形 18"/>
              <p:cNvSpPr/>
              <p:nvPr/>
            </p:nvSpPr>
            <p:spPr>
              <a:xfrm>
                <a:off x="10819763" y="2807538"/>
                <a:ext cx="145688" cy="965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6" name="图片 15"/>
            <p:cNvPicPr>
              <a:picLocks noChangeAspect="1"/>
            </p:cNvPicPr>
            <p:nvPr/>
          </p:nvPicPr>
          <p:blipFill rotWithShape="1">
            <a:blip r:embed="rId3"/>
            <a:srcRect l="29663" t="82710" r="53253" b="13734"/>
            <a:stretch/>
          </p:blipFill>
          <p:spPr>
            <a:xfrm>
              <a:off x="2987824" y="4359247"/>
              <a:ext cx="2186941" cy="256033"/>
            </a:xfrm>
            <a:prstGeom prst="rect">
              <a:avLst/>
            </a:prstGeom>
          </p:spPr>
        </p:pic>
      </p:grpSp>
      <p:sp>
        <p:nvSpPr>
          <p:cNvPr id="24" name="矩形标注 23"/>
          <p:cNvSpPr>
            <a:spLocks noChangeArrowheads="1"/>
          </p:cNvSpPr>
          <p:nvPr/>
        </p:nvSpPr>
        <p:spPr bwMode="auto">
          <a:xfrm>
            <a:off x="3687524" y="5198297"/>
            <a:ext cx="4186808" cy="1224136"/>
          </a:xfrm>
          <a:prstGeom prst="wedgeRectCallout">
            <a:avLst>
              <a:gd name="adj1" fmla="val 59029"/>
              <a:gd name="adj2" fmla="val -17786"/>
            </a:avLst>
          </a:prstGeom>
          <a:solidFill>
            <a:srgbClr val="FFC000"/>
          </a:solidFill>
          <a:ln>
            <a:noFill/>
          </a:ln>
        </p:spPr>
        <p:txBody>
          <a:bodyPr anchor="ctr"/>
          <a:lstStyle>
            <a:defPPr>
              <a:defRPr lang="ko-KR"/>
            </a:defPPr>
            <a:lvl1pPr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9pPr>
          </a:lstStyle>
          <a:p>
            <a:pPr algn="ctr" fontAlgn="base">
              <a:spcBef>
                <a:spcPct val="0"/>
              </a:spcBef>
              <a:spcAft>
                <a:spcPct val="0"/>
              </a:spcAft>
              <a:buClrTx/>
              <a:buSzTx/>
              <a:buFontTx/>
              <a:buNone/>
              <a:defRPr/>
            </a:pPr>
            <a:r>
              <a:rPr lang="en-US" altLang="zh-CN" sz="2400" b="1">
                <a:solidFill>
                  <a:srgbClr val="000000"/>
                </a:solidFill>
                <a:latin typeface="Arial"/>
                <a:cs typeface="ＭＳ Ｐゴシック" charset="-128"/>
              </a:rPr>
              <a:t>It has taken over 7 months, but still pending.</a:t>
            </a:r>
            <a:endParaRPr lang="zh-CN" altLang="en-US" sz="2400" b="1" dirty="0">
              <a:solidFill>
                <a:srgbClr val="000000"/>
              </a:solidFill>
              <a:latin typeface="Arial"/>
              <a:cs typeface="ＭＳ Ｐゴシック" charset="-128"/>
            </a:endParaRPr>
          </a:p>
        </p:txBody>
      </p:sp>
      <p:sp>
        <p:nvSpPr>
          <p:cNvPr id="6" name="灯片编号占位符 5"/>
          <p:cNvSpPr>
            <a:spLocks noGrp="1"/>
          </p:cNvSpPr>
          <p:nvPr>
            <p:ph type="sldNum" sz="quarter" idx="12"/>
          </p:nvPr>
        </p:nvSpPr>
        <p:spPr/>
        <p:txBody>
          <a:bodyPr/>
          <a:lstStyle/>
          <a:p>
            <a:pPr>
              <a:defRPr/>
            </a:pPr>
            <a:fld id="{B2D9E1CE-3C7F-4ACF-8753-53AB71A600F5}" type="slidenum">
              <a:rPr lang="en-US" altLang="ko-KR" smtClean="0"/>
              <a:pPr>
                <a:defRPr/>
              </a:pPr>
              <a:t>10</a:t>
            </a:fld>
            <a:endParaRPr lang="en-US" altLang="ko-KR"/>
          </a:p>
        </p:txBody>
      </p:sp>
    </p:spTree>
    <p:extLst>
      <p:ext uri="{BB962C8B-B14F-4D97-AF65-F5344CB8AC3E}">
        <p14:creationId xmlns:p14="http://schemas.microsoft.com/office/powerpoint/2010/main" val="1340972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a:t>Motivation</a:t>
            </a:r>
            <a:endParaRPr lang="zh-CN" altLang="en-US"/>
          </a:p>
        </p:txBody>
      </p:sp>
      <p:sp>
        <p:nvSpPr>
          <p:cNvPr id="4" name="Rectangle 3"/>
          <p:cNvSpPr txBox="1">
            <a:spLocks noChangeArrowheads="1"/>
          </p:cNvSpPr>
          <p:nvPr/>
        </p:nvSpPr>
        <p:spPr bwMode="auto">
          <a:xfrm>
            <a:off x="228600" y="957263"/>
            <a:ext cx="8624888" cy="527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a:cs typeface="ＭＳ Ｐゴシック" charset="-128"/>
              </a:rPr>
              <a:t>The purpose</a:t>
            </a:r>
          </a:p>
          <a:p>
            <a:pPr lvl="1" algn="just">
              <a:lnSpc>
                <a:spcPct val="95000"/>
              </a:lnSpc>
              <a:spcBef>
                <a:spcPct val="25000"/>
              </a:spcBef>
              <a:spcAft>
                <a:spcPct val="10000"/>
              </a:spcAft>
              <a:buSzPct val="60000"/>
              <a:defRPr/>
            </a:pPr>
            <a:r>
              <a:rPr lang="en-US" altLang="zh-CN" sz="2400">
                <a:cs typeface="ＭＳ Ｐゴシック" charset="-128"/>
              </a:rPr>
              <a:t>Data Collection</a:t>
            </a:r>
          </a:p>
          <a:p>
            <a:pPr algn="just">
              <a:lnSpc>
                <a:spcPct val="95000"/>
              </a:lnSpc>
              <a:spcBef>
                <a:spcPct val="25000"/>
              </a:spcBef>
              <a:spcAft>
                <a:spcPct val="10000"/>
              </a:spcAft>
              <a:buSzPct val="60000"/>
              <a:defRPr/>
            </a:pPr>
            <a:r>
              <a:rPr lang="en-US" altLang="zh-CN" sz="2800">
                <a:cs typeface="ＭＳ Ｐゴシック" charset="-128"/>
              </a:rPr>
              <a:t>The challenge</a:t>
            </a:r>
          </a:p>
          <a:p>
            <a:pPr lvl="1" algn="just">
              <a:lnSpc>
                <a:spcPct val="95000"/>
              </a:lnSpc>
              <a:spcBef>
                <a:spcPct val="25000"/>
              </a:spcBef>
              <a:spcAft>
                <a:spcPct val="10000"/>
              </a:spcAft>
              <a:buSzPct val="60000"/>
              <a:defRPr/>
            </a:pPr>
            <a:r>
              <a:rPr lang="en-US" altLang="zh-CN" sz="2400">
                <a:solidFill>
                  <a:srgbClr val="FF0000"/>
                </a:solidFill>
                <a:cs typeface="ＭＳ Ｐゴシック" charset="-128"/>
              </a:rPr>
              <a:t>Latency problem</a:t>
            </a:r>
          </a:p>
          <a:p>
            <a:pPr lvl="2" algn="just">
              <a:lnSpc>
                <a:spcPct val="95000"/>
              </a:lnSpc>
              <a:spcBef>
                <a:spcPct val="25000"/>
              </a:spcBef>
              <a:spcAft>
                <a:spcPct val="10000"/>
              </a:spcAft>
              <a:buSzPct val="60000"/>
              <a:defRPr/>
            </a:pPr>
            <a:r>
              <a:rPr lang="en-US" altLang="zh-CN" sz="2100">
                <a:cs typeface="ＭＳ Ｐゴシック" charset="-128"/>
              </a:rPr>
              <a:t>It takes months to get a answer with </a:t>
            </a:r>
            <a:r>
              <a:rPr lang="en-US" altLang="zh-CN" sz="2100">
                <a:solidFill>
                  <a:srgbClr val="FF0000"/>
                </a:solidFill>
                <a:cs typeface="ＭＳ Ｐゴシック" charset="-128"/>
              </a:rPr>
              <a:t>good quality</a:t>
            </a:r>
          </a:p>
          <a:p>
            <a:pPr algn="just">
              <a:lnSpc>
                <a:spcPct val="95000"/>
              </a:lnSpc>
              <a:spcBef>
                <a:spcPct val="25000"/>
              </a:spcBef>
              <a:spcAft>
                <a:spcPct val="10000"/>
              </a:spcAft>
              <a:buSzPct val="60000"/>
              <a:defRPr/>
            </a:pPr>
            <a:r>
              <a:rPr lang="en-US" altLang="zh-CN" sz="2800">
                <a:cs typeface="ＭＳ Ｐゴシック" charset="-128"/>
              </a:rPr>
              <a:t>Similar applications</a:t>
            </a:r>
          </a:p>
          <a:p>
            <a:pPr lvl="1" algn="just">
              <a:lnSpc>
                <a:spcPct val="95000"/>
              </a:lnSpc>
              <a:spcBef>
                <a:spcPct val="25000"/>
              </a:spcBef>
              <a:spcAft>
                <a:spcPct val="10000"/>
              </a:spcAft>
              <a:buSzPct val="60000"/>
              <a:defRPr/>
            </a:pPr>
            <a:r>
              <a:rPr lang="en-US" altLang="zh-CN" sz="2400">
                <a:cs typeface="ＭＳ Ｐゴシック" charset="-128"/>
              </a:rPr>
              <a:t>Foursquare</a:t>
            </a:r>
          </a:p>
          <a:p>
            <a:pPr lvl="1" algn="just">
              <a:lnSpc>
                <a:spcPct val="95000"/>
              </a:lnSpc>
              <a:spcBef>
                <a:spcPct val="25000"/>
              </a:spcBef>
              <a:spcAft>
                <a:spcPct val="10000"/>
              </a:spcAft>
              <a:buSzPct val="60000"/>
              <a:defRPr/>
            </a:pPr>
            <a:endParaRPr lang="en-US" altLang="zh-CN" sz="2400">
              <a:cs typeface="ＭＳ Ｐゴシック" charset="-128"/>
            </a:endParaRPr>
          </a:p>
          <a:p>
            <a:pPr lvl="1" algn="just">
              <a:lnSpc>
                <a:spcPct val="95000"/>
              </a:lnSpc>
              <a:spcBef>
                <a:spcPct val="25000"/>
              </a:spcBef>
              <a:spcAft>
                <a:spcPct val="10000"/>
              </a:spcAft>
              <a:buSzPct val="60000"/>
              <a:defRPr/>
            </a:pPr>
            <a:endParaRPr lang="en-US" altLang="zh-CN" sz="2400">
              <a:cs typeface="ＭＳ Ｐゴシック" charset="-128"/>
            </a:endParaRPr>
          </a:p>
          <a:p>
            <a:pPr lvl="1" algn="just">
              <a:lnSpc>
                <a:spcPct val="95000"/>
              </a:lnSpc>
              <a:spcBef>
                <a:spcPct val="25000"/>
              </a:spcBef>
              <a:spcAft>
                <a:spcPct val="10000"/>
              </a:spcAft>
              <a:buSzPct val="60000"/>
              <a:defRPr/>
            </a:pPr>
            <a:r>
              <a:rPr lang="en-US" altLang="zh-CN" sz="2400">
                <a:cs typeface="ＭＳ Ｐゴシック" charset="-128"/>
              </a:rPr>
              <a:t>Google Map</a:t>
            </a:r>
            <a:endParaRPr lang="en-US" altLang="zh-CN" sz="2400" dirty="0">
              <a:cs typeface="ＭＳ Ｐゴシック" charset="-128"/>
            </a:endParaRPr>
          </a:p>
          <a:p>
            <a:pPr marL="349250" lvl="1" indent="0" algn="just">
              <a:spcBef>
                <a:spcPts val="0"/>
              </a:spcBef>
              <a:buSzPct val="60000"/>
              <a:buFont typeface="Wingdings" panose="05000000000000000000" pitchFamily="2" charset="2"/>
              <a:buNone/>
              <a:defRPr/>
            </a:pPr>
            <a:endParaRPr lang="en-US" altLang="zh-CN" sz="2800" dirty="0">
              <a:latin typeface="+mn-lt"/>
              <a:cs typeface="ＭＳ Ｐゴシック" charset="-128"/>
            </a:endParaRPr>
          </a:p>
        </p:txBody>
      </p:sp>
      <p:grpSp>
        <p:nvGrpSpPr>
          <p:cNvPr id="9" name="组合 8"/>
          <p:cNvGrpSpPr/>
          <p:nvPr/>
        </p:nvGrpSpPr>
        <p:grpSpPr>
          <a:xfrm>
            <a:off x="5327129" y="4224338"/>
            <a:ext cx="3359671" cy="2592387"/>
            <a:chOff x="5327129" y="3933056"/>
            <a:chExt cx="3359671" cy="2592387"/>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8830" y="5085184"/>
              <a:ext cx="1440259" cy="1440259"/>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7129" y="3933056"/>
              <a:ext cx="3359671" cy="928434"/>
            </a:xfrm>
            <a:prstGeom prst="rect">
              <a:avLst/>
            </a:prstGeom>
          </p:spPr>
        </p:pic>
      </p:grpSp>
      <p:sp>
        <p:nvSpPr>
          <p:cNvPr id="7" name="灯片编号占位符 6"/>
          <p:cNvSpPr>
            <a:spLocks noGrp="1"/>
          </p:cNvSpPr>
          <p:nvPr>
            <p:ph type="sldNum" sz="quarter" idx="12"/>
          </p:nvPr>
        </p:nvSpPr>
        <p:spPr/>
        <p:txBody>
          <a:bodyPr/>
          <a:lstStyle/>
          <a:p>
            <a:pPr>
              <a:defRPr/>
            </a:pPr>
            <a:fld id="{B2D9E1CE-3C7F-4ACF-8753-53AB71A600F5}" type="slidenum">
              <a:rPr lang="en-US" altLang="ko-KR" smtClean="0"/>
              <a:pPr>
                <a:defRPr/>
              </a:pPr>
              <a:t>11</a:t>
            </a:fld>
            <a:endParaRPr lang="en-US" altLang="ko-KR"/>
          </a:p>
        </p:txBody>
      </p:sp>
    </p:spTree>
    <p:extLst>
      <p:ext uri="{BB962C8B-B14F-4D97-AF65-F5344CB8AC3E}">
        <p14:creationId xmlns:p14="http://schemas.microsoft.com/office/powerpoint/2010/main" val="23145872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a:t>Exisiting works</a:t>
            </a:r>
            <a:endParaRPr lang="zh-CN" altLang="en-US"/>
          </a:p>
        </p:txBody>
      </p:sp>
      <p:sp>
        <p:nvSpPr>
          <p:cNvPr id="4" name="Rectangle 3"/>
          <p:cNvSpPr txBox="1">
            <a:spLocks noChangeArrowheads="1"/>
          </p:cNvSpPr>
          <p:nvPr/>
        </p:nvSpPr>
        <p:spPr bwMode="auto">
          <a:xfrm>
            <a:off x="228600" y="957263"/>
            <a:ext cx="8624888" cy="527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b="0">
                <a:cs typeface="ＭＳ Ｐゴシック" charset="-128"/>
              </a:rPr>
              <a:t>Task assignment</a:t>
            </a:r>
            <a:endParaRPr lang="en-US" altLang="zh-CN" sz="2800" dirty="0">
              <a:latin typeface="+mn-lt"/>
              <a:cs typeface="ＭＳ Ｐゴシック" charset="-128"/>
            </a:endParaRPr>
          </a:p>
          <a:p>
            <a:pPr lvl="1" algn="just">
              <a:lnSpc>
                <a:spcPct val="95000"/>
              </a:lnSpc>
              <a:spcBef>
                <a:spcPct val="25000"/>
              </a:spcBef>
              <a:spcAft>
                <a:spcPct val="10000"/>
              </a:spcAft>
              <a:buSzPct val="60000"/>
              <a:defRPr/>
            </a:pPr>
            <a:r>
              <a:rPr lang="en-US" altLang="zh-CN" sz="2400" b="0">
                <a:latin typeface="+mj-lt"/>
                <a:cs typeface="ＭＳ Ｐゴシック" charset="-128"/>
              </a:rPr>
              <a:t>Study how to assign tasks in spatial crowdsourcing but not control latency</a:t>
            </a:r>
            <a:r>
              <a:rPr lang="en-US" altLang="zh-CN" sz="2400" b="0" baseline="30000">
                <a:latin typeface="+mj-lt"/>
                <a:cs typeface="ＭＳ Ｐゴシック" charset="-128"/>
              </a:rPr>
              <a:t>[1,2]</a:t>
            </a:r>
          </a:p>
          <a:p>
            <a:pPr algn="just">
              <a:lnSpc>
                <a:spcPct val="95000"/>
              </a:lnSpc>
              <a:spcBef>
                <a:spcPct val="25000"/>
              </a:spcBef>
              <a:spcAft>
                <a:spcPct val="10000"/>
              </a:spcAft>
              <a:buSzPct val="60000"/>
              <a:defRPr/>
            </a:pPr>
            <a:endParaRPr lang="en-US" altLang="zh-CN" sz="2800" b="0">
              <a:cs typeface="ＭＳ Ｐゴシック" charset="-128"/>
            </a:endParaRPr>
          </a:p>
        </p:txBody>
      </p:sp>
      <p:sp>
        <p:nvSpPr>
          <p:cNvPr id="5" name="TextBox 9"/>
          <p:cNvSpPr txBox="1">
            <a:spLocks noChangeArrowheads="1"/>
          </p:cNvSpPr>
          <p:nvPr/>
        </p:nvSpPr>
        <p:spPr bwMode="auto">
          <a:xfrm>
            <a:off x="251302" y="5445224"/>
            <a:ext cx="8602185" cy="1237262"/>
          </a:xfrm>
          <a:prstGeom prst="rect">
            <a:avLst/>
          </a:prstGeom>
          <a:solidFill>
            <a:srgbClr val="FFC000"/>
          </a:solidFill>
          <a:ln w="50800">
            <a:solidFill>
              <a:schemeClr val="tx1"/>
            </a:solidFill>
            <a:miter lim="800000"/>
            <a:headEnd/>
            <a:tailEnd/>
          </a:ln>
        </p:spPr>
        <p:txBody>
          <a:bodyPr wrap="square">
            <a:spAutoFit/>
          </a:bodyPr>
          <a:lstStyle>
            <a:defPPr>
              <a:defRPr lang="ko-KR"/>
            </a:defPPr>
            <a:lvl1pPr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9pPr>
          </a:lstStyle>
          <a:p>
            <a:pPr eaLnBrk="1" hangingPunct="1">
              <a:lnSpc>
                <a:spcPct val="120000"/>
              </a:lnSpc>
            </a:pPr>
            <a:r>
              <a:rPr lang="en-US" altLang="zh-CN" sz="1500">
                <a:ea typeface="宋体" panose="02010600030101010101" pitchFamily="2" charset="-122"/>
                <a:cs typeface="Arial" panose="020B0604020202020204" pitchFamily="34" charset="0"/>
              </a:rPr>
              <a:t>[1] Y. Tong, J. She, B. Ding, L. Wang, and L. Chen, “Online mobile microtask allocation in spatial crowdsourcing,” in ICDE 2016.</a:t>
            </a:r>
          </a:p>
          <a:p>
            <a:pPr eaLnBrk="1" hangingPunct="1">
              <a:lnSpc>
                <a:spcPct val="120000"/>
              </a:lnSpc>
            </a:pPr>
            <a:r>
              <a:rPr lang="en-US" altLang="zh-CN" sz="1500">
                <a:ea typeface="宋体" panose="02010600030101010101" pitchFamily="2" charset="-122"/>
                <a:cs typeface="Arial" panose="020B0604020202020204" pitchFamily="34" charset="0"/>
              </a:rPr>
              <a:t>[2] L. Kazemi, C. Shahabi, “Geocrowd: enabling query answering with </a:t>
            </a:r>
            <a:r>
              <a:rPr lang="en-US" altLang="zh-CN" sz="1500" smtClean="0">
                <a:ea typeface="宋体" panose="02010600030101010101" pitchFamily="2" charset="-122"/>
                <a:cs typeface="Arial" panose="020B0604020202020204" pitchFamily="34" charset="0"/>
              </a:rPr>
              <a:t>spatial crowdsourcing</a:t>
            </a:r>
            <a:r>
              <a:rPr lang="en-US" altLang="zh-CN" sz="1500">
                <a:ea typeface="宋体" panose="02010600030101010101" pitchFamily="2" charset="-122"/>
                <a:cs typeface="Arial" panose="020B0604020202020204" pitchFamily="34" charset="0"/>
              </a:rPr>
              <a:t>,” in </a:t>
            </a:r>
            <a:r>
              <a:rPr lang="en-US" altLang="zh-CN" sz="1500" smtClean="0">
                <a:ea typeface="宋体" panose="02010600030101010101" pitchFamily="2" charset="-122"/>
                <a:cs typeface="Arial" panose="020B0604020202020204" pitchFamily="34" charset="0"/>
              </a:rPr>
              <a:t>GIS 2012. </a:t>
            </a:r>
            <a:endParaRPr lang="en-US" altLang="zh-CN" sz="1500">
              <a:ea typeface="宋体" panose="02010600030101010101" pitchFamily="2" charset="-122"/>
              <a:cs typeface="Arial" panose="020B0604020202020204" pitchFamily="34" charset="0"/>
            </a:endParaRPr>
          </a:p>
        </p:txBody>
      </p:sp>
      <p:sp>
        <p:nvSpPr>
          <p:cNvPr id="6" name="灯片编号占位符 5"/>
          <p:cNvSpPr>
            <a:spLocks noGrp="1"/>
          </p:cNvSpPr>
          <p:nvPr>
            <p:ph type="sldNum" sz="quarter" idx="12"/>
          </p:nvPr>
        </p:nvSpPr>
        <p:spPr/>
        <p:txBody>
          <a:bodyPr/>
          <a:lstStyle/>
          <a:p>
            <a:pPr>
              <a:defRPr/>
            </a:pPr>
            <a:fld id="{B2D9E1CE-3C7F-4ACF-8753-53AB71A600F5}" type="slidenum">
              <a:rPr lang="en-US" altLang="ko-KR" smtClean="0"/>
              <a:pPr>
                <a:defRPr/>
              </a:pPr>
              <a:t>12</a:t>
            </a:fld>
            <a:endParaRPr lang="en-US" altLang="ko-KR"/>
          </a:p>
        </p:txBody>
      </p:sp>
    </p:spTree>
    <p:extLst>
      <p:ext uri="{BB962C8B-B14F-4D97-AF65-F5344CB8AC3E}">
        <p14:creationId xmlns:p14="http://schemas.microsoft.com/office/powerpoint/2010/main" val="11780537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a:t>Exisiting works</a:t>
            </a:r>
            <a:endParaRPr lang="zh-CN" altLang="en-US"/>
          </a:p>
        </p:txBody>
      </p:sp>
      <p:sp>
        <p:nvSpPr>
          <p:cNvPr id="4" name="Rectangle 3"/>
          <p:cNvSpPr txBox="1">
            <a:spLocks noChangeArrowheads="1"/>
          </p:cNvSpPr>
          <p:nvPr/>
        </p:nvSpPr>
        <p:spPr bwMode="auto">
          <a:xfrm>
            <a:off x="228600" y="957263"/>
            <a:ext cx="8624888" cy="527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b="0">
                <a:cs typeface="ＭＳ Ｐゴシック" charset="-128"/>
              </a:rPr>
              <a:t>Task assignment</a:t>
            </a:r>
            <a:endParaRPr lang="en-US" altLang="zh-CN" sz="2800" dirty="0">
              <a:latin typeface="+mn-lt"/>
              <a:cs typeface="ＭＳ Ｐゴシック" charset="-128"/>
            </a:endParaRPr>
          </a:p>
          <a:p>
            <a:pPr lvl="1" algn="just">
              <a:lnSpc>
                <a:spcPct val="95000"/>
              </a:lnSpc>
              <a:spcBef>
                <a:spcPct val="25000"/>
              </a:spcBef>
              <a:spcAft>
                <a:spcPct val="10000"/>
              </a:spcAft>
              <a:buSzPct val="60000"/>
              <a:defRPr/>
            </a:pPr>
            <a:r>
              <a:rPr lang="en-US" altLang="zh-CN" sz="2400" b="0">
                <a:cs typeface="ＭＳ Ｐゴシック" charset="-128"/>
              </a:rPr>
              <a:t>Study how to assign tasks in spatial crowdsourcing but not control latency</a:t>
            </a:r>
            <a:r>
              <a:rPr lang="en-US" altLang="zh-CN" sz="2400" b="0" baseline="30000">
                <a:cs typeface="ＭＳ Ｐゴシック" charset="-128"/>
              </a:rPr>
              <a:t>[1,2]</a:t>
            </a:r>
          </a:p>
          <a:p>
            <a:pPr algn="just">
              <a:lnSpc>
                <a:spcPct val="95000"/>
              </a:lnSpc>
              <a:spcBef>
                <a:spcPct val="25000"/>
              </a:spcBef>
              <a:spcAft>
                <a:spcPct val="10000"/>
              </a:spcAft>
              <a:buSzPct val="60000"/>
              <a:defRPr/>
            </a:pPr>
            <a:r>
              <a:rPr lang="en-US" altLang="zh-CN" sz="2800" b="0">
                <a:cs typeface="ＭＳ Ｐゴシック" charset="-128"/>
              </a:rPr>
              <a:t>Quality control</a:t>
            </a:r>
          </a:p>
          <a:p>
            <a:pPr lvl="1" algn="just">
              <a:lnSpc>
                <a:spcPct val="95000"/>
              </a:lnSpc>
              <a:spcBef>
                <a:spcPct val="25000"/>
              </a:spcBef>
              <a:spcAft>
                <a:spcPct val="10000"/>
              </a:spcAft>
              <a:buSzPct val="60000"/>
              <a:defRPr/>
            </a:pPr>
            <a:r>
              <a:rPr lang="en-US" altLang="zh-CN" sz="2400" b="0">
                <a:cs typeface="ＭＳ Ｐゴシック" charset="-128"/>
              </a:rPr>
              <a:t>Study how to control quality in spatial crowdsourcing but not control latency</a:t>
            </a:r>
            <a:r>
              <a:rPr lang="en-US" altLang="zh-CN" sz="2400" b="0" baseline="30000">
                <a:cs typeface="ＭＳ Ｐゴシック" charset="-128"/>
              </a:rPr>
              <a:t>[3]</a:t>
            </a:r>
          </a:p>
          <a:p>
            <a:pPr algn="just">
              <a:lnSpc>
                <a:spcPct val="95000"/>
              </a:lnSpc>
              <a:spcBef>
                <a:spcPct val="25000"/>
              </a:spcBef>
              <a:spcAft>
                <a:spcPct val="10000"/>
              </a:spcAft>
              <a:buSzPct val="60000"/>
              <a:defRPr/>
            </a:pPr>
            <a:endParaRPr lang="en-US" altLang="zh-CN" sz="2800" b="0">
              <a:cs typeface="ＭＳ Ｐゴシック" charset="-128"/>
            </a:endParaRPr>
          </a:p>
        </p:txBody>
      </p:sp>
      <p:sp>
        <p:nvSpPr>
          <p:cNvPr id="6" name="TextBox 9"/>
          <p:cNvSpPr txBox="1">
            <a:spLocks noChangeArrowheads="1"/>
          </p:cNvSpPr>
          <p:nvPr/>
        </p:nvSpPr>
        <p:spPr bwMode="auto">
          <a:xfrm>
            <a:off x="251302" y="6068804"/>
            <a:ext cx="8602185" cy="620876"/>
          </a:xfrm>
          <a:prstGeom prst="rect">
            <a:avLst/>
          </a:prstGeom>
          <a:solidFill>
            <a:srgbClr val="FFC000"/>
          </a:solidFill>
          <a:ln w="50800">
            <a:solidFill>
              <a:schemeClr val="tx1"/>
            </a:solidFill>
            <a:miter lim="800000"/>
            <a:headEnd/>
            <a:tailEnd/>
          </a:ln>
        </p:spPr>
        <p:txBody>
          <a:bodyPr wrap="square">
            <a:spAutoFit/>
          </a:bodyPr>
          <a:lstStyle>
            <a:defPPr>
              <a:defRPr lang="ko-KR"/>
            </a:defPPr>
            <a:lvl1pPr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9pPr>
          </a:lstStyle>
          <a:p>
            <a:pPr eaLnBrk="1" hangingPunct="1">
              <a:lnSpc>
                <a:spcPct val="120000"/>
              </a:lnSpc>
            </a:pPr>
            <a:r>
              <a:rPr lang="en-US" altLang="zh-CN" sz="1500">
                <a:ea typeface="宋体" panose="02010600030101010101" pitchFamily="2" charset="-122"/>
                <a:cs typeface="Arial" panose="020B0604020202020204" pitchFamily="34" charset="0"/>
              </a:rPr>
              <a:t>[3] L. Kazemi, C. Shahabi, and L. Chen, “Geotrucrowd: trustworthy query answering with spatial crowdsourcing,” in GIS 2013.</a:t>
            </a:r>
          </a:p>
        </p:txBody>
      </p:sp>
      <p:sp>
        <p:nvSpPr>
          <p:cNvPr id="8" name="灯片编号占位符 7"/>
          <p:cNvSpPr>
            <a:spLocks noGrp="1"/>
          </p:cNvSpPr>
          <p:nvPr>
            <p:ph type="sldNum" sz="quarter" idx="12"/>
          </p:nvPr>
        </p:nvSpPr>
        <p:spPr/>
        <p:txBody>
          <a:bodyPr/>
          <a:lstStyle/>
          <a:p>
            <a:pPr>
              <a:defRPr/>
            </a:pPr>
            <a:fld id="{B2D9E1CE-3C7F-4ACF-8753-53AB71A600F5}" type="slidenum">
              <a:rPr lang="en-US" altLang="ko-KR" smtClean="0"/>
              <a:pPr>
                <a:defRPr/>
              </a:pPr>
              <a:t>13</a:t>
            </a:fld>
            <a:endParaRPr lang="en-US" altLang="ko-KR"/>
          </a:p>
        </p:txBody>
      </p:sp>
    </p:spTree>
    <p:extLst>
      <p:ext uri="{BB962C8B-B14F-4D97-AF65-F5344CB8AC3E}">
        <p14:creationId xmlns:p14="http://schemas.microsoft.com/office/powerpoint/2010/main" val="12797416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a:t>Exisiting works</a:t>
            </a:r>
            <a:endParaRPr lang="zh-CN" altLang="en-US"/>
          </a:p>
        </p:txBody>
      </p:sp>
      <p:sp>
        <p:nvSpPr>
          <p:cNvPr id="4" name="Rectangle 3"/>
          <p:cNvSpPr txBox="1">
            <a:spLocks noChangeArrowheads="1"/>
          </p:cNvSpPr>
          <p:nvPr/>
        </p:nvSpPr>
        <p:spPr bwMode="auto">
          <a:xfrm>
            <a:off x="228600" y="957263"/>
            <a:ext cx="8624888" cy="527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b="0">
                <a:cs typeface="ＭＳ Ｐゴシック" charset="-128"/>
              </a:rPr>
              <a:t>Task assignment</a:t>
            </a:r>
            <a:endParaRPr lang="en-US" altLang="zh-CN" sz="2800" dirty="0">
              <a:latin typeface="+mn-lt"/>
              <a:cs typeface="ＭＳ Ｐゴシック" charset="-128"/>
            </a:endParaRPr>
          </a:p>
          <a:p>
            <a:pPr lvl="1" algn="just">
              <a:lnSpc>
                <a:spcPct val="95000"/>
              </a:lnSpc>
              <a:spcBef>
                <a:spcPct val="25000"/>
              </a:spcBef>
              <a:spcAft>
                <a:spcPct val="10000"/>
              </a:spcAft>
              <a:buSzPct val="60000"/>
              <a:defRPr/>
            </a:pPr>
            <a:r>
              <a:rPr lang="en-US" altLang="zh-CN" sz="2400" b="0">
                <a:cs typeface="ＭＳ Ｐゴシック" charset="-128"/>
              </a:rPr>
              <a:t>Study how to assign tasks in spatial crowdsourcing but not control latency</a:t>
            </a:r>
            <a:r>
              <a:rPr lang="en-US" altLang="zh-CN" sz="2400" b="0" baseline="30000">
                <a:cs typeface="ＭＳ Ｐゴシック" charset="-128"/>
              </a:rPr>
              <a:t>[1,2]</a:t>
            </a:r>
          </a:p>
          <a:p>
            <a:pPr algn="just">
              <a:lnSpc>
                <a:spcPct val="95000"/>
              </a:lnSpc>
              <a:spcBef>
                <a:spcPct val="25000"/>
              </a:spcBef>
              <a:spcAft>
                <a:spcPct val="10000"/>
              </a:spcAft>
              <a:buSzPct val="60000"/>
              <a:defRPr/>
            </a:pPr>
            <a:r>
              <a:rPr lang="en-US" altLang="zh-CN" sz="2800" b="0">
                <a:cs typeface="ＭＳ Ｐゴシック" charset="-128"/>
              </a:rPr>
              <a:t>Quality control</a:t>
            </a:r>
          </a:p>
          <a:p>
            <a:pPr lvl="1" algn="just">
              <a:lnSpc>
                <a:spcPct val="95000"/>
              </a:lnSpc>
              <a:spcBef>
                <a:spcPct val="25000"/>
              </a:spcBef>
              <a:spcAft>
                <a:spcPct val="10000"/>
              </a:spcAft>
              <a:buSzPct val="60000"/>
              <a:defRPr/>
            </a:pPr>
            <a:r>
              <a:rPr lang="en-US" altLang="zh-CN" sz="2400" b="0">
                <a:cs typeface="ＭＳ Ｐゴシック" charset="-128"/>
              </a:rPr>
              <a:t>Study how to control quality in spatial crowdsourcing but not control latency</a:t>
            </a:r>
            <a:r>
              <a:rPr lang="en-US" altLang="zh-CN" sz="2400" b="0" baseline="30000">
                <a:cs typeface="ＭＳ Ｐゴシック" charset="-128"/>
              </a:rPr>
              <a:t>[3]</a:t>
            </a:r>
          </a:p>
          <a:p>
            <a:pPr algn="just">
              <a:lnSpc>
                <a:spcPct val="95000"/>
              </a:lnSpc>
              <a:spcBef>
                <a:spcPct val="25000"/>
              </a:spcBef>
              <a:spcAft>
                <a:spcPct val="10000"/>
              </a:spcAft>
              <a:buSzPct val="60000"/>
              <a:defRPr/>
            </a:pPr>
            <a:r>
              <a:rPr lang="en-US" altLang="zh-CN" sz="2800" b="0">
                <a:cs typeface="ＭＳ Ｐゴシック" charset="-128"/>
              </a:rPr>
              <a:t>Latency control</a:t>
            </a:r>
          </a:p>
          <a:p>
            <a:pPr lvl="1" algn="just">
              <a:lnSpc>
                <a:spcPct val="95000"/>
              </a:lnSpc>
              <a:spcBef>
                <a:spcPct val="25000"/>
              </a:spcBef>
              <a:spcAft>
                <a:spcPct val="10000"/>
              </a:spcAft>
              <a:buSzPct val="60000"/>
              <a:defRPr/>
            </a:pPr>
            <a:r>
              <a:rPr lang="en-US" altLang="zh-CN" sz="2400" b="0">
                <a:cs typeface="ＭＳ Ｐゴシック" charset="-128"/>
              </a:rPr>
              <a:t>Study how to control latency in traditional crowdsourcing but not in spatial crowdsourcing</a:t>
            </a:r>
            <a:r>
              <a:rPr lang="en-US" altLang="zh-CN" sz="2400" b="0" baseline="30000">
                <a:cs typeface="ＭＳ Ｐゴシック" charset="-128"/>
              </a:rPr>
              <a:t>[4]</a:t>
            </a:r>
          </a:p>
          <a:p>
            <a:pPr algn="just">
              <a:lnSpc>
                <a:spcPct val="95000"/>
              </a:lnSpc>
              <a:spcBef>
                <a:spcPct val="25000"/>
              </a:spcBef>
              <a:spcAft>
                <a:spcPct val="10000"/>
              </a:spcAft>
              <a:buSzPct val="60000"/>
              <a:defRPr/>
            </a:pPr>
            <a:endParaRPr lang="en-US" altLang="zh-CN" sz="2800" b="0">
              <a:cs typeface="ＭＳ Ｐゴシック" charset="-128"/>
            </a:endParaRPr>
          </a:p>
        </p:txBody>
      </p:sp>
      <p:sp>
        <p:nvSpPr>
          <p:cNvPr id="6" name="TextBox 9"/>
          <p:cNvSpPr txBox="1">
            <a:spLocks noChangeArrowheads="1"/>
          </p:cNvSpPr>
          <p:nvPr/>
        </p:nvSpPr>
        <p:spPr bwMode="auto">
          <a:xfrm>
            <a:off x="251302" y="6068804"/>
            <a:ext cx="8602185" cy="620876"/>
          </a:xfrm>
          <a:prstGeom prst="rect">
            <a:avLst/>
          </a:prstGeom>
          <a:solidFill>
            <a:srgbClr val="FFC000"/>
          </a:solidFill>
          <a:ln w="50800">
            <a:solidFill>
              <a:schemeClr val="tx1"/>
            </a:solidFill>
            <a:miter lim="800000"/>
            <a:headEnd/>
            <a:tailEnd/>
          </a:ln>
        </p:spPr>
        <p:txBody>
          <a:bodyPr wrap="square">
            <a:spAutoFit/>
          </a:bodyPr>
          <a:lstStyle>
            <a:defPPr>
              <a:defRPr lang="ko-KR"/>
            </a:defPPr>
            <a:lvl1pPr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9pPr>
          </a:lstStyle>
          <a:p>
            <a:pPr eaLnBrk="1" hangingPunct="1">
              <a:lnSpc>
                <a:spcPct val="120000"/>
              </a:lnSpc>
            </a:pPr>
            <a:r>
              <a:rPr lang="en-US" altLang="zh-CN" sz="1500">
                <a:ea typeface="宋体" panose="02010600030101010101" pitchFamily="2" charset="-122"/>
                <a:cs typeface="Arial" panose="020B0604020202020204" pitchFamily="34" charset="0"/>
              </a:rPr>
              <a:t>[4] Y. Gao and A. Parameswaran, “Finish them!: Pricing algorithms for human computation,” in PVLDB 2014. </a:t>
            </a:r>
          </a:p>
        </p:txBody>
      </p:sp>
      <p:sp>
        <p:nvSpPr>
          <p:cNvPr id="7" name="灯片编号占位符 6"/>
          <p:cNvSpPr>
            <a:spLocks noGrp="1"/>
          </p:cNvSpPr>
          <p:nvPr>
            <p:ph type="sldNum" sz="quarter" idx="12"/>
          </p:nvPr>
        </p:nvSpPr>
        <p:spPr/>
        <p:txBody>
          <a:bodyPr/>
          <a:lstStyle/>
          <a:p>
            <a:pPr>
              <a:defRPr/>
            </a:pPr>
            <a:fld id="{B2D9E1CE-3C7F-4ACF-8753-53AB71A600F5}" type="slidenum">
              <a:rPr lang="en-US" altLang="ko-KR" smtClean="0"/>
              <a:pPr>
                <a:defRPr/>
              </a:pPr>
              <a:t>14</a:t>
            </a:fld>
            <a:endParaRPr lang="en-US" altLang="ko-KR"/>
          </a:p>
        </p:txBody>
      </p:sp>
    </p:spTree>
    <p:extLst>
      <p:ext uri="{BB962C8B-B14F-4D97-AF65-F5344CB8AC3E}">
        <p14:creationId xmlns:p14="http://schemas.microsoft.com/office/powerpoint/2010/main" val="42791280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a:t>Exisiting works</a:t>
            </a:r>
            <a:endParaRPr lang="zh-CN" altLang="en-US"/>
          </a:p>
        </p:txBody>
      </p:sp>
      <p:sp>
        <p:nvSpPr>
          <p:cNvPr id="4" name="Rectangle 3"/>
          <p:cNvSpPr txBox="1">
            <a:spLocks noChangeArrowheads="1"/>
          </p:cNvSpPr>
          <p:nvPr/>
        </p:nvSpPr>
        <p:spPr bwMode="auto">
          <a:xfrm>
            <a:off x="228600" y="957263"/>
            <a:ext cx="8624888" cy="527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b="0">
                <a:cs typeface="ＭＳ Ｐゴシック" charset="-128"/>
              </a:rPr>
              <a:t>Task assignment</a:t>
            </a:r>
            <a:endParaRPr lang="en-US" altLang="zh-CN" sz="2800" dirty="0">
              <a:latin typeface="+mn-lt"/>
              <a:cs typeface="ＭＳ Ｐゴシック" charset="-128"/>
            </a:endParaRPr>
          </a:p>
          <a:p>
            <a:pPr lvl="1" algn="just">
              <a:lnSpc>
                <a:spcPct val="95000"/>
              </a:lnSpc>
              <a:spcBef>
                <a:spcPct val="25000"/>
              </a:spcBef>
              <a:spcAft>
                <a:spcPct val="10000"/>
              </a:spcAft>
              <a:buSzPct val="60000"/>
              <a:defRPr/>
            </a:pPr>
            <a:r>
              <a:rPr lang="en-US" altLang="zh-CN" sz="2400" b="0">
                <a:cs typeface="ＭＳ Ｐゴシック" charset="-128"/>
              </a:rPr>
              <a:t>Study how to assign tasks in spatial crowdsourcing but not control latency</a:t>
            </a:r>
            <a:r>
              <a:rPr lang="en-US" altLang="zh-CN" sz="2400" b="0" baseline="30000">
                <a:cs typeface="ＭＳ Ｐゴシック" charset="-128"/>
              </a:rPr>
              <a:t>[1,2]</a:t>
            </a:r>
          </a:p>
          <a:p>
            <a:pPr algn="just">
              <a:lnSpc>
                <a:spcPct val="95000"/>
              </a:lnSpc>
              <a:spcBef>
                <a:spcPct val="25000"/>
              </a:spcBef>
              <a:spcAft>
                <a:spcPct val="10000"/>
              </a:spcAft>
              <a:buSzPct val="60000"/>
              <a:defRPr/>
            </a:pPr>
            <a:r>
              <a:rPr lang="en-US" altLang="zh-CN" sz="2800" b="0">
                <a:cs typeface="ＭＳ Ｐゴシック" charset="-128"/>
              </a:rPr>
              <a:t>Quality control</a:t>
            </a:r>
          </a:p>
          <a:p>
            <a:pPr lvl="1" algn="just">
              <a:lnSpc>
                <a:spcPct val="95000"/>
              </a:lnSpc>
              <a:spcBef>
                <a:spcPct val="25000"/>
              </a:spcBef>
              <a:spcAft>
                <a:spcPct val="10000"/>
              </a:spcAft>
              <a:buSzPct val="60000"/>
              <a:defRPr/>
            </a:pPr>
            <a:r>
              <a:rPr lang="en-US" altLang="zh-CN" sz="2400" b="0">
                <a:cs typeface="ＭＳ Ｐゴシック" charset="-128"/>
              </a:rPr>
              <a:t>Study how to control quality in spatial crowdsourcing but not control latency</a:t>
            </a:r>
            <a:r>
              <a:rPr lang="en-US" altLang="zh-CN" sz="2400" b="0" baseline="30000">
                <a:cs typeface="ＭＳ Ｐゴシック" charset="-128"/>
              </a:rPr>
              <a:t>[3]</a:t>
            </a:r>
          </a:p>
          <a:p>
            <a:pPr algn="just">
              <a:lnSpc>
                <a:spcPct val="95000"/>
              </a:lnSpc>
              <a:spcBef>
                <a:spcPct val="25000"/>
              </a:spcBef>
              <a:spcAft>
                <a:spcPct val="10000"/>
              </a:spcAft>
              <a:buSzPct val="60000"/>
              <a:defRPr/>
            </a:pPr>
            <a:r>
              <a:rPr lang="en-US" altLang="zh-CN" sz="2800" b="0">
                <a:cs typeface="ＭＳ Ｐゴシック" charset="-128"/>
              </a:rPr>
              <a:t>Latency control</a:t>
            </a:r>
          </a:p>
          <a:p>
            <a:pPr lvl="1" algn="just">
              <a:lnSpc>
                <a:spcPct val="95000"/>
              </a:lnSpc>
              <a:spcBef>
                <a:spcPct val="25000"/>
              </a:spcBef>
              <a:spcAft>
                <a:spcPct val="10000"/>
              </a:spcAft>
              <a:buSzPct val="60000"/>
              <a:defRPr/>
            </a:pPr>
            <a:r>
              <a:rPr lang="en-US" altLang="zh-CN" sz="2400" b="0">
                <a:cs typeface="ＭＳ Ｐゴシック" charset="-128"/>
              </a:rPr>
              <a:t>Study how to control latency in traditional crowdsourcing but not in spatial crowdsourcing</a:t>
            </a:r>
            <a:r>
              <a:rPr lang="en-US" altLang="zh-CN" sz="2400" b="0" baseline="30000">
                <a:cs typeface="ＭＳ Ｐゴシック" charset="-128"/>
              </a:rPr>
              <a:t>[4]</a:t>
            </a:r>
          </a:p>
          <a:p>
            <a:pPr algn="just">
              <a:lnSpc>
                <a:spcPct val="95000"/>
              </a:lnSpc>
              <a:spcBef>
                <a:spcPct val="25000"/>
              </a:spcBef>
              <a:spcAft>
                <a:spcPct val="10000"/>
              </a:spcAft>
              <a:buSzPct val="60000"/>
              <a:defRPr/>
            </a:pPr>
            <a:endParaRPr lang="en-US" altLang="zh-CN" sz="2800" b="0">
              <a:cs typeface="ＭＳ Ｐゴシック" charset="-128"/>
            </a:endParaRPr>
          </a:p>
        </p:txBody>
      </p:sp>
      <p:sp>
        <p:nvSpPr>
          <p:cNvPr id="6" name="内容占位符 2"/>
          <p:cNvSpPr txBox="1">
            <a:spLocks/>
          </p:cNvSpPr>
          <p:nvPr/>
        </p:nvSpPr>
        <p:spPr>
          <a:xfrm>
            <a:off x="168052" y="5157192"/>
            <a:ext cx="8745984" cy="1404938"/>
          </a:xfrm>
          <a:prstGeom prst="rect">
            <a:avLst/>
          </a:prstGeom>
          <a:solidFill>
            <a:srgbClr val="0070C0">
              <a:alpha val="89804"/>
            </a:srgbClr>
          </a:solidFill>
          <a:ln>
            <a:noFill/>
          </a:ln>
          <a:effectLst>
            <a:outerShdw blurRad="107950" dist="12700" dir="5400000" algn="ctr">
              <a:srgbClr val="000000"/>
            </a:outerShdw>
          </a:effectLst>
        </p:spPr>
        <p:txBody>
          <a:bodyPr anchor="ctr"/>
          <a:lstStyle/>
          <a:p>
            <a:pPr algn="ctr">
              <a:spcBef>
                <a:spcPts val="0"/>
              </a:spcBef>
              <a:defRPr/>
            </a:pPr>
            <a:r>
              <a:rPr lang="en-US" altLang="zh-CN" sz="2800">
                <a:solidFill>
                  <a:srgbClr val="FFFF66"/>
                </a:solidFill>
                <a:cs typeface="ＭＳ Ｐゴシック" charset="-128"/>
              </a:rPr>
              <a:t>How to Control Latency with Good Quality for Task Arrangement in Spatial Crowdsourcing!</a:t>
            </a:r>
            <a:endParaRPr lang="en-US" altLang="zh-CN" sz="2800" dirty="0">
              <a:solidFill>
                <a:srgbClr val="FFFF66"/>
              </a:solidFill>
              <a:cs typeface="ＭＳ Ｐゴシック" charset="-128"/>
            </a:endParaRPr>
          </a:p>
        </p:txBody>
      </p:sp>
      <p:sp>
        <p:nvSpPr>
          <p:cNvPr id="5" name="灯片编号占位符 4"/>
          <p:cNvSpPr>
            <a:spLocks noGrp="1"/>
          </p:cNvSpPr>
          <p:nvPr>
            <p:ph type="sldNum" sz="quarter" idx="12"/>
          </p:nvPr>
        </p:nvSpPr>
        <p:spPr/>
        <p:txBody>
          <a:bodyPr/>
          <a:lstStyle/>
          <a:p>
            <a:pPr>
              <a:defRPr/>
            </a:pPr>
            <a:fld id="{B2D9E1CE-3C7F-4ACF-8753-53AB71A600F5}" type="slidenum">
              <a:rPr lang="en-US" altLang="ko-KR" smtClean="0"/>
              <a:pPr>
                <a:defRPr/>
              </a:pPr>
              <a:t>15</a:t>
            </a:fld>
            <a:endParaRPr lang="en-US" altLang="ko-KR"/>
          </a:p>
        </p:txBody>
      </p:sp>
    </p:spTree>
    <p:extLst>
      <p:ext uri="{BB962C8B-B14F-4D97-AF65-F5344CB8AC3E}">
        <p14:creationId xmlns:p14="http://schemas.microsoft.com/office/powerpoint/2010/main" val="21140282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algn="ctr" eaLnBrk="1" hangingPunct="1"/>
            <a:r>
              <a:rPr lang="en-US" altLang="zh-CN"/>
              <a:t>Outline</a:t>
            </a:r>
          </a:p>
        </p:txBody>
      </p:sp>
      <p:sp>
        <p:nvSpPr>
          <p:cNvPr id="17411" name="Content Placeholder 2"/>
          <p:cNvSpPr>
            <a:spLocks noGrp="1"/>
          </p:cNvSpPr>
          <p:nvPr>
            <p:ph sz="quarter" idx="1"/>
          </p:nvPr>
        </p:nvSpPr>
        <p:spPr>
          <a:xfrm>
            <a:off x="446088" y="1125538"/>
            <a:ext cx="8229600" cy="4648200"/>
          </a:xfrm>
        </p:spPr>
        <p:txBody>
          <a:bodyPr/>
          <a:lstStyle/>
          <a:p>
            <a:pPr eaLnBrk="1" hangingPunct="1">
              <a:spcBef>
                <a:spcPts val="1000"/>
              </a:spcBef>
              <a:spcAft>
                <a:spcPts val="4000"/>
              </a:spcAft>
            </a:pPr>
            <a:r>
              <a:rPr lang="en-US" altLang="zh-CN" sz="3200" dirty="0"/>
              <a:t>Background and Motivation</a:t>
            </a:r>
          </a:p>
          <a:p>
            <a:pPr eaLnBrk="1" hangingPunct="1">
              <a:spcBef>
                <a:spcPts val="1000"/>
              </a:spcBef>
              <a:spcAft>
                <a:spcPts val="4000"/>
              </a:spcAft>
            </a:pPr>
            <a:r>
              <a:rPr lang="en-US" altLang="zh-CN" sz="3200" dirty="0">
                <a:solidFill>
                  <a:srgbClr val="FF0000"/>
                </a:solidFill>
              </a:rPr>
              <a:t>Problem Statement</a:t>
            </a:r>
          </a:p>
          <a:p>
            <a:pPr eaLnBrk="1" hangingPunct="1">
              <a:spcBef>
                <a:spcPts val="1000"/>
              </a:spcBef>
              <a:spcAft>
                <a:spcPts val="4000"/>
              </a:spcAft>
            </a:pPr>
            <a:r>
              <a:rPr lang="en-US" altLang="zh-CN" sz="3200" dirty="0"/>
              <a:t>Our Solutions</a:t>
            </a:r>
          </a:p>
          <a:p>
            <a:pPr eaLnBrk="1" hangingPunct="1">
              <a:spcBef>
                <a:spcPts val="1000"/>
              </a:spcBef>
              <a:spcAft>
                <a:spcPts val="4000"/>
              </a:spcAft>
            </a:pPr>
            <a:r>
              <a:rPr lang="en-US" altLang="zh-CN" sz="3200" dirty="0"/>
              <a:t>Experiments</a:t>
            </a:r>
          </a:p>
          <a:p>
            <a:pPr eaLnBrk="1" hangingPunct="1">
              <a:spcBef>
                <a:spcPts val="1000"/>
              </a:spcBef>
              <a:spcAft>
                <a:spcPts val="4000"/>
              </a:spcAft>
            </a:pPr>
            <a:r>
              <a:rPr lang="en-US" altLang="zh-CN" sz="3200"/>
              <a:t>Conclusions</a:t>
            </a:r>
            <a:endParaRPr lang="en-US" altLang="zh-CN" sz="3200" dirty="0"/>
          </a:p>
        </p:txBody>
      </p:sp>
      <p:sp>
        <p:nvSpPr>
          <p:cNvPr id="3" name="灯片编号占位符 2"/>
          <p:cNvSpPr>
            <a:spLocks noGrp="1"/>
          </p:cNvSpPr>
          <p:nvPr>
            <p:ph type="sldNum" sz="quarter" idx="12"/>
          </p:nvPr>
        </p:nvSpPr>
        <p:spPr/>
        <p:txBody>
          <a:bodyPr/>
          <a:lstStyle/>
          <a:p>
            <a:pPr>
              <a:defRPr/>
            </a:pPr>
            <a:fld id="{73697CC5-BB9E-487E-AFF3-8F5506CF83B5}" type="slidenum">
              <a:rPr lang="en-US" altLang="ko-KR" smtClean="0"/>
              <a:pPr>
                <a:defRPr/>
              </a:pPr>
              <a:t>16</a:t>
            </a:fld>
            <a:endParaRPr lang="en-US" altLang="ko-KR"/>
          </a:p>
        </p:txBody>
      </p:sp>
    </p:spTree>
    <p:extLst>
      <p:ext uri="{BB962C8B-B14F-4D97-AF65-F5344CB8AC3E}">
        <p14:creationId xmlns:p14="http://schemas.microsoft.com/office/powerpoint/2010/main" val="1599930976"/>
      </p:ext>
    </p:extLst>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Title 1"/>
          <p:cNvSpPr>
            <a:spLocks noGrp="1"/>
          </p:cNvSpPr>
          <p:nvPr>
            <p:ph type="title"/>
          </p:nvPr>
        </p:nvSpPr>
        <p:spPr>
          <a:xfrm>
            <a:off x="0" y="122238"/>
            <a:ext cx="9144000" cy="714375"/>
          </a:xfrm>
        </p:spPr>
        <p:txBody>
          <a:bodyPr/>
          <a:lstStyle/>
          <a:p>
            <a:pPr algn="ctr" eaLnBrk="1" hangingPunct="1"/>
            <a:r>
              <a:rPr lang="en-US" altLang="zh-CN" sz="3500"/>
              <a:t>Problem Statement</a:t>
            </a:r>
          </a:p>
        </p:txBody>
      </p:sp>
      <mc:AlternateContent xmlns:mc="http://schemas.openxmlformats.org/markup-compatibility/2006" xmlns:a14="http://schemas.microsoft.com/office/drawing/2010/main">
        <mc:Choice Requires="a14">
          <p:sp>
            <p:nvSpPr>
              <p:cNvPr id="4" name="Rectangle 3"/>
              <p:cNvSpPr txBox="1">
                <a:spLocks noChangeArrowheads="1"/>
              </p:cNvSpPr>
              <p:nvPr/>
            </p:nvSpPr>
            <p:spPr bwMode="auto">
              <a:xfrm>
                <a:off x="276225" y="908720"/>
                <a:ext cx="8591550" cy="583274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ts val="200"/>
                  </a:spcBef>
                  <a:spcAft>
                    <a:spcPts val="0"/>
                  </a:spcAft>
                  <a:buSzPct val="60000"/>
                  <a:defRPr/>
                </a:pPr>
                <a:r>
                  <a:rPr lang="en-US" altLang="zh-CN" sz="2800">
                    <a:latin typeface="+mn-lt"/>
                    <a:cs typeface="ＭＳ Ｐゴシック" charset="-128"/>
                  </a:rPr>
                  <a:t>Basics</a:t>
                </a:r>
                <a:endParaRPr lang="en-US" altLang="zh-CN" sz="2800" dirty="0">
                  <a:latin typeface="+mn-lt"/>
                  <a:cs typeface="ＭＳ Ｐゴシック" charset="-128"/>
                </a:endParaRPr>
              </a:p>
              <a:p>
                <a:pPr lvl="1" algn="just">
                  <a:lnSpc>
                    <a:spcPct val="95000"/>
                  </a:lnSpc>
                  <a:spcBef>
                    <a:spcPct val="25000"/>
                  </a:spcBef>
                  <a:spcAft>
                    <a:spcPct val="10000"/>
                  </a:spcAft>
                  <a:buSzPct val="60000"/>
                  <a:defRPr/>
                </a:pPr>
                <a:r>
                  <a:rPr lang="en-US" altLang="zh-CN" sz="2400" dirty="0">
                    <a:latin typeface="+mn-lt"/>
                    <a:cs typeface="ＭＳ Ｐゴシック" charset="-128"/>
                  </a:rPr>
                  <a:t>A set </a:t>
                </a:r>
                <a:r>
                  <a:rPr lang="en-US" altLang="zh-CN" sz="2400">
                    <a:latin typeface="+mn-lt"/>
                    <a:cs typeface="ＭＳ Ｐゴシック" charset="-128"/>
                  </a:rPr>
                  <a:t>of tasks </a:t>
                </a:r>
                <a14:m>
                  <m:oMath xmlns:m="http://schemas.openxmlformats.org/officeDocument/2006/math">
                    <m:r>
                      <a:rPr lang="en-US" altLang="zh-CN" sz="2400" b="1" i="1">
                        <a:latin typeface="Cambria Math" panose="02040503050406030204" pitchFamily="18" charset="0"/>
                        <a:cs typeface="ＭＳ Ｐゴシック" charset="-128"/>
                      </a:rPr>
                      <m:t>𝑻</m:t>
                    </m:r>
                  </m:oMath>
                </a14:m>
                <a:endParaRPr lang="en-US" altLang="zh-CN" sz="2400" dirty="0">
                  <a:latin typeface="+mn-lt"/>
                  <a:cs typeface="ＭＳ Ｐゴシック" charset="-128"/>
                </a:endParaRPr>
              </a:p>
              <a:p>
                <a:pPr lvl="2" algn="just">
                  <a:lnSpc>
                    <a:spcPct val="95000"/>
                  </a:lnSpc>
                  <a:spcBef>
                    <a:spcPts val="100"/>
                  </a:spcBef>
                  <a:spcAft>
                    <a:spcPts val="0"/>
                  </a:spcAft>
                  <a:buSzPct val="60000"/>
                  <a:defRPr/>
                </a:pPr>
                <a:r>
                  <a:rPr lang="en-US" altLang="zh-CN" sz="2100" dirty="0">
                    <a:latin typeface="+mn-lt"/>
                    <a:cs typeface="ＭＳ Ｐゴシック" charset="-128"/>
                  </a:rPr>
                  <a:t>Each </a:t>
                </a:r>
                <a14:m>
                  <m:oMath xmlns:m="http://schemas.openxmlformats.org/officeDocument/2006/math">
                    <m:r>
                      <a:rPr lang="en-US" altLang="zh-CN" sz="2100" b="1" i="1">
                        <a:latin typeface="Cambria Math" panose="02040503050406030204" pitchFamily="18" charset="0"/>
                        <a:cs typeface="ＭＳ Ｐゴシック" charset="-128"/>
                      </a:rPr>
                      <m:t>𝒕</m:t>
                    </m:r>
                    <m:r>
                      <a:rPr lang="en-US" altLang="zh-CN" sz="2100" b="1">
                        <a:latin typeface="Cambria Math" panose="02040503050406030204" pitchFamily="18" charset="0"/>
                        <a:cs typeface="ＭＳ Ｐゴシック" charset="-128"/>
                      </a:rPr>
                      <m:t>∈</m:t>
                    </m:r>
                    <m:r>
                      <a:rPr lang="en-US" altLang="zh-CN" sz="2100" b="1" i="1">
                        <a:latin typeface="Cambria Math" panose="02040503050406030204" pitchFamily="18" charset="0"/>
                        <a:cs typeface="ＭＳ Ｐゴシック" charset="-128"/>
                      </a:rPr>
                      <m:t>𝑻</m:t>
                    </m:r>
                  </m:oMath>
                </a14:m>
                <a:r>
                  <a:rPr lang="en-US" altLang="zh-CN" sz="2100" dirty="0">
                    <a:latin typeface="+mn-lt"/>
                    <a:cs typeface="ＭＳ Ｐゴシック" charset="-128"/>
                  </a:rPr>
                  <a:t>: location </a:t>
                </a:r>
                <a14:m>
                  <m:oMath xmlns:m="http://schemas.openxmlformats.org/officeDocument/2006/math">
                    <m:sSub>
                      <m:sSubPr>
                        <m:ctrlPr>
                          <a:rPr lang="en-US" altLang="zh-CN" sz="2100" i="1">
                            <a:latin typeface="Cambria Math" panose="02040503050406030204" pitchFamily="18" charset="0"/>
                            <a:cs typeface="ＭＳ Ｐゴシック" charset="-128"/>
                          </a:rPr>
                        </m:ctrlPr>
                      </m:sSubPr>
                      <m:e>
                        <m:r>
                          <a:rPr lang="en-US" altLang="zh-CN" sz="2100">
                            <a:latin typeface="Cambria Math" panose="02040503050406030204" pitchFamily="18" charset="0"/>
                            <a:cs typeface="ＭＳ Ｐゴシック" charset="-128"/>
                          </a:rPr>
                          <m:t>𝒍</m:t>
                        </m:r>
                      </m:e>
                      <m:sub>
                        <m:r>
                          <a:rPr lang="en-US" altLang="zh-CN" sz="2100">
                            <a:latin typeface="Cambria Math" panose="02040503050406030204" pitchFamily="18" charset="0"/>
                            <a:cs typeface="ＭＳ Ｐゴシック" charset="-128"/>
                          </a:rPr>
                          <m:t>𝑡</m:t>
                        </m:r>
                      </m:sub>
                    </m:sSub>
                  </m:oMath>
                </a14:m>
                <a:r>
                  <a:rPr lang="en-US" altLang="zh-CN" sz="2100">
                    <a:latin typeface="+mn-lt"/>
                    <a:cs typeface="ＭＳ Ｐゴシック" charset="-128"/>
                  </a:rPr>
                  <a:t>, tolerable error rate </a:t>
                </a:r>
                <a14:m>
                  <m:oMath xmlns:m="http://schemas.openxmlformats.org/officeDocument/2006/math">
                    <m:r>
                      <a:rPr lang="zh-CN" altLang="en-US" sz="2100" i="1" smtClean="0">
                        <a:latin typeface="Cambria Math" panose="02040503050406030204" pitchFamily="18" charset="0"/>
                        <a:cs typeface="ＭＳ Ｐゴシック" charset="-128"/>
                      </a:rPr>
                      <m:t>𝝐</m:t>
                    </m:r>
                  </m:oMath>
                </a14:m>
                <a:r>
                  <a:rPr lang="en-US" altLang="zh-CN" sz="2100" dirty="0">
                    <a:latin typeface="+mn-lt"/>
                    <a:cs typeface="ＭＳ Ｐゴシック" charset="-128"/>
                  </a:rPr>
                  <a:t>.</a:t>
                </a:r>
              </a:p>
              <a:p>
                <a:pPr lvl="1" algn="just">
                  <a:lnSpc>
                    <a:spcPct val="95000"/>
                  </a:lnSpc>
                  <a:spcBef>
                    <a:spcPct val="25000"/>
                  </a:spcBef>
                  <a:spcAft>
                    <a:spcPct val="10000"/>
                  </a:spcAft>
                  <a:buSzPct val="60000"/>
                  <a:defRPr/>
                </a:pPr>
                <a:r>
                  <a:rPr lang="en-US" altLang="zh-CN" sz="2400" dirty="0">
                    <a:latin typeface="+mn-lt"/>
                    <a:cs typeface="ＭＳ Ｐゴシック" charset="-128"/>
                  </a:rPr>
                  <a:t>A set of crowd workers </a:t>
                </a:r>
                <a14:m>
                  <m:oMath xmlns:m="http://schemas.openxmlformats.org/officeDocument/2006/math">
                    <m:r>
                      <a:rPr lang="en-US" altLang="zh-CN" sz="2400" b="1" i="1">
                        <a:latin typeface="Cambria Math" panose="02040503050406030204" pitchFamily="18" charset="0"/>
                        <a:cs typeface="ＭＳ Ｐゴシック" charset="-128"/>
                      </a:rPr>
                      <m:t>𝑾</m:t>
                    </m:r>
                  </m:oMath>
                </a14:m>
                <a:endParaRPr lang="en-US" altLang="zh-CN" sz="2400" dirty="0">
                  <a:latin typeface="+mn-lt"/>
                  <a:cs typeface="ＭＳ Ｐゴシック" charset="-128"/>
                </a:endParaRPr>
              </a:p>
              <a:p>
                <a:pPr lvl="2" algn="just">
                  <a:lnSpc>
                    <a:spcPct val="95000"/>
                  </a:lnSpc>
                  <a:spcBef>
                    <a:spcPts val="100"/>
                  </a:spcBef>
                  <a:spcAft>
                    <a:spcPts val="0"/>
                  </a:spcAft>
                  <a:buSzPct val="60000"/>
                  <a:defRPr/>
                </a:pPr>
                <a:r>
                  <a:rPr lang="en-US" altLang="zh-CN" sz="2100" dirty="0">
                    <a:latin typeface="+mn-lt"/>
                    <a:cs typeface="ＭＳ Ｐゴシック" charset="-128"/>
                  </a:rPr>
                  <a:t>Each </a:t>
                </a:r>
                <a14:m>
                  <m:oMath xmlns:m="http://schemas.openxmlformats.org/officeDocument/2006/math">
                    <m:r>
                      <a:rPr lang="en-US" altLang="zh-CN" sz="2100" b="1" i="1">
                        <a:latin typeface="Cambria Math" panose="02040503050406030204" pitchFamily="18" charset="0"/>
                        <a:cs typeface="ＭＳ Ｐゴシック" charset="-128"/>
                      </a:rPr>
                      <m:t>𝒘</m:t>
                    </m:r>
                    <m:r>
                      <a:rPr lang="en-US" altLang="zh-CN" sz="2100" b="1">
                        <a:latin typeface="Cambria Math" panose="02040503050406030204" pitchFamily="18" charset="0"/>
                        <a:cs typeface="ＭＳ Ｐゴシック" charset="-128"/>
                      </a:rPr>
                      <m:t>∈</m:t>
                    </m:r>
                    <m:r>
                      <a:rPr lang="en-US" altLang="zh-CN" sz="2100" b="1" i="1">
                        <a:latin typeface="Cambria Math" panose="02040503050406030204" pitchFamily="18" charset="0"/>
                        <a:cs typeface="ＭＳ Ｐゴシック" charset="-128"/>
                      </a:rPr>
                      <m:t>𝑾</m:t>
                    </m:r>
                  </m:oMath>
                </a14:m>
                <a:r>
                  <a:rPr lang="en-US" altLang="zh-CN" sz="2100" dirty="0">
                    <a:latin typeface="+mn-lt"/>
                    <a:cs typeface="ＭＳ Ｐゴシック" charset="-128"/>
                  </a:rPr>
                  <a:t>: location </a:t>
                </a:r>
                <a14:m>
                  <m:oMath xmlns:m="http://schemas.openxmlformats.org/officeDocument/2006/math">
                    <m:sSub>
                      <m:sSubPr>
                        <m:ctrlPr>
                          <a:rPr lang="en-US" altLang="zh-CN" sz="2100" i="1">
                            <a:latin typeface="Cambria Math" panose="02040503050406030204" pitchFamily="18" charset="0"/>
                            <a:cs typeface="ＭＳ Ｐゴシック" charset="-128"/>
                          </a:rPr>
                        </m:ctrlPr>
                      </m:sSubPr>
                      <m:e>
                        <m:r>
                          <a:rPr lang="en-US" altLang="zh-CN" sz="2100">
                            <a:latin typeface="Cambria Math" panose="02040503050406030204" pitchFamily="18" charset="0"/>
                            <a:cs typeface="ＭＳ Ｐゴシック" charset="-128"/>
                          </a:rPr>
                          <m:t>𝒍</m:t>
                        </m:r>
                      </m:e>
                      <m:sub>
                        <m:r>
                          <a:rPr lang="en-US" altLang="zh-CN" sz="2100">
                            <a:latin typeface="Cambria Math" panose="02040503050406030204" pitchFamily="18" charset="0"/>
                            <a:cs typeface="ＭＳ Ｐゴシック" charset="-128"/>
                          </a:rPr>
                          <m:t>𝑤</m:t>
                        </m:r>
                      </m:sub>
                    </m:sSub>
                  </m:oMath>
                </a14:m>
                <a:r>
                  <a:rPr lang="en-US" altLang="zh-CN" sz="2100" dirty="0">
                    <a:latin typeface="+mn-lt"/>
                    <a:cs typeface="ＭＳ Ｐゴシック" charset="-128"/>
                  </a:rPr>
                  <a:t>, </a:t>
                </a:r>
                <a:r>
                  <a:rPr lang="en-US" altLang="zh-CN" sz="2100">
                    <a:latin typeface="+mn-lt"/>
                    <a:cs typeface="ＭＳ Ｐゴシック" charset="-128"/>
                  </a:rPr>
                  <a:t>arriving index </a:t>
                </a:r>
                <a14:m>
                  <m:oMath xmlns:m="http://schemas.openxmlformats.org/officeDocument/2006/math">
                    <m:sSub>
                      <m:sSubPr>
                        <m:ctrlPr>
                          <a:rPr lang="en-US" altLang="zh-CN" sz="2100" i="1">
                            <a:latin typeface="Cambria Math" panose="02040503050406030204" pitchFamily="18" charset="0"/>
                            <a:cs typeface="ＭＳ Ｐゴシック" charset="-128"/>
                          </a:rPr>
                        </m:ctrlPr>
                      </m:sSubPr>
                      <m:e>
                        <m:r>
                          <a:rPr lang="en-US" altLang="zh-CN" sz="2100" b="1" i="1" smtClean="0">
                            <a:latin typeface="Cambria Math" panose="02040503050406030204" pitchFamily="18" charset="0"/>
                            <a:cs typeface="ＭＳ Ｐゴシック" charset="-128"/>
                          </a:rPr>
                          <m:t>𝒐</m:t>
                        </m:r>
                      </m:e>
                      <m:sub>
                        <m:r>
                          <a:rPr lang="en-US" altLang="zh-CN" sz="2100" b="1" i="1">
                            <a:latin typeface="Cambria Math" panose="02040503050406030204" pitchFamily="18" charset="0"/>
                            <a:cs typeface="ＭＳ Ｐゴシック" charset="-128"/>
                          </a:rPr>
                          <m:t>𝒘</m:t>
                        </m:r>
                      </m:sub>
                    </m:sSub>
                  </m:oMath>
                </a14:m>
                <a:r>
                  <a:rPr lang="en-US" altLang="zh-CN" sz="2100">
                    <a:latin typeface="+mn-lt"/>
                    <a:cs typeface="ＭＳ Ｐゴシック" charset="-128"/>
                  </a:rPr>
                  <a:t>, historical accuracy </a:t>
                </a:r>
                <a14:m>
                  <m:oMath xmlns:m="http://schemas.openxmlformats.org/officeDocument/2006/math">
                    <m:sSub>
                      <m:sSubPr>
                        <m:ctrlPr>
                          <a:rPr lang="en-US" altLang="zh-CN" sz="2100" i="1">
                            <a:latin typeface="Cambria Math" panose="02040503050406030204" pitchFamily="18" charset="0"/>
                            <a:cs typeface="ＭＳ Ｐゴシック" charset="-128"/>
                          </a:rPr>
                        </m:ctrlPr>
                      </m:sSubPr>
                      <m:e>
                        <m:r>
                          <a:rPr lang="en-US" altLang="zh-CN" sz="2100" b="0" i="1" smtClean="0">
                            <a:latin typeface="Cambria Math" panose="02040503050406030204" pitchFamily="18" charset="0"/>
                            <a:cs typeface="ＭＳ Ｐゴシック" charset="-128"/>
                          </a:rPr>
                          <m:t>𝑝</m:t>
                        </m:r>
                      </m:e>
                      <m:sub>
                        <m:r>
                          <a:rPr lang="en-US" altLang="zh-CN" sz="2100">
                            <a:latin typeface="Cambria Math" panose="02040503050406030204" pitchFamily="18" charset="0"/>
                            <a:cs typeface="ＭＳ Ｐゴシック" charset="-128"/>
                          </a:rPr>
                          <m:t>𝑤</m:t>
                        </m:r>
                      </m:sub>
                    </m:sSub>
                  </m:oMath>
                </a14:m>
                <a:r>
                  <a:rPr lang="en-US" altLang="zh-CN" sz="2100">
                    <a:latin typeface="+mn-lt"/>
                    <a:cs typeface="ＭＳ Ｐゴシック" charset="-128"/>
                  </a:rPr>
                  <a:t>, capacity </a:t>
                </a:r>
                <a:r>
                  <a:rPr lang="en-US" altLang="zh-CN" sz="2100" b="0" i="1">
                    <a:latin typeface="+mn-lt"/>
                    <a:cs typeface="ＭＳ Ｐゴシック" charset="-128"/>
                  </a:rPr>
                  <a:t>K</a:t>
                </a:r>
                <a:r>
                  <a:rPr lang="en-US" altLang="zh-CN" sz="2100">
                    <a:latin typeface="+mn-lt"/>
                    <a:cs typeface="ＭＳ Ｐゴシック" charset="-128"/>
                  </a:rPr>
                  <a:t>.</a:t>
                </a:r>
                <a:endParaRPr lang="en-US" altLang="zh-CN" sz="2100" dirty="0">
                  <a:latin typeface="+mn-lt"/>
                  <a:cs typeface="ＭＳ Ｐゴシック" charset="-128"/>
                </a:endParaRPr>
              </a:p>
              <a:p>
                <a:pPr lvl="1" algn="just">
                  <a:lnSpc>
                    <a:spcPct val="95000"/>
                  </a:lnSpc>
                  <a:spcBef>
                    <a:spcPct val="25000"/>
                  </a:spcBef>
                  <a:spcAft>
                    <a:spcPct val="10000"/>
                  </a:spcAft>
                  <a:buSzPct val="60000"/>
                  <a:defRPr/>
                </a:pPr>
                <a:r>
                  <a:rPr lang="en-US" altLang="zh-CN" sz="2400">
                    <a:latin typeface="+mn-lt"/>
                    <a:cs typeface="ＭＳ Ｐゴシック" charset="-128"/>
                  </a:rPr>
                  <a:t>A predicted accuracy function </a:t>
                </a:r>
                <a14:m>
                  <m:oMath xmlns:m="http://schemas.openxmlformats.org/officeDocument/2006/math">
                    <m:r>
                      <a:rPr lang="en-US" altLang="zh-CN" sz="2400" b="1" i="1" smtClean="0">
                        <a:latin typeface="Cambria Math" panose="02040503050406030204" pitchFamily="18" charset="0"/>
                        <a:ea typeface="Cambria Math" panose="02040503050406030204" pitchFamily="18" charset="0"/>
                        <a:cs typeface="ＭＳ Ｐゴシック" charset="-128"/>
                      </a:rPr>
                      <m:t>𝑨𝒄𝒄</m:t>
                    </m:r>
                    <m:r>
                      <a:rPr lang="en-US" altLang="zh-CN" sz="2400" b="1" i="1" smtClean="0">
                        <a:latin typeface="Cambria Math" panose="02040503050406030204" pitchFamily="18" charset="0"/>
                        <a:ea typeface="Cambria Math" panose="02040503050406030204" pitchFamily="18" charset="0"/>
                        <a:cs typeface="ＭＳ Ｐゴシック" charset="-128"/>
                      </a:rPr>
                      <m:t>(</m:t>
                    </m:r>
                    <m:r>
                      <a:rPr lang="en-US" altLang="zh-CN" sz="2400" b="1" i="1" smtClean="0">
                        <a:latin typeface="Cambria Math" panose="02040503050406030204" pitchFamily="18" charset="0"/>
                        <a:ea typeface="Cambria Math" panose="02040503050406030204" pitchFamily="18" charset="0"/>
                        <a:cs typeface="ＭＳ Ｐゴシック" charset="-128"/>
                      </a:rPr>
                      <m:t>𝒘</m:t>
                    </m:r>
                    <m:r>
                      <a:rPr lang="en-US" altLang="zh-CN" sz="2400" b="1" i="1" smtClean="0">
                        <a:latin typeface="Cambria Math" panose="02040503050406030204" pitchFamily="18" charset="0"/>
                        <a:ea typeface="Cambria Math" panose="02040503050406030204" pitchFamily="18" charset="0"/>
                        <a:cs typeface="ＭＳ Ｐゴシック" charset="-128"/>
                      </a:rPr>
                      <m:t>,</m:t>
                    </m:r>
                    <m:r>
                      <a:rPr lang="en-US" altLang="zh-CN" sz="2400" b="1" i="1" smtClean="0">
                        <a:latin typeface="Cambria Math" panose="02040503050406030204" pitchFamily="18" charset="0"/>
                        <a:ea typeface="Cambria Math" panose="02040503050406030204" pitchFamily="18" charset="0"/>
                        <a:cs typeface="ＭＳ Ｐゴシック" charset="-128"/>
                      </a:rPr>
                      <m:t>𝒕</m:t>
                    </m:r>
                    <m:r>
                      <a:rPr lang="en-US" altLang="zh-CN" sz="2400" b="1" i="1" smtClean="0">
                        <a:latin typeface="Cambria Math" panose="02040503050406030204" pitchFamily="18" charset="0"/>
                        <a:ea typeface="Cambria Math" panose="02040503050406030204" pitchFamily="18" charset="0"/>
                        <a:cs typeface="ＭＳ Ｐゴシック" charset="-128"/>
                      </a:rPr>
                      <m:t>)</m:t>
                    </m:r>
                  </m:oMath>
                </a14:m>
                <a:endParaRPr lang="en-US" altLang="zh-CN" sz="2400" i="1" dirty="0">
                  <a:latin typeface="Cambria Math" panose="02040503050406030204" pitchFamily="18" charset="0"/>
                  <a:ea typeface="Cambria Math" panose="02040503050406030204" pitchFamily="18" charset="0"/>
                  <a:cs typeface="ＭＳ Ｐゴシック" charset="-128"/>
                </a:endParaRPr>
              </a:p>
              <a:p>
                <a:pPr lvl="1" algn="just">
                  <a:lnSpc>
                    <a:spcPct val="95000"/>
                  </a:lnSpc>
                  <a:spcBef>
                    <a:spcPct val="25000"/>
                  </a:spcBef>
                  <a:spcAft>
                    <a:spcPct val="10000"/>
                  </a:spcAft>
                  <a:buSzPct val="60000"/>
                  <a:defRPr/>
                </a:pPr>
                <a:r>
                  <a:rPr lang="en-US" altLang="zh-CN" sz="2400">
                    <a:solidFill>
                      <a:srgbClr val="FF0000"/>
                    </a:solidFill>
                    <a:cs typeface="ＭＳ Ｐゴシック" charset="-128"/>
                  </a:rPr>
                  <a:t>Task Latency</a:t>
                </a:r>
                <a:r>
                  <a:rPr lang="en-US" altLang="zh-CN" sz="2400">
                    <a:cs typeface="ＭＳ Ｐゴシック" charset="-128"/>
                  </a:rPr>
                  <a:t>: a task </a:t>
                </a:r>
                <a14:m>
                  <m:oMath xmlns:m="http://schemas.openxmlformats.org/officeDocument/2006/math">
                    <m:r>
                      <a:rPr lang="en-US" altLang="zh-CN" sz="2400" i="1" smtClean="0">
                        <a:latin typeface="Cambria Math" panose="02040503050406030204" pitchFamily="18" charset="0"/>
                        <a:ea typeface="Cambria Math" panose="02040503050406030204" pitchFamily="18" charset="0"/>
                        <a:cs typeface="ＭＳ Ｐゴシック" charset="-128"/>
                      </a:rPr>
                      <m:t>𝑡</m:t>
                    </m:r>
                  </m:oMath>
                </a14:m>
                <a:r>
                  <a:rPr lang="en-US" altLang="zh-CN" sz="2400">
                    <a:cs typeface="ＭＳ Ｐゴシック" charset="-128"/>
                  </a:rPr>
                  <a:t> and its assigned workers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𝑾</m:t>
                        </m:r>
                      </m:e>
                      <m:sub>
                        <m:r>
                          <a:rPr lang="en-US" altLang="zh-CN" sz="2400" i="1">
                            <a:latin typeface="Cambria Math" panose="02040503050406030204" pitchFamily="18" charset="0"/>
                          </a:rPr>
                          <m:t>𝒕</m:t>
                        </m:r>
                      </m:sub>
                    </m:sSub>
                  </m:oMath>
                </a14:m>
                <a:endParaRPr lang="en-US" altLang="zh-CN" sz="2400" dirty="0">
                  <a:cs typeface="ＭＳ Ｐゴシック" charset="-128"/>
                </a:endParaRPr>
              </a:p>
              <a:p>
                <a:pPr lvl="2" algn="just">
                  <a:lnSpc>
                    <a:spcPct val="95000"/>
                  </a:lnSpc>
                  <a:spcBef>
                    <a:spcPct val="25000"/>
                  </a:spcBef>
                  <a:spcAft>
                    <a:spcPct val="10000"/>
                  </a:spcAft>
                  <a:buSzPct val="60000"/>
                  <a:defRPr/>
                </a:pPr>
                <a:r>
                  <a:rPr lang="en-US" altLang="zh-CN" sz="2100">
                    <a:cs typeface="ＭＳ Ｐゴシック" charset="-128"/>
                  </a:rPr>
                  <a:t>Denoted as the </a:t>
                </a:r>
                <a:r>
                  <a:rPr lang="en-US" altLang="zh-CN" sz="2100">
                    <a:solidFill>
                      <a:srgbClr val="FF0000"/>
                    </a:solidFill>
                    <a:cs typeface="ＭＳ Ｐゴシック" charset="-128"/>
                  </a:rPr>
                  <a:t>index of last person </a:t>
                </a:r>
                <a:r>
                  <a:rPr lang="en-US" altLang="zh-CN" sz="2100">
                    <a:solidFill>
                      <a:schemeClr val="tx1"/>
                    </a:solidFill>
                    <a:cs typeface="ＭＳ Ｐゴシック" charset="-128"/>
                  </a:rPr>
                  <a:t>in </a:t>
                </a:r>
                <a14:m>
                  <m:oMath xmlns:m="http://schemas.openxmlformats.org/officeDocument/2006/math">
                    <m:sSub>
                      <m:sSubPr>
                        <m:ctrlPr>
                          <a:rPr lang="en-US" altLang="zh-CN" sz="2100" i="1">
                            <a:solidFill>
                              <a:schemeClr val="tx1"/>
                            </a:solidFill>
                            <a:latin typeface="Cambria Math" panose="02040503050406030204" pitchFamily="18" charset="0"/>
                          </a:rPr>
                        </m:ctrlPr>
                      </m:sSubPr>
                      <m:e>
                        <m:r>
                          <a:rPr lang="en-US" altLang="zh-CN" sz="2100" i="1">
                            <a:solidFill>
                              <a:schemeClr val="tx1"/>
                            </a:solidFill>
                            <a:latin typeface="Cambria Math" panose="02040503050406030204" pitchFamily="18" charset="0"/>
                          </a:rPr>
                          <m:t>𝑾</m:t>
                        </m:r>
                      </m:e>
                      <m:sub>
                        <m:r>
                          <a:rPr lang="en-US" altLang="zh-CN" sz="2100" i="1">
                            <a:solidFill>
                              <a:schemeClr val="tx1"/>
                            </a:solidFill>
                            <a:latin typeface="Cambria Math" panose="02040503050406030204" pitchFamily="18" charset="0"/>
                          </a:rPr>
                          <m:t>𝒕</m:t>
                        </m:r>
                      </m:sub>
                    </m:sSub>
                  </m:oMath>
                </a14:m>
                <a:r>
                  <a:rPr lang="en-US" altLang="zh-CN" sz="2100">
                    <a:cs typeface="ＭＳ Ｐゴシック" charset="-128"/>
                  </a:rPr>
                  <a:t> when they complete the task </a:t>
                </a:r>
                <a14:m>
                  <m:oMath xmlns:m="http://schemas.openxmlformats.org/officeDocument/2006/math">
                    <m:r>
                      <a:rPr lang="en-US" altLang="zh-CN" sz="2100" i="1">
                        <a:latin typeface="Cambria Math" panose="02040503050406030204" pitchFamily="18" charset="0"/>
                        <a:ea typeface="Cambria Math" panose="02040503050406030204" pitchFamily="18" charset="0"/>
                        <a:cs typeface="ＭＳ Ｐゴシック" charset="-128"/>
                      </a:rPr>
                      <m:t>𝑡</m:t>
                    </m:r>
                  </m:oMath>
                </a14:m>
                <a:r>
                  <a:rPr lang="en-US" altLang="zh-CN" sz="2100">
                    <a:cs typeface="ＭＳ Ｐゴシック" charset="-128"/>
                  </a:rPr>
                  <a:t>, i.e., </a:t>
                </a:r>
                <a14:m>
                  <m:oMath xmlns:m="http://schemas.openxmlformats.org/officeDocument/2006/math">
                    <m:func>
                      <m:funcPr>
                        <m:ctrlPr>
                          <a:rPr lang="en-US" altLang="zh-CN" sz="2100" i="1">
                            <a:latin typeface="Cambria Math" panose="02040503050406030204" pitchFamily="18" charset="0"/>
                            <a:cs typeface="ＭＳ Ｐゴシック" charset="-128"/>
                          </a:rPr>
                        </m:ctrlPr>
                      </m:funcPr>
                      <m:fName>
                        <m:limLow>
                          <m:limLowPr>
                            <m:ctrlPr>
                              <a:rPr lang="en-US" altLang="zh-CN" sz="2100" i="1">
                                <a:latin typeface="Cambria Math" panose="02040503050406030204" pitchFamily="18" charset="0"/>
                                <a:cs typeface="ＭＳ Ｐゴシック" charset="-128"/>
                              </a:rPr>
                            </m:ctrlPr>
                          </m:limLowPr>
                          <m:e>
                            <m:r>
                              <m:rPr>
                                <m:sty m:val="p"/>
                              </m:rPr>
                              <a:rPr lang="en-US" altLang="zh-CN" sz="2100">
                                <a:latin typeface="Cambria Math" panose="02040503050406030204" pitchFamily="18" charset="0"/>
                                <a:cs typeface="ＭＳ Ｐゴシック" charset="-128"/>
                              </a:rPr>
                              <m:t>max</m:t>
                            </m:r>
                          </m:e>
                          <m:lim>
                            <m:r>
                              <a:rPr lang="en-US" altLang="zh-CN" sz="2100" i="1">
                                <a:latin typeface="Cambria Math" panose="02040503050406030204" pitchFamily="18" charset="0"/>
                                <a:cs typeface="ＭＳ Ｐゴシック" charset="-128"/>
                              </a:rPr>
                              <m:t>𝒘</m:t>
                            </m:r>
                            <m:r>
                              <a:rPr lang="en-US" altLang="zh-CN" sz="2100" i="1">
                                <a:latin typeface="Cambria Math" panose="02040503050406030204" pitchFamily="18" charset="0"/>
                                <a:cs typeface="ＭＳ Ｐゴシック" charset="-128"/>
                              </a:rPr>
                              <m:t> ∈ </m:t>
                            </m:r>
                            <m:sSub>
                              <m:sSubPr>
                                <m:ctrlPr>
                                  <a:rPr lang="en-US" altLang="zh-CN" sz="2100" i="1">
                                    <a:latin typeface="Cambria Math" panose="02040503050406030204" pitchFamily="18" charset="0"/>
                                    <a:ea typeface="Cambria Math" panose="02040503050406030204" pitchFamily="18" charset="0"/>
                                  </a:rPr>
                                </m:ctrlPr>
                              </m:sSubPr>
                              <m:e>
                                <m:r>
                                  <a:rPr lang="en-US" altLang="zh-CN" sz="2100" i="1">
                                    <a:latin typeface="Cambria Math" panose="02040503050406030204" pitchFamily="18" charset="0"/>
                                    <a:ea typeface="Cambria Math" panose="02040503050406030204" pitchFamily="18" charset="0"/>
                                  </a:rPr>
                                  <m:t>𝑾</m:t>
                                </m:r>
                              </m:e>
                              <m:sub>
                                <m:r>
                                  <a:rPr lang="en-US" altLang="zh-CN" sz="2100" i="1">
                                    <a:latin typeface="Cambria Math" panose="02040503050406030204" pitchFamily="18" charset="0"/>
                                    <a:ea typeface="Cambria Math" panose="02040503050406030204" pitchFamily="18" charset="0"/>
                                  </a:rPr>
                                  <m:t>𝒕</m:t>
                                </m:r>
                              </m:sub>
                            </m:sSub>
                          </m:lim>
                        </m:limLow>
                      </m:fName>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𝒐</m:t>
                            </m:r>
                          </m:e>
                          <m:sub>
                            <m:r>
                              <a:rPr lang="en-US" altLang="zh-CN" sz="2100" i="1">
                                <a:latin typeface="Cambria Math" panose="02040503050406030204" pitchFamily="18" charset="0"/>
                              </a:rPr>
                              <m:t>𝒘</m:t>
                            </m:r>
                          </m:sub>
                        </m:sSub>
                      </m:e>
                    </m:func>
                  </m:oMath>
                </a14:m>
                <a:r>
                  <a:rPr lang="en-US" altLang="zh-CN" sz="2100" dirty="0">
                    <a:cs typeface="ＭＳ Ｐゴシック" charset="-128"/>
                  </a:rPr>
                  <a:t>.</a:t>
                </a:r>
              </a:p>
              <a:p>
                <a:pPr lvl="2" algn="just">
                  <a:lnSpc>
                    <a:spcPct val="95000"/>
                  </a:lnSpc>
                  <a:spcBef>
                    <a:spcPct val="25000"/>
                  </a:spcBef>
                  <a:spcAft>
                    <a:spcPct val="10000"/>
                  </a:spcAft>
                  <a:buSzPct val="60000"/>
                  <a:defRPr/>
                </a:pPr>
                <a14:m>
                  <m:oMath xmlns:m="http://schemas.openxmlformats.org/officeDocument/2006/math">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𝑾</m:t>
                        </m:r>
                      </m:e>
                      <m:sub>
                        <m:r>
                          <a:rPr lang="en-US" altLang="zh-CN" sz="2100" i="1">
                            <a:latin typeface="Cambria Math" panose="02040503050406030204" pitchFamily="18" charset="0"/>
                          </a:rPr>
                          <m:t>𝒕</m:t>
                        </m:r>
                      </m:sub>
                    </m:sSub>
                  </m:oMath>
                </a14:m>
                <a:r>
                  <a:rPr lang="en-US" altLang="zh-CN" sz="2100" dirty="0">
                    <a:cs typeface="ＭＳ Ｐゴシック" charset="-128"/>
                  </a:rPr>
                  <a:t> </a:t>
                </a:r>
                <a:r>
                  <a:rPr lang="en-US" altLang="zh-CN" sz="2100">
                    <a:cs typeface="ＭＳ Ｐゴシック" charset="-128"/>
                  </a:rPr>
                  <a:t>complete the task </a:t>
                </a:r>
                <a14:m>
                  <m:oMath xmlns:m="http://schemas.openxmlformats.org/officeDocument/2006/math">
                    <m:r>
                      <a:rPr lang="en-US" altLang="zh-CN" sz="2100" i="1">
                        <a:latin typeface="Cambria Math" panose="02040503050406030204" pitchFamily="18" charset="0"/>
                        <a:ea typeface="Cambria Math" panose="02040503050406030204" pitchFamily="18" charset="0"/>
                        <a:cs typeface="ＭＳ Ｐゴシック" charset="-128"/>
                      </a:rPr>
                      <m:t>𝑡</m:t>
                    </m:r>
                  </m:oMath>
                </a14:m>
                <a:r>
                  <a:rPr lang="en-US" altLang="zh-CN" sz="2100" dirty="0">
                    <a:cs typeface="ＭＳ Ｐゴシック" charset="-128"/>
                  </a:rPr>
                  <a:t> </a:t>
                </a:r>
                <a:r>
                  <a:rPr lang="en-US" altLang="zh-CN" sz="2100">
                    <a:cs typeface="ＭＳ Ｐゴシック" charset="-128"/>
                  </a:rPr>
                  <a:t>iff </a:t>
                </a:r>
                <a14:m>
                  <m:oMath xmlns:m="http://schemas.openxmlformats.org/officeDocument/2006/math">
                    <m:nary>
                      <m:naryPr>
                        <m:chr m:val="∑"/>
                        <m:supHide m:val="on"/>
                        <m:ctrlPr>
                          <a:rPr lang="en-US" altLang="zh-CN" sz="2100" i="1" smtClean="0">
                            <a:latin typeface="Cambria Math" panose="02040503050406030204" pitchFamily="18" charset="0"/>
                          </a:rPr>
                        </m:ctrlPr>
                      </m:naryPr>
                      <m:sub>
                        <m:r>
                          <a:rPr lang="en-US" altLang="zh-CN" sz="2100" i="1">
                            <a:latin typeface="Cambria Math" panose="02040503050406030204" pitchFamily="18" charset="0"/>
                            <a:cs typeface="ＭＳ Ｐゴシック" charset="-128"/>
                          </a:rPr>
                          <m:t>𝒘</m:t>
                        </m:r>
                        <m:r>
                          <a:rPr lang="en-US" altLang="zh-CN" sz="2100" i="1">
                            <a:latin typeface="Cambria Math" panose="02040503050406030204" pitchFamily="18" charset="0"/>
                            <a:cs typeface="ＭＳ Ｐゴシック" charset="-128"/>
                          </a:rPr>
                          <m:t> ∈ </m:t>
                        </m:r>
                        <m:sSub>
                          <m:sSubPr>
                            <m:ctrlPr>
                              <a:rPr lang="en-US" altLang="zh-CN" sz="2100" i="1">
                                <a:latin typeface="Cambria Math" panose="02040503050406030204" pitchFamily="18" charset="0"/>
                                <a:ea typeface="Cambria Math" panose="02040503050406030204" pitchFamily="18" charset="0"/>
                              </a:rPr>
                            </m:ctrlPr>
                          </m:sSubPr>
                          <m:e>
                            <m:r>
                              <a:rPr lang="en-US" altLang="zh-CN" sz="2100" i="1">
                                <a:latin typeface="Cambria Math" panose="02040503050406030204" pitchFamily="18" charset="0"/>
                                <a:ea typeface="Cambria Math" panose="02040503050406030204" pitchFamily="18" charset="0"/>
                              </a:rPr>
                              <m:t>𝑾</m:t>
                            </m:r>
                          </m:e>
                          <m:sub>
                            <m:r>
                              <a:rPr lang="en-US" altLang="zh-CN" sz="2100" i="1">
                                <a:latin typeface="Cambria Math" panose="02040503050406030204" pitchFamily="18" charset="0"/>
                                <a:ea typeface="Cambria Math" panose="02040503050406030204" pitchFamily="18" charset="0"/>
                              </a:rPr>
                              <m:t>𝒕</m:t>
                            </m:r>
                          </m:sub>
                        </m:sSub>
                      </m:sub>
                      <m:sup/>
                      <m:e>
                        <m:sSup>
                          <m:sSupPr>
                            <m:ctrlPr>
                              <a:rPr lang="en-US" altLang="zh-CN" sz="2100" i="1" smtClean="0">
                                <a:latin typeface="Cambria Math" panose="02040503050406030204" pitchFamily="18" charset="0"/>
                              </a:rPr>
                            </m:ctrlPr>
                          </m:sSupPr>
                          <m:e>
                            <m:r>
                              <a:rPr lang="en-US" altLang="zh-CN" sz="2100" i="1">
                                <a:latin typeface="Cambria Math" panose="02040503050406030204" pitchFamily="18" charset="0"/>
                              </a:rPr>
                              <m:t>(</m:t>
                            </m:r>
                            <m:r>
                              <a:rPr lang="en-US" altLang="zh-CN" sz="2100" i="1">
                                <a:latin typeface="Cambria Math" panose="02040503050406030204" pitchFamily="18" charset="0"/>
                              </a:rPr>
                              <m:t>𝟐</m:t>
                            </m:r>
                            <m:r>
                              <a:rPr lang="en-US" altLang="zh-CN" sz="2100" i="1">
                                <a:latin typeface="Cambria Math" panose="02040503050406030204" pitchFamily="18" charset="0"/>
                              </a:rPr>
                              <m:t>𝑨𝒄𝒄</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𝒘</m:t>
                                </m:r>
                                <m:r>
                                  <a:rPr lang="en-US" altLang="zh-CN" sz="2100" i="1">
                                    <a:latin typeface="Cambria Math" panose="02040503050406030204" pitchFamily="18" charset="0"/>
                                  </a:rPr>
                                  <m:t>,</m:t>
                                </m:r>
                                <m:r>
                                  <a:rPr lang="en-US" altLang="zh-CN" sz="2100" i="1">
                                    <a:latin typeface="Cambria Math" panose="02040503050406030204" pitchFamily="18" charset="0"/>
                                  </a:rPr>
                                  <m:t>𝒕</m:t>
                                </m:r>
                              </m:e>
                            </m:d>
                            <m:r>
                              <a:rPr lang="en-US" altLang="zh-CN" sz="2100" i="1">
                                <a:latin typeface="Cambria Math" panose="02040503050406030204" pitchFamily="18" charset="0"/>
                              </a:rPr>
                              <m:t>−</m:t>
                            </m:r>
                            <m:r>
                              <a:rPr lang="en-US" altLang="zh-CN" sz="2100" i="1">
                                <a:latin typeface="Cambria Math" panose="02040503050406030204" pitchFamily="18" charset="0"/>
                              </a:rPr>
                              <m:t>𝟏</m:t>
                            </m:r>
                            <m:r>
                              <a:rPr lang="en-US" altLang="zh-CN" sz="2100" i="1">
                                <a:latin typeface="Cambria Math" panose="02040503050406030204" pitchFamily="18" charset="0"/>
                              </a:rPr>
                              <m:t>)</m:t>
                            </m:r>
                          </m:e>
                          <m:sup>
                            <m:r>
                              <a:rPr lang="en-US" altLang="zh-CN" sz="2100" b="1" i="1" smtClean="0">
                                <a:latin typeface="Cambria Math" panose="02040503050406030204" pitchFamily="18" charset="0"/>
                              </a:rPr>
                              <m:t>𝟐</m:t>
                            </m:r>
                          </m:sup>
                        </m:sSup>
                      </m:e>
                    </m:nary>
                  </m:oMath>
                </a14:m>
                <a:r>
                  <a:rPr lang="en-US" altLang="zh-CN" sz="2100" dirty="0">
                    <a:cs typeface="ＭＳ Ｐゴシック" charset="-128"/>
                  </a:rPr>
                  <a:t> </a:t>
                </a:r>
                <a:r>
                  <a:rPr lang="en-US" altLang="zh-CN" sz="2100">
                    <a:cs typeface="ＭＳ Ｐゴシック" charset="-128"/>
                  </a:rPr>
                  <a:t>is larger than a threshold </a:t>
                </a:r>
                <a14:m>
                  <m:oMath xmlns:m="http://schemas.openxmlformats.org/officeDocument/2006/math">
                    <m:r>
                      <a:rPr lang="zh-CN" altLang="en-US" sz="2100" i="1" smtClean="0">
                        <a:latin typeface="Cambria Math" panose="02040503050406030204" pitchFamily="18" charset="0"/>
                        <a:cs typeface="ＭＳ Ｐゴシック" charset="-128"/>
                      </a:rPr>
                      <m:t>𝜹</m:t>
                    </m:r>
                  </m:oMath>
                </a14:m>
                <a:r>
                  <a:rPr lang="en-US" altLang="zh-CN" sz="2100">
                    <a:cs typeface="ＭＳ Ｐゴシック" charset="-128"/>
                  </a:rPr>
                  <a:t>.</a:t>
                </a:r>
                <a:endParaRPr lang="en-US" altLang="zh-CN" sz="2100" dirty="0">
                  <a:cs typeface="ＭＳ Ｐゴシック" charset="-128"/>
                </a:endParaRPr>
              </a:p>
              <a:p>
                <a:pPr lvl="1" algn="just">
                  <a:lnSpc>
                    <a:spcPct val="95000"/>
                  </a:lnSpc>
                  <a:spcBef>
                    <a:spcPct val="25000"/>
                  </a:spcBef>
                  <a:spcAft>
                    <a:spcPct val="10000"/>
                  </a:spcAft>
                  <a:buSzPct val="60000"/>
                  <a:defRPr/>
                </a:pPr>
                <a:endParaRPr lang="en-US" altLang="zh-CN" sz="2300" i="1" dirty="0">
                  <a:latin typeface="Cambria Math" panose="02040503050406030204" pitchFamily="18" charset="0"/>
                  <a:ea typeface="Cambria Math" panose="02040503050406030204" pitchFamily="18" charset="0"/>
                  <a:cs typeface="ＭＳ Ｐゴシック" charset="-128"/>
                </a:endParaRPr>
              </a:p>
              <a:p>
                <a:pPr marL="806450" lvl="2" indent="0" algn="just">
                  <a:lnSpc>
                    <a:spcPct val="95000"/>
                  </a:lnSpc>
                  <a:spcBef>
                    <a:spcPct val="25000"/>
                  </a:spcBef>
                  <a:spcAft>
                    <a:spcPct val="10000"/>
                  </a:spcAft>
                  <a:buSzPct val="60000"/>
                  <a:buNone/>
                  <a:defRPr/>
                </a:pPr>
                <a:endParaRPr lang="en-US" altLang="zh-CN" sz="1700" strike="sngStrike" dirty="0">
                  <a:latin typeface="+mn-lt"/>
                  <a:cs typeface="ＭＳ Ｐゴシック" charset="-128"/>
                </a:endParaRPr>
              </a:p>
            </p:txBody>
          </p:sp>
        </mc:Choice>
        <mc:Fallback xmlns="">
          <p:sp>
            <p:nvSpPr>
              <p:cNvPr id="4" name="Rectangle 3"/>
              <p:cNvSpPr txBox="1">
                <a:spLocks noRot="1" noChangeAspect="1" noMove="1" noResize="1" noEditPoints="1" noAdjustHandles="1" noChangeArrowheads="1" noChangeShapeType="1" noTextEdit="1"/>
              </p:cNvSpPr>
              <p:nvPr/>
            </p:nvSpPr>
            <p:spPr bwMode="auto">
              <a:xfrm>
                <a:off x="276225" y="908720"/>
                <a:ext cx="8591550" cy="5832747"/>
              </a:xfrm>
              <a:prstGeom prst="rect">
                <a:avLst/>
              </a:prstGeom>
              <a:blipFill rotWithShape="0">
                <a:blip r:embed="rId3"/>
                <a:stretch>
                  <a:fillRect l="-284" t="-1463" r="-78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pPr>
              <a:defRPr/>
            </a:pPr>
            <a:fld id="{B2D9E1CE-3C7F-4ACF-8753-53AB71A600F5}" type="slidenum">
              <a:rPr lang="en-US" altLang="ko-KR" smtClean="0"/>
              <a:pPr>
                <a:defRPr/>
              </a:pPr>
              <a:t>17</a:t>
            </a:fld>
            <a:endParaRPr lang="en-US" altLang="ko-KR"/>
          </a:p>
        </p:txBody>
      </p:sp>
    </p:spTree>
    <p:extLst>
      <p:ext uri="{BB962C8B-B14F-4D97-AF65-F5344CB8AC3E}">
        <p14:creationId xmlns:p14="http://schemas.microsoft.com/office/powerpoint/2010/main" val="28597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Title 1"/>
          <p:cNvSpPr>
            <a:spLocks noGrp="1"/>
          </p:cNvSpPr>
          <p:nvPr>
            <p:ph type="title"/>
          </p:nvPr>
        </p:nvSpPr>
        <p:spPr>
          <a:xfrm>
            <a:off x="0" y="122238"/>
            <a:ext cx="9144000" cy="714375"/>
          </a:xfrm>
        </p:spPr>
        <p:txBody>
          <a:bodyPr/>
          <a:lstStyle/>
          <a:p>
            <a:pPr algn="ctr" eaLnBrk="1" hangingPunct="1"/>
            <a:r>
              <a:rPr lang="en-US" altLang="zh-CN" sz="3500"/>
              <a:t>Problem Statement</a:t>
            </a:r>
          </a:p>
        </p:txBody>
      </p:sp>
      <mc:AlternateContent xmlns:mc="http://schemas.openxmlformats.org/markup-compatibility/2006" xmlns:a14="http://schemas.microsoft.com/office/drawing/2010/main">
        <mc:Choice Requires="a14">
          <p:sp>
            <p:nvSpPr>
              <p:cNvPr id="5" name="Rectangle 3"/>
              <p:cNvSpPr txBox="1">
                <a:spLocks noChangeArrowheads="1"/>
              </p:cNvSpPr>
              <p:nvPr/>
            </p:nvSpPr>
            <p:spPr bwMode="auto">
              <a:xfrm>
                <a:off x="276225" y="908720"/>
                <a:ext cx="8591550" cy="583274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400">
                    <a:solidFill>
                      <a:srgbClr val="FF0000"/>
                    </a:solidFill>
                    <a:latin typeface="+mn-lt"/>
                    <a:cs typeface="ＭＳ Ｐゴシック" charset="-128"/>
                  </a:rPr>
                  <a:t>L</a:t>
                </a:r>
                <a:r>
                  <a:rPr lang="en-US" altLang="zh-CN" sz="2400">
                    <a:latin typeface="+mn-lt"/>
                    <a:cs typeface="ＭＳ Ｐゴシック" charset="-128"/>
                  </a:rPr>
                  <a:t>atency-oriented </a:t>
                </a:r>
                <a:r>
                  <a:rPr lang="en-US" altLang="zh-CN" sz="2400">
                    <a:solidFill>
                      <a:srgbClr val="FF0000"/>
                    </a:solidFill>
                    <a:latin typeface="+mn-lt"/>
                    <a:cs typeface="ＭＳ Ｐゴシック" charset="-128"/>
                  </a:rPr>
                  <a:t>T</a:t>
                </a:r>
                <a:r>
                  <a:rPr lang="en-US" altLang="zh-CN" sz="2400">
                    <a:latin typeface="+mn-lt"/>
                    <a:cs typeface="ＭＳ Ｐゴシック" charset="-128"/>
                  </a:rPr>
                  <a:t>ask </a:t>
                </a:r>
                <a:r>
                  <a:rPr lang="en-US" altLang="zh-CN" sz="2400">
                    <a:solidFill>
                      <a:srgbClr val="FF0000"/>
                    </a:solidFill>
                    <a:latin typeface="+mn-lt"/>
                    <a:cs typeface="ＭＳ Ｐゴシック" charset="-128"/>
                  </a:rPr>
                  <a:t>C</a:t>
                </a:r>
                <a:r>
                  <a:rPr lang="en-US" altLang="zh-CN" sz="2400">
                    <a:latin typeface="+mn-lt"/>
                    <a:cs typeface="ＭＳ Ｐゴシック" charset="-128"/>
                  </a:rPr>
                  <a:t>ompletion(LTC) problem</a:t>
                </a:r>
                <a:endParaRPr lang="en-US" altLang="zh-CN" sz="2400" dirty="0">
                  <a:latin typeface="+mn-lt"/>
                  <a:cs typeface="ＭＳ Ｐゴシック" charset="-128"/>
                </a:endParaRPr>
              </a:p>
              <a:p>
                <a:pPr algn="just">
                  <a:lnSpc>
                    <a:spcPct val="95000"/>
                  </a:lnSpc>
                  <a:spcBef>
                    <a:spcPts val="200"/>
                  </a:spcBef>
                  <a:spcAft>
                    <a:spcPts val="0"/>
                  </a:spcAft>
                  <a:buSzPct val="60000"/>
                  <a:defRPr/>
                </a:pPr>
                <a:r>
                  <a:rPr lang="en-US" altLang="zh-CN" sz="2400" dirty="0">
                    <a:latin typeface="+mn-lt"/>
                    <a:cs typeface="ＭＳ Ｐゴシック" charset="-128"/>
                  </a:rPr>
                  <a:t>Given</a:t>
                </a:r>
              </a:p>
              <a:p>
                <a:pPr lvl="1" algn="just">
                  <a:lnSpc>
                    <a:spcPct val="95000"/>
                  </a:lnSpc>
                  <a:spcBef>
                    <a:spcPct val="25000"/>
                  </a:spcBef>
                  <a:spcAft>
                    <a:spcPct val="10000"/>
                  </a:spcAft>
                  <a:buSzPct val="60000"/>
                  <a:defRPr/>
                </a:pPr>
                <a:r>
                  <a:rPr lang="en-US" altLang="zh-CN" sz="2100" dirty="0">
                    <a:latin typeface="+mn-lt"/>
                    <a:cs typeface="ＭＳ Ｐゴシック" charset="-128"/>
                  </a:rPr>
                  <a:t>A set </a:t>
                </a:r>
                <a:r>
                  <a:rPr lang="en-US" altLang="zh-CN" sz="2100">
                    <a:latin typeface="+mn-lt"/>
                    <a:cs typeface="ＭＳ Ｐゴシック" charset="-128"/>
                  </a:rPr>
                  <a:t>of tasks </a:t>
                </a:r>
                <a14:m>
                  <m:oMath xmlns:m="http://schemas.openxmlformats.org/officeDocument/2006/math">
                    <m:r>
                      <a:rPr lang="en-US" altLang="zh-CN" sz="2100">
                        <a:latin typeface="Cambria Math" panose="02040503050406030204" pitchFamily="18" charset="0"/>
                        <a:cs typeface="ＭＳ Ｐゴシック" charset="-128"/>
                      </a:rPr>
                      <m:t>𝑇</m:t>
                    </m:r>
                  </m:oMath>
                </a14:m>
                <a:r>
                  <a:rPr lang="en-US" altLang="zh-CN" sz="2100">
                    <a:latin typeface="+mn-lt"/>
                    <a:cs typeface="ＭＳ Ｐゴシック" charset="-128"/>
                  </a:rPr>
                  <a:t>, a </a:t>
                </a:r>
                <a:r>
                  <a:rPr lang="en-US" altLang="zh-CN" sz="2100" dirty="0">
                    <a:latin typeface="+mn-lt"/>
                    <a:cs typeface="ＭＳ Ｐゴシック" charset="-128"/>
                  </a:rPr>
                  <a:t>set of crowd workers </a:t>
                </a:r>
                <a14:m>
                  <m:oMath xmlns:m="http://schemas.openxmlformats.org/officeDocument/2006/math">
                    <m:r>
                      <a:rPr lang="en-US" altLang="zh-CN" sz="2100">
                        <a:latin typeface="Cambria Math" panose="02040503050406030204" pitchFamily="18" charset="0"/>
                        <a:cs typeface="ＭＳ Ｐゴシック" charset="-128"/>
                      </a:rPr>
                      <m:t>𝑊</m:t>
                    </m:r>
                  </m:oMath>
                </a14:m>
                <a:r>
                  <a:rPr lang="en-US" altLang="zh-CN" sz="2100" dirty="0">
                    <a:latin typeface="+mn-lt"/>
                    <a:cs typeface="ＭＳ Ｐゴシック" charset="-128"/>
                  </a:rPr>
                  <a:t> </a:t>
                </a:r>
                <a:r>
                  <a:rPr lang="en-US" altLang="zh-CN" sz="2100">
                    <a:latin typeface="+mn-lt"/>
                    <a:cs typeface="ＭＳ Ｐゴシック" charset="-128"/>
                  </a:rPr>
                  <a:t>who are dynamically appeared(</a:t>
                </a:r>
                <a:r>
                  <a:rPr lang="en-US" altLang="zh-CN" sz="2100">
                    <a:solidFill>
                      <a:srgbClr val="FF0000"/>
                    </a:solidFill>
                    <a:latin typeface="+mn-lt"/>
                    <a:cs typeface="ＭＳ Ｐゴシック" charset="-128"/>
                  </a:rPr>
                  <a:t>online</a:t>
                </a:r>
                <a:r>
                  <a:rPr lang="en-US" altLang="zh-CN" sz="2100">
                    <a:latin typeface="+mn-lt"/>
                    <a:cs typeface="ＭＳ Ｐゴシック" charset="-128"/>
                  </a:rPr>
                  <a:t>) and a predicted accuracy function </a:t>
                </a:r>
                <a14:m>
                  <m:oMath xmlns:m="http://schemas.openxmlformats.org/officeDocument/2006/math">
                    <m:r>
                      <a:rPr lang="en-US" altLang="zh-CN" sz="2100" b="0" i="1" smtClean="0">
                        <a:latin typeface="Cambria Math" panose="02040503050406030204" pitchFamily="18" charset="0"/>
                        <a:cs typeface="ＭＳ Ｐゴシック" charset="-128"/>
                      </a:rPr>
                      <m:t>𝐴𝑐𝑐</m:t>
                    </m:r>
                    <m:r>
                      <a:rPr lang="en-US" altLang="zh-CN" sz="2100" b="0" i="1" smtClean="0">
                        <a:latin typeface="Cambria Math" panose="02040503050406030204" pitchFamily="18" charset="0"/>
                        <a:cs typeface="ＭＳ Ｐゴシック" charset="-128"/>
                      </a:rPr>
                      <m:t>(</m:t>
                    </m:r>
                    <m:r>
                      <a:rPr lang="en-US" altLang="zh-CN" sz="2100" b="0" i="1" smtClean="0">
                        <a:latin typeface="Cambria Math" panose="02040503050406030204" pitchFamily="18" charset="0"/>
                        <a:cs typeface="ＭＳ Ｐゴシック" charset="-128"/>
                      </a:rPr>
                      <m:t>𝑤</m:t>
                    </m:r>
                    <m:r>
                      <a:rPr lang="en-US" altLang="zh-CN" sz="2100" b="0" i="1" smtClean="0">
                        <a:latin typeface="Cambria Math" panose="02040503050406030204" pitchFamily="18" charset="0"/>
                        <a:cs typeface="ＭＳ Ｐゴシック" charset="-128"/>
                      </a:rPr>
                      <m:t>,</m:t>
                    </m:r>
                    <m:r>
                      <a:rPr lang="en-US" altLang="zh-CN" sz="2100" b="0" i="1" smtClean="0">
                        <a:latin typeface="Cambria Math" panose="02040503050406030204" pitchFamily="18" charset="0"/>
                        <a:cs typeface="ＭＳ Ｐゴシック" charset="-128"/>
                      </a:rPr>
                      <m:t>𝑡</m:t>
                    </m:r>
                    <m:r>
                      <a:rPr lang="en-US" altLang="zh-CN" sz="2100" b="0" i="1" smtClean="0">
                        <a:latin typeface="Cambria Math" panose="02040503050406030204" pitchFamily="18" charset="0"/>
                        <a:cs typeface="ＭＳ Ｐゴシック" charset="-128"/>
                      </a:rPr>
                      <m:t>)</m:t>
                    </m:r>
                  </m:oMath>
                </a14:m>
                <a:endParaRPr lang="en-US" altLang="zh-CN" sz="2100" b="0" i="1" dirty="0">
                  <a:latin typeface="+mn-lt"/>
                  <a:cs typeface="ＭＳ Ｐゴシック" charset="-128"/>
                </a:endParaRPr>
              </a:p>
              <a:p>
                <a:pPr algn="just">
                  <a:lnSpc>
                    <a:spcPct val="95000"/>
                  </a:lnSpc>
                  <a:spcBef>
                    <a:spcPct val="25000"/>
                  </a:spcBef>
                  <a:spcAft>
                    <a:spcPct val="10000"/>
                  </a:spcAft>
                  <a:buSzPct val="60000"/>
                  <a:defRPr/>
                </a:pPr>
                <a:r>
                  <a:rPr lang="en-US" altLang="zh-CN" sz="2400">
                    <a:latin typeface="+mn-lt"/>
                    <a:cs typeface="ＭＳ Ｐゴシック" charset="-128"/>
                  </a:rPr>
                  <a:t>Objective(</a:t>
                </a:r>
                <a:r>
                  <a:rPr lang="en-US" altLang="zh-CN" sz="2400">
                    <a:solidFill>
                      <a:srgbClr val="FF0000"/>
                    </a:solidFill>
                    <a:latin typeface="+mn-lt"/>
                    <a:cs typeface="ＭＳ Ｐゴシック" charset="-128"/>
                  </a:rPr>
                  <a:t>MinMax Task Latency</a:t>
                </a:r>
                <a:r>
                  <a:rPr lang="en-US" altLang="zh-CN" sz="2400">
                    <a:latin typeface="+mn-lt"/>
                    <a:cs typeface="ＭＳ Ｐゴシック" charset="-128"/>
                  </a:rPr>
                  <a:t>)</a:t>
                </a:r>
              </a:p>
              <a:p>
                <a:pPr lvl="1" algn="just">
                  <a:lnSpc>
                    <a:spcPct val="95000"/>
                  </a:lnSpc>
                  <a:spcBef>
                    <a:spcPct val="25000"/>
                  </a:spcBef>
                  <a:spcAft>
                    <a:spcPct val="10000"/>
                  </a:spcAft>
                  <a:buSzPct val="60000"/>
                  <a:defRPr/>
                </a:pPr>
                <a:r>
                  <a:rPr lang="en-US" altLang="zh-CN" sz="2100">
                    <a:latin typeface="+mn-lt"/>
                    <a:cs typeface="ＭＳ Ｐゴシック" charset="-128"/>
                  </a:rPr>
                  <a:t>Find an arrangement </a:t>
                </a:r>
                <a:r>
                  <a:rPr lang="en-US" altLang="zh-CN" sz="2100" b="0" i="1">
                    <a:latin typeface="+mn-lt"/>
                    <a:cs typeface="ＭＳ Ｐゴシック" charset="-128"/>
                  </a:rPr>
                  <a:t>M </a:t>
                </a:r>
                <a:r>
                  <a:rPr lang="en-US" altLang="zh-CN" sz="2100">
                    <a:latin typeface="+mn-lt"/>
                    <a:cs typeface="ＭＳ Ｐゴシック" charset="-128"/>
                  </a:rPr>
                  <a:t>among tasks and workers such that the maximum latency of all tasks </a:t>
                </a:r>
                <a:endParaRPr lang="en-US" altLang="zh-CN" sz="2100" b="1" i="1">
                  <a:latin typeface="Cambria Math" panose="02040503050406030204" pitchFamily="18" charset="0"/>
                  <a:cs typeface="ＭＳ Ｐゴシック" charset="-128"/>
                </a:endParaRPr>
              </a:p>
              <a:p>
                <a:pPr lvl="2" algn="just">
                  <a:lnSpc>
                    <a:spcPct val="95000"/>
                  </a:lnSpc>
                  <a:spcBef>
                    <a:spcPct val="25000"/>
                  </a:spcBef>
                  <a:spcAft>
                    <a:spcPct val="10000"/>
                  </a:spcAft>
                  <a:buSzPct val="60000"/>
                  <a:defRPr/>
                </a:pPr>
                <a14:m>
                  <m:oMath xmlns:m="http://schemas.openxmlformats.org/officeDocument/2006/math">
                    <m:r>
                      <a:rPr lang="en-US" altLang="zh-CN" sz="2100" b="1" i="1" smtClean="0">
                        <a:latin typeface="Cambria Math" panose="02040503050406030204" pitchFamily="18" charset="0"/>
                        <a:cs typeface="ＭＳ Ｐゴシック" charset="-128"/>
                      </a:rPr>
                      <m:t>𝑳𝒂𝒕𝒆𝒏𝒄𝒚</m:t>
                    </m:r>
                    <m:d>
                      <m:dPr>
                        <m:ctrlPr>
                          <a:rPr lang="en-US" altLang="zh-CN" sz="2100" b="1" i="1" smtClean="0">
                            <a:latin typeface="Cambria Math" panose="02040503050406030204" pitchFamily="18" charset="0"/>
                            <a:cs typeface="ＭＳ Ｐゴシック" charset="-128"/>
                          </a:rPr>
                        </m:ctrlPr>
                      </m:dPr>
                      <m:e>
                        <m:r>
                          <a:rPr lang="en-US" altLang="zh-CN" sz="2100" b="1" i="1" smtClean="0">
                            <a:latin typeface="Cambria Math" panose="02040503050406030204" pitchFamily="18" charset="0"/>
                            <a:cs typeface="ＭＳ Ｐゴシック" charset="-128"/>
                          </a:rPr>
                          <m:t>𝑴</m:t>
                        </m:r>
                      </m:e>
                    </m:d>
                    <m:r>
                      <a:rPr lang="en-US" altLang="zh-CN" sz="2100" b="1" i="1" smtClean="0">
                        <a:latin typeface="Cambria Math" panose="02040503050406030204" pitchFamily="18" charset="0"/>
                        <a:cs typeface="ＭＳ Ｐゴシック" charset="-128"/>
                      </a:rPr>
                      <m:t>=</m:t>
                    </m:r>
                    <m:func>
                      <m:funcPr>
                        <m:ctrlPr>
                          <a:rPr lang="en-US" altLang="zh-CN" sz="2100" b="1" i="1" smtClean="0">
                            <a:latin typeface="Cambria Math" panose="02040503050406030204" pitchFamily="18" charset="0"/>
                            <a:cs typeface="ＭＳ Ｐゴシック" charset="-128"/>
                          </a:rPr>
                        </m:ctrlPr>
                      </m:funcPr>
                      <m:fName>
                        <m:r>
                          <a:rPr lang="en-US" altLang="zh-CN" sz="2100" b="1" i="1" smtClean="0">
                            <a:latin typeface="Cambria Math" panose="02040503050406030204" pitchFamily="18" charset="0"/>
                            <a:ea typeface="Cambria Math" panose="02040503050406030204" pitchFamily="18" charset="0"/>
                            <a:cs typeface="ＭＳ Ｐゴシック" charset="-128"/>
                          </a:rPr>
                          <m:t> </m:t>
                        </m:r>
                        <m:limLow>
                          <m:limLowPr>
                            <m:ctrlPr>
                              <a:rPr lang="en-US" altLang="zh-CN" sz="2100" b="1" i="1" smtClean="0">
                                <a:latin typeface="Cambria Math" panose="02040503050406030204" pitchFamily="18" charset="0"/>
                                <a:cs typeface="ＭＳ Ｐゴシック" charset="-128"/>
                              </a:rPr>
                            </m:ctrlPr>
                          </m:limLowPr>
                          <m:e>
                            <m:r>
                              <m:rPr>
                                <m:sty m:val="p"/>
                              </m:rPr>
                              <a:rPr lang="en-US" altLang="zh-CN" sz="2100" b="0" i="0" smtClean="0">
                                <a:latin typeface="Cambria Math" panose="02040503050406030204" pitchFamily="18" charset="0"/>
                                <a:cs typeface="ＭＳ Ｐゴシック" charset="-128"/>
                              </a:rPr>
                              <m:t>max</m:t>
                            </m:r>
                          </m:e>
                          <m:lim>
                            <m:r>
                              <a:rPr lang="en-US" altLang="zh-CN" sz="2100" b="1" i="1" smtClean="0">
                                <a:latin typeface="Cambria Math" panose="02040503050406030204" pitchFamily="18" charset="0"/>
                                <a:cs typeface="ＭＳ Ｐゴシック" charset="-128"/>
                              </a:rPr>
                              <m:t>𝒕</m:t>
                            </m:r>
                            <m:r>
                              <a:rPr lang="en-US" altLang="zh-CN" sz="2100" b="1" i="1" smtClean="0">
                                <a:latin typeface="Cambria Math" panose="02040503050406030204" pitchFamily="18" charset="0"/>
                                <a:cs typeface="ＭＳ Ｐゴシック" charset="-128"/>
                              </a:rPr>
                              <m:t> ∈ </m:t>
                            </m:r>
                            <m:r>
                              <a:rPr lang="en-US" altLang="zh-CN" sz="2100" b="1" i="1" smtClean="0">
                                <a:latin typeface="Cambria Math" panose="02040503050406030204" pitchFamily="18" charset="0"/>
                                <a:ea typeface="Cambria Math" panose="02040503050406030204" pitchFamily="18" charset="0"/>
                                <a:cs typeface="ＭＳ Ｐゴシック" charset="-128"/>
                              </a:rPr>
                              <m:t>𝑻</m:t>
                            </m:r>
                          </m:lim>
                        </m:limLow>
                      </m:fName>
                      <m:e>
                        <m:func>
                          <m:funcPr>
                            <m:ctrlPr>
                              <a:rPr lang="en-US" altLang="zh-CN" sz="2100" b="1" i="1" smtClean="0">
                                <a:latin typeface="Cambria Math" panose="02040503050406030204" pitchFamily="18" charset="0"/>
                                <a:cs typeface="ＭＳ Ｐゴシック" charset="-128"/>
                              </a:rPr>
                            </m:ctrlPr>
                          </m:funcPr>
                          <m:fName>
                            <m:limLow>
                              <m:limLowPr>
                                <m:ctrlPr>
                                  <a:rPr lang="en-US" altLang="zh-CN" sz="2100" b="1" i="1" smtClean="0">
                                    <a:latin typeface="Cambria Math" panose="02040503050406030204" pitchFamily="18" charset="0"/>
                                    <a:cs typeface="ＭＳ Ｐゴシック" charset="-128"/>
                                  </a:rPr>
                                </m:ctrlPr>
                              </m:limLowPr>
                              <m:e>
                                <m:r>
                                  <m:rPr>
                                    <m:sty m:val="p"/>
                                  </m:rPr>
                                  <a:rPr lang="en-US" altLang="zh-CN" sz="2100" b="0" i="0" smtClean="0">
                                    <a:latin typeface="Cambria Math" panose="02040503050406030204" pitchFamily="18" charset="0"/>
                                    <a:cs typeface="ＭＳ Ｐゴシック" charset="-128"/>
                                  </a:rPr>
                                  <m:t>max</m:t>
                                </m:r>
                              </m:e>
                              <m:lim>
                                <m:r>
                                  <a:rPr lang="en-US" altLang="zh-CN" sz="2100" b="1" i="1" smtClean="0">
                                    <a:latin typeface="Cambria Math" panose="02040503050406030204" pitchFamily="18" charset="0"/>
                                    <a:cs typeface="ＭＳ Ｐゴシック" charset="-128"/>
                                  </a:rPr>
                                  <m:t>𝒘</m:t>
                                </m:r>
                                <m:r>
                                  <a:rPr lang="en-US" altLang="zh-CN" sz="2100" b="1" i="1" smtClean="0">
                                    <a:latin typeface="Cambria Math" panose="02040503050406030204" pitchFamily="18" charset="0"/>
                                    <a:cs typeface="ＭＳ Ｐゴシック" charset="-128"/>
                                  </a:rPr>
                                  <m:t> ∈ </m:t>
                                </m:r>
                                <m:sSub>
                                  <m:sSubPr>
                                    <m:ctrlPr>
                                      <a:rPr lang="en-US" altLang="zh-CN" sz="2100" b="1" i="1" smtClean="0">
                                        <a:latin typeface="Cambria Math" panose="02040503050406030204" pitchFamily="18" charset="0"/>
                                        <a:ea typeface="Cambria Math" panose="02040503050406030204" pitchFamily="18" charset="0"/>
                                      </a:rPr>
                                    </m:ctrlPr>
                                  </m:sSubPr>
                                  <m:e>
                                    <m:r>
                                      <a:rPr lang="en-US" altLang="zh-CN" sz="2100" b="1" i="1" smtClean="0">
                                        <a:latin typeface="Cambria Math" panose="02040503050406030204" pitchFamily="18" charset="0"/>
                                        <a:ea typeface="Cambria Math" panose="02040503050406030204" pitchFamily="18" charset="0"/>
                                      </a:rPr>
                                      <m:t>𝑾</m:t>
                                    </m:r>
                                  </m:e>
                                  <m:sub>
                                    <m:r>
                                      <a:rPr lang="en-US" altLang="zh-CN" sz="2100" b="1" i="1" smtClean="0">
                                        <a:latin typeface="Cambria Math" panose="02040503050406030204" pitchFamily="18" charset="0"/>
                                        <a:ea typeface="Cambria Math" panose="02040503050406030204" pitchFamily="18" charset="0"/>
                                      </a:rPr>
                                      <m:t>𝒕</m:t>
                                    </m:r>
                                  </m:sub>
                                </m:sSub>
                              </m:lim>
                            </m:limLow>
                          </m:fName>
                          <m:e>
                            <m:sSub>
                              <m:sSubPr>
                                <m:ctrlPr>
                                  <a:rPr lang="en-US" altLang="zh-CN" sz="2100" b="1" i="1" smtClean="0">
                                    <a:latin typeface="Cambria Math" panose="02040503050406030204" pitchFamily="18" charset="0"/>
                                  </a:rPr>
                                </m:ctrlPr>
                              </m:sSubPr>
                              <m:e>
                                <m:r>
                                  <a:rPr lang="en-US" altLang="zh-CN" sz="2100" b="1" i="1" smtClean="0">
                                    <a:latin typeface="Cambria Math" panose="02040503050406030204" pitchFamily="18" charset="0"/>
                                  </a:rPr>
                                  <m:t>𝒐</m:t>
                                </m:r>
                              </m:e>
                              <m:sub>
                                <m:r>
                                  <a:rPr lang="en-US" altLang="zh-CN" sz="2100" b="1" i="1" smtClean="0">
                                    <a:latin typeface="Cambria Math" panose="02040503050406030204" pitchFamily="18" charset="0"/>
                                  </a:rPr>
                                  <m:t>𝒘</m:t>
                                </m:r>
                              </m:sub>
                            </m:sSub>
                          </m:e>
                        </m:func>
                      </m:e>
                    </m:func>
                  </m:oMath>
                </a14:m>
                <a:endParaRPr lang="en-US" altLang="zh-CN" sz="2100" b="1">
                  <a:latin typeface="+mn-lt"/>
                </a:endParaRPr>
              </a:p>
              <a:p>
                <a:pPr marL="806450" lvl="2" indent="0" algn="just">
                  <a:lnSpc>
                    <a:spcPct val="95000"/>
                  </a:lnSpc>
                  <a:spcBef>
                    <a:spcPct val="25000"/>
                  </a:spcBef>
                  <a:spcAft>
                    <a:spcPct val="10000"/>
                  </a:spcAft>
                  <a:buSzPct val="60000"/>
                  <a:buNone/>
                  <a:defRPr/>
                </a:pPr>
                <a:r>
                  <a:rPr lang="en-US" altLang="zh-CN" sz="2100">
                    <a:latin typeface="+mn-lt"/>
                    <a:cs typeface="ＭＳ Ｐゴシック" charset="-128"/>
                  </a:rPr>
                  <a:t>is minimized.</a:t>
                </a:r>
                <a:endParaRPr lang="en-US" altLang="zh-CN" sz="2100" dirty="0">
                  <a:latin typeface="+mn-lt"/>
                  <a:cs typeface="ＭＳ Ｐゴシック" charset="-128"/>
                </a:endParaRPr>
              </a:p>
              <a:p>
                <a:pPr algn="just">
                  <a:lnSpc>
                    <a:spcPct val="95000"/>
                  </a:lnSpc>
                  <a:spcBef>
                    <a:spcPct val="25000"/>
                  </a:spcBef>
                  <a:spcAft>
                    <a:spcPct val="10000"/>
                  </a:spcAft>
                  <a:buSzPct val="60000"/>
                  <a:defRPr/>
                </a:pPr>
                <a:r>
                  <a:rPr lang="en-US" altLang="zh-CN" sz="2400">
                    <a:latin typeface="+mn-lt"/>
                    <a:cs typeface="ＭＳ Ｐゴシック" charset="-128"/>
                  </a:rPr>
                  <a:t>Constraints</a:t>
                </a:r>
              </a:p>
              <a:p>
                <a:pPr lvl="1" algn="just">
                  <a:lnSpc>
                    <a:spcPct val="95000"/>
                  </a:lnSpc>
                  <a:spcBef>
                    <a:spcPct val="25000"/>
                  </a:spcBef>
                  <a:spcAft>
                    <a:spcPct val="10000"/>
                  </a:spcAft>
                  <a:buSzPct val="60000"/>
                  <a:defRPr/>
                </a:pPr>
                <a:r>
                  <a:rPr lang="en-US" altLang="zh-CN" sz="2100">
                    <a:latin typeface="+mn-lt"/>
                    <a:cs typeface="ＭＳ Ｐゴシック" charset="-128"/>
                  </a:rPr>
                  <a:t>Immediate-arrangement constraint</a:t>
                </a:r>
              </a:p>
              <a:p>
                <a:pPr lvl="1" algn="just">
                  <a:lnSpc>
                    <a:spcPct val="95000"/>
                  </a:lnSpc>
                  <a:spcBef>
                    <a:spcPct val="25000"/>
                  </a:spcBef>
                  <a:spcAft>
                    <a:spcPct val="10000"/>
                  </a:spcAft>
                  <a:buSzPct val="60000"/>
                  <a:defRPr/>
                </a:pPr>
                <a:r>
                  <a:rPr lang="en-US" altLang="zh-CN" sz="2100">
                    <a:latin typeface="+mn-lt"/>
                    <a:cs typeface="ＭＳ Ｐゴシック" charset="-128"/>
                  </a:rPr>
                  <a:t>Capacity constraint</a:t>
                </a:r>
              </a:p>
              <a:p>
                <a:pPr lvl="1" algn="just">
                  <a:lnSpc>
                    <a:spcPct val="95000"/>
                  </a:lnSpc>
                  <a:spcBef>
                    <a:spcPct val="25000"/>
                  </a:spcBef>
                  <a:spcAft>
                    <a:spcPct val="10000"/>
                  </a:spcAft>
                  <a:buSzPct val="60000"/>
                  <a:defRPr/>
                </a:pPr>
                <a:r>
                  <a:rPr lang="en-US" altLang="zh-CN" sz="2100">
                    <a:latin typeface="+mn-lt"/>
                    <a:cs typeface="ＭＳ Ｐゴシック" charset="-128"/>
                  </a:rPr>
                  <a:t>Error rate constraint</a:t>
                </a:r>
              </a:p>
              <a:p>
                <a:pPr lvl="2" algn="just">
                  <a:lnSpc>
                    <a:spcPct val="95000"/>
                  </a:lnSpc>
                  <a:spcBef>
                    <a:spcPct val="25000"/>
                  </a:spcBef>
                  <a:spcAft>
                    <a:spcPct val="10000"/>
                  </a:spcAft>
                  <a:buSzPct val="60000"/>
                  <a:defRPr/>
                </a:pPr>
                <a:endParaRPr lang="en-US" altLang="zh-CN" sz="1700">
                  <a:latin typeface="+mn-lt"/>
                  <a:cs typeface="ＭＳ Ｐゴシック" charset="-128"/>
                </a:endParaRPr>
              </a:p>
              <a:p>
                <a:pPr lvl="2" algn="just">
                  <a:lnSpc>
                    <a:spcPct val="95000"/>
                  </a:lnSpc>
                  <a:spcBef>
                    <a:spcPct val="25000"/>
                  </a:spcBef>
                  <a:spcAft>
                    <a:spcPct val="10000"/>
                  </a:spcAft>
                  <a:buSzPct val="60000"/>
                  <a:defRPr/>
                </a:pPr>
                <a:endParaRPr lang="en-US" altLang="zh-CN" sz="1700" dirty="0">
                  <a:latin typeface="+mn-lt"/>
                  <a:cs typeface="ＭＳ Ｐゴシック" charset="-128"/>
                </a:endParaRPr>
              </a:p>
              <a:p>
                <a:pPr lvl="1" algn="just">
                  <a:lnSpc>
                    <a:spcPct val="95000"/>
                  </a:lnSpc>
                  <a:spcBef>
                    <a:spcPct val="25000"/>
                  </a:spcBef>
                  <a:spcAft>
                    <a:spcPct val="10000"/>
                  </a:spcAft>
                  <a:buSzPct val="60000"/>
                  <a:defRPr/>
                </a:pPr>
                <a:endParaRPr lang="en-US" altLang="zh-CN" sz="2000" dirty="0">
                  <a:cs typeface="ＭＳ Ｐゴシック" charset="-128"/>
                </a:endParaRPr>
              </a:p>
            </p:txBody>
          </p:sp>
        </mc:Choice>
        <mc:Fallback xmlns="">
          <p:sp>
            <p:nvSpPr>
              <p:cNvPr id="5" name="Rectangle 3"/>
              <p:cNvSpPr txBox="1">
                <a:spLocks noRot="1" noChangeAspect="1" noMove="1" noResize="1" noEditPoints="1" noAdjustHandles="1" noChangeArrowheads="1" noChangeShapeType="1" noTextEdit="1"/>
              </p:cNvSpPr>
              <p:nvPr/>
            </p:nvSpPr>
            <p:spPr bwMode="auto">
              <a:xfrm>
                <a:off x="276225" y="908720"/>
                <a:ext cx="8591550" cy="5832747"/>
              </a:xfrm>
              <a:prstGeom prst="rect">
                <a:avLst/>
              </a:prstGeom>
              <a:blipFill rotWithShape="0">
                <a:blip r:embed="rId3"/>
                <a:stretch>
                  <a:fillRect l="-142" t="-1045" r="-780" b="-104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pPr>
              <a:defRPr/>
            </a:pPr>
            <a:fld id="{B2D9E1CE-3C7F-4ACF-8753-53AB71A600F5}" type="slidenum">
              <a:rPr lang="en-US" altLang="ko-KR" smtClean="0"/>
              <a:pPr>
                <a:defRPr/>
              </a:pPr>
              <a:t>18</a:t>
            </a:fld>
            <a:endParaRPr lang="en-US" altLang="ko-KR"/>
          </a:p>
        </p:txBody>
      </p:sp>
    </p:spTree>
    <p:extLst>
      <p:ext uri="{BB962C8B-B14F-4D97-AF65-F5344CB8AC3E}">
        <p14:creationId xmlns:p14="http://schemas.microsoft.com/office/powerpoint/2010/main" val="2189375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Title 1"/>
          <p:cNvSpPr>
            <a:spLocks noGrp="1"/>
          </p:cNvSpPr>
          <p:nvPr>
            <p:ph type="title"/>
          </p:nvPr>
        </p:nvSpPr>
        <p:spPr>
          <a:xfrm>
            <a:off x="0" y="122238"/>
            <a:ext cx="9144000" cy="714375"/>
          </a:xfrm>
        </p:spPr>
        <p:txBody>
          <a:bodyPr/>
          <a:lstStyle/>
          <a:p>
            <a:pPr algn="ctr" eaLnBrk="1" hangingPunct="1"/>
            <a:r>
              <a:rPr lang="en-US" altLang="zh-CN" sz="3500"/>
              <a:t>Problem Statement</a:t>
            </a:r>
          </a:p>
        </p:txBody>
      </p:sp>
      <p:sp>
        <p:nvSpPr>
          <p:cNvPr id="5" name="Rectangle 3"/>
          <p:cNvSpPr txBox="1">
            <a:spLocks noChangeArrowheads="1"/>
          </p:cNvSpPr>
          <p:nvPr/>
        </p:nvSpPr>
        <p:spPr bwMode="auto">
          <a:xfrm>
            <a:off x="276225" y="908720"/>
            <a:ext cx="8591550" cy="5832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ts val="200"/>
              </a:spcBef>
              <a:spcAft>
                <a:spcPts val="0"/>
              </a:spcAft>
              <a:buSzPct val="60000"/>
              <a:defRPr/>
            </a:pPr>
            <a:r>
              <a:rPr lang="en-US" altLang="zh-CN" sz="2400" dirty="0">
                <a:latin typeface="+mn-lt"/>
                <a:cs typeface="ＭＳ Ｐゴシック" charset="-128"/>
              </a:rPr>
              <a:t>The </a:t>
            </a:r>
            <a:r>
              <a:rPr lang="en-US" altLang="zh-CN" sz="2400" dirty="0">
                <a:solidFill>
                  <a:srgbClr val="FF0000"/>
                </a:solidFill>
                <a:latin typeface="+mn-lt"/>
                <a:cs typeface="ＭＳ Ｐゴシック" charset="-128"/>
              </a:rPr>
              <a:t>offline</a:t>
            </a:r>
            <a:r>
              <a:rPr lang="en-US" altLang="zh-CN" sz="2400" dirty="0">
                <a:latin typeface="+mn-lt"/>
                <a:cs typeface="ＭＳ Ｐゴシック" charset="-128"/>
              </a:rPr>
              <a:t> scenario of LTC</a:t>
            </a:r>
            <a:r>
              <a:rPr lang="en-US" altLang="zh-CN" sz="2400" dirty="0">
                <a:cs typeface="ＭＳ Ｐゴシック" charset="-128"/>
              </a:rPr>
              <a:t>(all </a:t>
            </a:r>
            <a:r>
              <a:rPr lang="en-US" altLang="zh-CN" sz="2400" dirty="0" err="1">
                <a:cs typeface="ＭＳ Ｐゴシック" charset="-128"/>
              </a:rPr>
              <a:t>informations</a:t>
            </a:r>
            <a:r>
              <a:rPr lang="en-US" altLang="zh-CN" sz="2400" dirty="0">
                <a:cs typeface="ＭＳ Ｐゴシック" charset="-128"/>
              </a:rPr>
              <a:t> are known beforehand) </a:t>
            </a:r>
            <a:r>
              <a:rPr lang="en-US" altLang="zh-CN" sz="2400" dirty="0">
                <a:latin typeface="+mn-lt"/>
                <a:cs typeface="ＭＳ Ｐゴシック" charset="-128"/>
              </a:rPr>
              <a:t> is </a:t>
            </a:r>
            <a:r>
              <a:rPr lang="en-US" altLang="zh-CN" sz="2400" dirty="0">
                <a:solidFill>
                  <a:srgbClr val="FF0000"/>
                </a:solidFill>
                <a:latin typeface="+mn-lt"/>
                <a:cs typeface="ＭＳ Ｐゴシック" charset="-128"/>
              </a:rPr>
              <a:t>NP-hard</a:t>
            </a:r>
            <a:r>
              <a:rPr lang="en-US" altLang="zh-CN" sz="2400" dirty="0">
                <a:latin typeface="+mn-lt"/>
                <a:cs typeface="ＭＳ Ｐゴシック" charset="-128"/>
              </a:rPr>
              <a:t>.</a:t>
            </a:r>
          </a:p>
          <a:p>
            <a:pPr lvl="1" algn="just">
              <a:lnSpc>
                <a:spcPct val="95000"/>
              </a:lnSpc>
              <a:spcBef>
                <a:spcPct val="25000"/>
              </a:spcBef>
              <a:spcAft>
                <a:spcPct val="10000"/>
              </a:spcAft>
              <a:buSzPct val="60000"/>
              <a:defRPr/>
            </a:pPr>
            <a:r>
              <a:rPr lang="en-US" altLang="zh-CN" sz="2100" dirty="0">
                <a:latin typeface="+mn-lt"/>
                <a:cs typeface="ＭＳ Ｐゴシック" charset="-128"/>
              </a:rPr>
              <a:t>We prove its NP-hardness by reducing from an NP-complete problem, 3-partition problem.</a:t>
            </a:r>
          </a:p>
          <a:p>
            <a:pPr lvl="1" algn="just">
              <a:lnSpc>
                <a:spcPct val="95000"/>
              </a:lnSpc>
              <a:spcBef>
                <a:spcPct val="25000"/>
              </a:spcBef>
              <a:spcAft>
                <a:spcPct val="10000"/>
              </a:spcAft>
              <a:buSzPct val="60000"/>
              <a:defRPr/>
            </a:pPr>
            <a:r>
              <a:rPr lang="en-US" altLang="zh-CN" sz="2100" dirty="0">
                <a:latin typeface="+mn-lt"/>
                <a:cs typeface="ＭＳ Ｐゴシック" charset="-128"/>
              </a:rPr>
              <a:t>We </a:t>
            </a:r>
            <a:r>
              <a:rPr lang="en-US" altLang="zh-CN" sz="2100">
                <a:latin typeface="+mn-lt"/>
                <a:cs typeface="ＭＳ Ｐゴシック" charset="-128"/>
              </a:rPr>
              <a:t>propose </a:t>
            </a:r>
            <a:r>
              <a:rPr lang="en-US" altLang="zh-CN" sz="2100" smtClean="0">
                <a:latin typeface="+mn-lt"/>
                <a:cs typeface="ＭＳ Ｐゴシック" charset="-128"/>
              </a:rPr>
              <a:t> a  batch-based  approximation  algorithm</a:t>
            </a:r>
          </a:p>
          <a:p>
            <a:pPr marL="349250" lvl="1" indent="0" algn="just">
              <a:lnSpc>
                <a:spcPct val="95000"/>
              </a:lnSpc>
              <a:spcBef>
                <a:spcPct val="25000"/>
              </a:spcBef>
              <a:spcAft>
                <a:spcPct val="10000"/>
              </a:spcAft>
              <a:buSzPct val="60000"/>
              <a:buNone/>
              <a:defRPr/>
            </a:pPr>
            <a:r>
              <a:rPr lang="en-US" altLang="zh-CN" sz="2100">
                <a:latin typeface="+mn-lt"/>
                <a:cs typeface="ＭＳ Ｐゴシック" charset="-128"/>
              </a:rPr>
              <a:t> </a:t>
            </a:r>
            <a:r>
              <a:rPr lang="en-US" altLang="zh-CN" sz="2100" smtClean="0">
                <a:latin typeface="+mn-lt"/>
                <a:cs typeface="ＭＳ Ｐゴシック" charset="-128"/>
              </a:rPr>
              <a:t>   </a:t>
            </a:r>
            <a:r>
              <a:rPr lang="zh-CN" altLang="en-US" sz="2100" smtClean="0">
                <a:latin typeface="+mn-lt"/>
                <a:cs typeface="ＭＳ Ｐゴシック" charset="-128"/>
              </a:rPr>
              <a:t>（</a:t>
            </a:r>
            <a:r>
              <a:rPr lang="en-US" altLang="zh-CN" sz="2100" smtClean="0">
                <a:latin typeface="+mn-lt"/>
                <a:cs typeface="ＭＳ Ｐゴシック" charset="-128"/>
              </a:rPr>
              <a:t>MCF-LTC</a:t>
            </a:r>
            <a:r>
              <a:rPr lang="zh-CN" altLang="en-US" sz="2100" smtClean="0">
                <a:latin typeface="+mn-lt"/>
                <a:cs typeface="ＭＳ Ｐゴシック" charset="-128"/>
              </a:rPr>
              <a:t>）</a:t>
            </a:r>
            <a:r>
              <a:rPr lang="en-US" altLang="zh-CN" sz="2100" smtClean="0">
                <a:latin typeface="+mn-lt"/>
                <a:cs typeface="ＭＳ Ｐゴシック" charset="-128"/>
              </a:rPr>
              <a:t> </a:t>
            </a:r>
            <a:r>
              <a:rPr lang="en-US" altLang="zh-CN" sz="2100" dirty="0">
                <a:latin typeface="+mn-lt"/>
                <a:cs typeface="ＭＳ Ｐゴシック" charset="-128"/>
              </a:rPr>
              <a:t>with approximation ratio 7.5.</a:t>
            </a:r>
          </a:p>
          <a:p>
            <a:pPr lvl="1" algn="just">
              <a:lnSpc>
                <a:spcPct val="95000"/>
              </a:lnSpc>
              <a:spcBef>
                <a:spcPct val="25000"/>
              </a:spcBef>
              <a:spcAft>
                <a:spcPct val="10000"/>
              </a:spcAft>
              <a:buSzPct val="60000"/>
              <a:defRPr/>
            </a:pPr>
            <a:endParaRPr lang="en-US" altLang="zh-CN" sz="2000" dirty="0">
              <a:latin typeface="+mn-lt"/>
              <a:cs typeface="ＭＳ Ｐゴシック" charset="-128"/>
            </a:endParaRPr>
          </a:p>
          <a:p>
            <a:pPr lvl="2" algn="just">
              <a:lnSpc>
                <a:spcPct val="95000"/>
              </a:lnSpc>
              <a:spcBef>
                <a:spcPct val="25000"/>
              </a:spcBef>
              <a:spcAft>
                <a:spcPct val="10000"/>
              </a:spcAft>
              <a:buSzPct val="60000"/>
              <a:defRPr/>
            </a:pPr>
            <a:endParaRPr lang="en-US" altLang="zh-CN" sz="1700" dirty="0">
              <a:latin typeface="+mn-lt"/>
              <a:cs typeface="ＭＳ Ｐゴシック" charset="-128"/>
            </a:endParaRPr>
          </a:p>
          <a:p>
            <a:pPr lvl="1" algn="just">
              <a:lnSpc>
                <a:spcPct val="95000"/>
              </a:lnSpc>
              <a:spcBef>
                <a:spcPct val="25000"/>
              </a:spcBef>
              <a:spcAft>
                <a:spcPct val="10000"/>
              </a:spcAft>
              <a:buSzPct val="60000"/>
              <a:defRPr/>
            </a:pPr>
            <a:endParaRPr lang="en-US" altLang="zh-CN" sz="2000" dirty="0">
              <a:cs typeface="ＭＳ Ｐゴシック" charset="-128"/>
            </a:endParaRPr>
          </a:p>
        </p:txBody>
      </p:sp>
      <p:sp>
        <p:nvSpPr>
          <p:cNvPr id="3" name="灯片编号占位符 2"/>
          <p:cNvSpPr>
            <a:spLocks noGrp="1"/>
          </p:cNvSpPr>
          <p:nvPr>
            <p:ph type="sldNum" sz="quarter" idx="12"/>
          </p:nvPr>
        </p:nvSpPr>
        <p:spPr/>
        <p:txBody>
          <a:bodyPr/>
          <a:lstStyle/>
          <a:p>
            <a:pPr>
              <a:defRPr/>
            </a:pPr>
            <a:fld id="{B2D9E1CE-3C7F-4ACF-8753-53AB71A600F5}" type="slidenum">
              <a:rPr lang="en-US" altLang="ko-KR" smtClean="0"/>
              <a:pPr>
                <a:defRPr/>
              </a:pPr>
              <a:t>19</a:t>
            </a:fld>
            <a:endParaRPr lang="en-US" altLang="ko-KR"/>
          </a:p>
        </p:txBody>
      </p:sp>
    </p:spTree>
    <p:extLst>
      <p:ext uri="{BB962C8B-B14F-4D97-AF65-F5344CB8AC3E}">
        <p14:creationId xmlns:p14="http://schemas.microsoft.com/office/powerpoint/2010/main" val="29654184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algn="ctr" eaLnBrk="1" hangingPunct="1"/>
            <a:r>
              <a:rPr lang="en-US" altLang="zh-CN"/>
              <a:t>Outline</a:t>
            </a:r>
          </a:p>
        </p:txBody>
      </p:sp>
      <p:sp>
        <p:nvSpPr>
          <p:cNvPr id="17411" name="Content Placeholder 2"/>
          <p:cNvSpPr>
            <a:spLocks noGrp="1"/>
          </p:cNvSpPr>
          <p:nvPr>
            <p:ph sz="quarter" idx="1"/>
          </p:nvPr>
        </p:nvSpPr>
        <p:spPr>
          <a:xfrm>
            <a:off x="446088" y="1125538"/>
            <a:ext cx="8229600" cy="4648200"/>
          </a:xfrm>
        </p:spPr>
        <p:txBody>
          <a:bodyPr/>
          <a:lstStyle/>
          <a:p>
            <a:pPr eaLnBrk="1" hangingPunct="1">
              <a:spcBef>
                <a:spcPts val="1000"/>
              </a:spcBef>
              <a:spcAft>
                <a:spcPts val="4000"/>
              </a:spcAft>
            </a:pPr>
            <a:r>
              <a:rPr lang="en-US" altLang="zh-CN" sz="3200" dirty="0"/>
              <a:t>Background and Motivation</a:t>
            </a:r>
          </a:p>
          <a:p>
            <a:pPr eaLnBrk="1" hangingPunct="1">
              <a:spcBef>
                <a:spcPts val="1000"/>
              </a:spcBef>
              <a:spcAft>
                <a:spcPts val="4000"/>
              </a:spcAft>
            </a:pPr>
            <a:r>
              <a:rPr lang="en-US" altLang="zh-CN" sz="3200" dirty="0"/>
              <a:t>Problem Statement</a:t>
            </a:r>
          </a:p>
          <a:p>
            <a:pPr eaLnBrk="1" hangingPunct="1">
              <a:spcBef>
                <a:spcPts val="1000"/>
              </a:spcBef>
              <a:spcAft>
                <a:spcPts val="4000"/>
              </a:spcAft>
            </a:pPr>
            <a:r>
              <a:rPr lang="en-US" altLang="zh-CN" sz="3200" dirty="0"/>
              <a:t>Our Solutions</a:t>
            </a:r>
          </a:p>
          <a:p>
            <a:pPr eaLnBrk="1" hangingPunct="1">
              <a:spcBef>
                <a:spcPts val="1000"/>
              </a:spcBef>
              <a:spcAft>
                <a:spcPts val="4000"/>
              </a:spcAft>
            </a:pPr>
            <a:r>
              <a:rPr lang="en-US" altLang="zh-CN" sz="3200" dirty="0"/>
              <a:t>Experiments</a:t>
            </a:r>
          </a:p>
          <a:p>
            <a:pPr eaLnBrk="1" hangingPunct="1">
              <a:spcBef>
                <a:spcPts val="1000"/>
              </a:spcBef>
              <a:spcAft>
                <a:spcPts val="4000"/>
              </a:spcAft>
            </a:pPr>
            <a:r>
              <a:rPr lang="en-US" altLang="zh-CN" sz="3200"/>
              <a:t>Conclusions</a:t>
            </a:r>
            <a:endParaRPr lang="en-US" altLang="zh-CN" sz="3200" dirty="0"/>
          </a:p>
        </p:txBody>
      </p:sp>
      <p:sp>
        <p:nvSpPr>
          <p:cNvPr id="3" name="灯片编号占位符 2"/>
          <p:cNvSpPr>
            <a:spLocks noGrp="1"/>
          </p:cNvSpPr>
          <p:nvPr>
            <p:ph type="sldNum" sz="quarter" idx="12"/>
          </p:nvPr>
        </p:nvSpPr>
        <p:spPr/>
        <p:txBody>
          <a:bodyPr/>
          <a:lstStyle/>
          <a:p>
            <a:pPr>
              <a:defRPr/>
            </a:pPr>
            <a:fld id="{73697CC5-BB9E-487E-AFF3-8F5506CF83B5}" type="slidenum">
              <a:rPr lang="en-US" altLang="ko-KR" smtClean="0"/>
              <a:pPr>
                <a:defRPr/>
              </a:pPr>
              <a:t>2</a:t>
            </a:fld>
            <a:endParaRPr lang="en-US" altLang="ko-KR"/>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Title 1"/>
          <p:cNvSpPr>
            <a:spLocks noGrp="1"/>
          </p:cNvSpPr>
          <p:nvPr>
            <p:ph type="title"/>
          </p:nvPr>
        </p:nvSpPr>
        <p:spPr>
          <a:xfrm>
            <a:off x="0" y="122238"/>
            <a:ext cx="9144000" cy="714375"/>
          </a:xfrm>
        </p:spPr>
        <p:txBody>
          <a:bodyPr/>
          <a:lstStyle/>
          <a:p>
            <a:pPr algn="ctr" eaLnBrk="1" hangingPunct="1"/>
            <a:r>
              <a:rPr lang="en-US" altLang="zh-CN" sz="3500"/>
              <a:t>Problem Statement</a:t>
            </a:r>
          </a:p>
        </p:txBody>
      </p:sp>
      <mc:AlternateContent xmlns:mc="http://schemas.openxmlformats.org/markup-compatibility/2006" xmlns:a14="http://schemas.microsoft.com/office/drawing/2010/main">
        <mc:Choice Requires="a14">
          <p:sp>
            <p:nvSpPr>
              <p:cNvPr id="5" name="Rectangle 3"/>
              <p:cNvSpPr txBox="1">
                <a:spLocks noChangeArrowheads="1"/>
              </p:cNvSpPr>
              <p:nvPr/>
            </p:nvSpPr>
            <p:spPr bwMode="auto">
              <a:xfrm>
                <a:off x="285197" y="942005"/>
                <a:ext cx="8591550" cy="583274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smtClean="0">
                    <a:latin typeface="+mn-lt"/>
                    <a:cs typeface="ＭＳ Ｐゴシック" charset="-128"/>
                  </a:rPr>
                  <a:t>Running example</a:t>
                </a:r>
              </a:p>
              <a:p>
                <a:pPr lvl="1" algn="just">
                  <a:lnSpc>
                    <a:spcPct val="95000"/>
                  </a:lnSpc>
                  <a:spcBef>
                    <a:spcPct val="25000"/>
                  </a:spcBef>
                  <a:spcAft>
                    <a:spcPct val="10000"/>
                  </a:spcAft>
                  <a:buSzPct val="60000"/>
                  <a:defRPr/>
                </a:pPr>
                <a:r>
                  <a:rPr lang="en-US" altLang="zh-CN" sz="2100">
                    <a:cs typeface="ＭＳ Ｐゴシック" charset="-128"/>
                  </a:rPr>
                  <a:t>tolerable error rate </a:t>
                </a:r>
                <a14:m>
                  <m:oMath xmlns:m="http://schemas.openxmlformats.org/officeDocument/2006/math">
                    <m:r>
                      <a:rPr lang="zh-CN" altLang="en-US" sz="2100" i="1" smtClean="0">
                        <a:latin typeface="Cambria Math" panose="02040503050406030204" pitchFamily="18" charset="0"/>
                        <a:cs typeface="ＭＳ Ｐゴシック" charset="-128"/>
                      </a:rPr>
                      <m:t>𝝐</m:t>
                    </m:r>
                    <m:r>
                      <a:rPr lang="en-US" altLang="zh-CN" sz="2100" i="1" smtClean="0">
                        <a:latin typeface="Cambria Math" panose="02040503050406030204" pitchFamily="18" charset="0"/>
                        <a:cs typeface="ＭＳ Ｐゴシック" charset="-128"/>
                      </a:rPr>
                      <m:t>=</m:t>
                    </m:r>
                    <m:r>
                      <a:rPr lang="en-US" altLang="zh-CN" sz="2100" i="1">
                        <a:latin typeface="Cambria Math" panose="02040503050406030204" pitchFamily="18" charset="0"/>
                        <a:cs typeface="ＭＳ Ｐゴシック" charset="-128"/>
                      </a:rPr>
                      <m:t>𝟎</m:t>
                    </m:r>
                    <m:r>
                      <a:rPr lang="en-US" altLang="zh-CN" sz="2100" i="1">
                        <a:latin typeface="Cambria Math" panose="02040503050406030204" pitchFamily="18" charset="0"/>
                        <a:cs typeface="ＭＳ Ｐゴシック" charset="-128"/>
                      </a:rPr>
                      <m:t>.</m:t>
                    </m:r>
                    <m:r>
                      <a:rPr lang="en-US" altLang="zh-CN" sz="2100" i="1">
                        <a:latin typeface="Cambria Math" panose="02040503050406030204" pitchFamily="18" charset="0"/>
                        <a:cs typeface="ＭＳ Ｐゴシック" charset="-128"/>
                      </a:rPr>
                      <m:t>𝟐</m:t>
                    </m:r>
                    <m:r>
                      <a:rPr lang="zh-CN" altLang="en-US" sz="2100" i="1">
                        <a:latin typeface="Cambria Math" panose="02040503050406030204" pitchFamily="18" charset="0"/>
                        <a:cs typeface="ＭＳ Ｐゴシック" charset="-128"/>
                      </a:rPr>
                      <m:t>（</m:t>
                    </m:r>
                    <m:r>
                      <a:rPr lang="zh-CN" altLang="en-US" sz="2100" i="1" smtClean="0">
                        <a:latin typeface="Cambria Math" panose="02040503050406030204" pitchFamily="18" charset="0"/>
                        <a:cs typeface="ＭＳ Ｐゴシック" charset="-128"/>
                      </a:rPr>
                      <m:t>𝜹</m:t>
                    </m:r>
                    <m:r>
                      <a:rPr lang="en-US" altLang="zh-CN" sz="2100" i="1">
                        <a:latin typeface="Cambria Math" panose="02040503050406030204" pitchFamily="18" charset="0"/>
                        <a:cs typeface="ＭＳ Ｐゴシック" charset="-128"/>
                      </a:rPr>
                      <m:t>=</m:t>
                    </m:r>
                    <m:r>
                      <a:rPr lang="en-US" altLang="zh-CN" sz="2100" b="1" i="1" smtClean="0">
                        <a:latin typeface="Cambria Math" panose="02040503050406030204" pitchFamily="18" charset="0"/>
                        <a:cs typeface="ＭＳ Ｐゴシック" charset="-128"/>
                      </a:rPr>
                      <m:t>𝟑</m:t>
                    </m:r>
                    <m:r>
                      <a:rPr lang="en-US" altLang="zh-CN" sz="2100" b="1" i="1" smtClean="0">
                        <a:latin typeface="Cambria Math" panose="02040503050406030204" pitchFamily="18" charset="0"/>
                        <a:cs typeface="ＭＳ Ｐゴシック" charset="-128"/>
                      </a:rPr>
                      <m:t>.</m:t>
                    </m:r>
                    <m:r>
                      <a:rPr lang="en-US" altLang="zh-CN" sz="2100" b="1" i="1" smtClean="0">
                        <a:latin typeface="Cambria Math" panose="02040503050406030204" pitchFamily="18" charset="0"/>
                        <a:cs typeface="ＭＳ Ｐゴシック" charset="-128"/>
                      </a:rPr>
                      <m:t>𝟐𝟐</m:t>
                    </m:r>
                    <m:r>
                      <a:rPr lang="zh-CN" altLang="en-US" sz="2100" i="1">
                        <a:latin typeface="Cambria Math" panose="02040503050406030204" pitchFamily="18" charset="0"/>
                        <a:cs typeface="ＭＳ Ｐゴシック" charset="-128"/>
                      </a:rPr>
                      <m:t>）</m:t>
                    </m:r>
                  </m:oMath>
                </a14:m>
                <a:endParaRPr lang="en-US" altLang="zh-CN" sz="2100">
                  <a:cs typeface="ＭＳ Ｐゴシック" charset="-128"/>
                </a:endParaRPr>
              </a:p>
              <a:p>
                <a:pPr lvl="1" algn="just">
                  <a:lnSpc>
                    <a:spcPct val="95000"/>
                  </a:lnSpc>
                  <a:spcBef>
                    <a:spcPct val="25000"/>
                  </a:spcBef>
                  <a:spcAft>
                    <a:spcPct val="10000"/>
                  </a:spcAft>
                  <a:buSzPct val="60000"/>
                  <a:defRPr/>
                </a:pPr>
                <a:endParaRPr lang="en-US" altLang="zh-CN" sz="1300">
                  <a:latin typeface="+mn-lt"/>
                  <a:cs typeface="ＭＳ Ｐゴシック" charset="-128"/>
                </a:endParaRPr>
              </a:p>
              <a:p>
                <a:pPr lvl="1" algn="just">
                  <a:lnSpc>
                    <a:spcPct val="95000"/>
                  </a:lnSpc>
                  <a:spcBef>
                    <a:spcPct val="25000"/>
                  </a:spcBef>
                  <a:spcAft>
                    <a:spcPct val="10000"/>
                  </a:spcAft>
                  <a:buSzPct val="60000"/>
                  <a:defRPr/>
                </a:pPr>
                <a:endParaRPr lang="en-US" altLang="zh-CN" sz="2000">
                  <a:latin typeface="+mn-lt"/>
                  <a:cs typeface="ＭＳ Ｐゴシック" charset="-128"/>
                </a:endParaRPr>
              </a:p>
              <a:p>
                <a:pPr lvl="2" algn="just">
                  <a:lnSpc>
                    <a:spcPct val="95000"/>
                  </a:lnSpc>
                  <a:spcBef>
                    <a:spcPct val="25000"/>
                  </a:spcBef>
                  <a:spcAft>
                    <a:spcPct val="10000"/>
                  </a:spcAft>
                  <a:buSzPct val="60000"/>
                  <a:defRPr/>
                </a:pPr>
                <a:endParaRPr lang="en-US" altLang="zh-CN" sz="1700" dirty="0">
                  <a:latin typeface="+mn-lt"/>
                  <a:cs typeface="ＭＳ Ｐゴシック" charset="-128"/>
                </a:endParaRPr>
              </a:p>
              <a:p>
                <a:pPr lvl="1" algn="just">
                  <a:lnSpc>
                    <a:spcPct val="95000"/>
                  </a:lnSpc>
                  <a:spcBef>
                    <a:spcPct val="25000"/>
                  </a:spcBef>
                  <a:spcAft>
                    <a:spcPct val="10000"/>
                  </a:spcAft>
                  <a:buSzPct val="60000"/>
                  <a:defRPr/>
                </a:pPr>
                <a:endParaRPr lang="en-US" altLang="zh-CN" sz="2000" dirty="0">
                  <a:cs typeface="ＭＳ Ｐゴシック" charset="-128"/>
                </a:endParaRPr>
              </a:p>
            </p:txBody>
          </p:sp>
        </mc:Choice>
        <mc:Fallback xmlns="">
          <p:sp>
            <p:nvSpPr>
              <p:cNvPr id="5" name="Rectangle 3"/>
              <p:cNvSpPr txBox="1">
                <a:spLocks noRot="1" noChangeAspect="1" noMove="1" noResize="1" noEditPoints="1" noAdjustHandles="1" noChangeArrowheads="1" noChangeShapeType="1" noTextEdit="1"/>
              </p:cNvSpPr>
              <p:nvPr/>
            </p:nvSpPr>
            <p:spPr bwMode="auto">
              <a:xfrm>
                <a:off x="285197" y="942005"/>
                <a:ext cx="8591550" cy="5832747"/>
              </a:xfrm>
              <a:prstGeom prst="rect">
                <a:avLst/>
              </a:prstGeom>
              <a:blipFill rotWithShape="0">
                <a:blip r:embed="rId3"/>
                <a:stretch>
                  <a:fillRect l="-355" t="-156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l="10647" t="16487" r="14087" b="30936"/>
          <a:stretch/>
        </p:blipFill>
        <p:spPr>
          <a:xfrm>
            <a:off x="180126" y="2587719"/>
            <a:ext cx="5661402" cy="3400614"/>
          </a:xfrm>
          <a:prstGeom prst="rect">
            <a:avLst/>
          </a:prstGeom>
        </p:spPr>
      </p:pic>
      <p:pic>
        <p:nvPicPr>
          <p:cNvPr id="8" name="图片 7"/>
          <p:cNvPicPr>
            <a:picLocks noChangeAspect="1"/>
          </p:cNvPicPr>
          <p:nvPr/>
        </p:nvPicPr>
        <p:blipFill rotWithShape="1">
          <a:blip r:embed="rId4">
            <a:extLst>
              <a:ext uri="{28A0092B-C50C-407E-A947-70E740481C1C}">
                <a14:useLocalDpi xmlns:a14="http://schemas.microsoft.com/office/drawing/2010/main" val="0"/>
              </a:ext>
            </a:extLst>
          </a:blip>
          <a:srcRect l="59114" t="47416" r="36322" b="47740"/>
          <a:stretch/>
        </p:blipFill>
        <p:spPr>
          <a:xfrm>
            <a:off x="4306154" y="3547286"/>
            <a:ext cx="343333" cy="313258"/>
          </a:xfrm>
          <a:prstGeom prst="rect">
            <a:avLst/>
          </a:prstGeom>
        </p:spPr>
      </p:pic>
      <p:pic>
        <p:nvPicPr>
          <p:cNvPr id="9" name="图片 8"/>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9653" t="12801" r="72673" b="72714"/>
          <a:stretch/>
        </p:blipFill>
        <p:spPr>
          <a:xfrm>
            <a:off x="1147177" y="3117151"/>
            <a:ext cx="678296" cy="795192"/>
          </a:xfrm>
          <a:prstGeom prst="rect">
            <a:avLst/>
          </a:prstGeom>
        </p:spPr>
      </p:pic>
      <p:grpSp>
        <p:nvGrpSpPr>
          <p:cNvPr id="10" name="组合 9"/>
          <p:cNvGrpSpPr/>
          <p:nvPr/>
        </p:nvGrpSpPr>
        <p:grpSpPr>
          <a:xfrm>
            <a:off x="878523" y="2788443"/>
            <a:ext cx="1290156" cy="493886"/>
            <a:chOff x="10493947" y="2758393"/>
            <a:chExt cx="1482933" cy="591837"/>
          </a:xfrm>
        </p:grpSpPr>
        <p:sp>
          <p:nvSpPr>
            <p:cNvPr id="11" name="矩形 10"/>
            <p:cNvSpPr/>
            <p:nvPr/>
          </p:nvSpPr>
          <p:spPr>
            <a:xfrm>
              <a:off x="10493947" y="2758393"/>
              <a:ext cx="1482933" cy="399330"/>
            </a:xfrm>
            <a:prstGeom prst="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10800000">
              <a:off x="10988767" y="3161875"/>
              <a:ext cx="452654" cy="188355"/>
            </a:xfrm>
            <a:prstGeom prst="triangle">
              <a:avLst>
                <a:gd name="adj" fmla="val 51492"/>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2502347" flipH="1">
              <a:off x="11029681" y="3029248"/>
              <a:ext cx="69010" cy="1519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rot="3017565">
              <a:off x="11328854" y="3083867"/>
              <a:ext cx="115200" cy="495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33161" y="3124303"/>
              <a:ext cx="358351"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nvSpPr>
        <p:spPr>
          <a:xfrm>
            <a:off x="899642" y="2783261"/>
            <a:ext cx="1230014" cy="300981"/>
          </a:xfrm>
          <a:prstGeom prst="rect">
            <a:avLst/>
          </a:prstGeom>
          <a:noFill/>
        </p:spPr>
        <p:txBody>
          <a:bodyPr wrap="square" rtlCol="0">
            <a:spAutoFit/>
          </a:bodyPr>
          <a:lstStyle/>
          <a:p>
            <a:pPr algn="ctr"/>
            <a:r>
              <a:rPr lang="en-US" altLang="zh-CN" sz="1600">
                <a:latin typeface="Arial Unicode MS" panose="020B0604020202020204" pitchFamily="34" charset="-122"/>
                <a:ea typeface="Arial Unicode MS" panose="020B0604020202020204" pitchFamily="34" charset="-122"/>
                <a:cs typeface="Arial Unicode MS" panose="020B0604020202020204" pitchFamily="34" charset="-122"/>
              </a:rPr>
              <a:t>Think Cafe</a:t>
            </a:r>
            <a:endParaRPr lang="zh-CN" altLang="en-US" sz="1600">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17" name="图片 16"/>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9653" t="12801" r="72673" b="72714"/>
          <a:stretch/>
        </p:blipFill>
        <p:spPr>
          <a:xfrm>
            <a:off x="2381804" y="4477928"/>
            <a:ext cx="678296" cy="795192"/>
          </a:xfrm>
          <a:prstGeom prst="rect">
            <a:avLst/>
          </a:prstGeom>
        </p:spPr>
      </p:pic>
      <p:grpSp>
        <p:nvGrpSpPr>
          <p:cNvPr id="18" name="组合 17"/>
          <p:cNvGrpSpPr/>
          <p:nvPr/>
        </p:nvGrpSpPr>
        <p:grpSpPr>
          <a:xfrm>
            <a:off x="2103136" y="4185970"/>
            <a:ext cx="1290156" cy="479955"/>
            <a:chOff x="10494214" y="2775086"/>
            <a:chExt cx="1482933" cy="575144"/>
          </a:xfrm>
        </p:grpSpPr>
        <p:sp>
          <p:nvSpPr>
            <p:cNvPr id="19" name="矩形 18"/>
            <p:cNvSpPr/>
            <p:nvPr/>
          </p:nvSpPr>
          <p:spPr>
            <a:xfrm>
              <a:off x="10494214" y="2775086"/>
              <a:ext cx="1482933" cy="371703"/>
            </a:xfrm>
            <a:prstGeom prst="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10988767" y="3161875"/>
              <a:ext cx="452654" cy="188355"/>
            </a:xfrm>
            <a:prstGeom prst="triangle">
              <a:avLst>
                <a:gd name="adj" fmla="val 51492"/>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rot="2502347" flipH="1">
              <a:off x="11029681" y="3029248"/>
              <a:ext cx="69010" cy="1519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rot="3017565">
              <a:off x="11328854" y="3083867"/>
              <a:ext cx="115200" cy="495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1033161" y="3124303"/>
              <a:ext cx="358351"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文本框 23"/>
          <p:cNvSpPr txBox="1"/>
          <p:nvPr/>
        </p:nvSpPr>
        <p:spPr>
          <a:xfrm>
            <a:off x="2127800" y="4166024"/>
            <a:ext cx="1224095" cy="300981"/>
          </a:xfrm>
          <a:prstGeom prst="rect">
            <a:avLst/>
          </a:prstGeom>
          <a:noFill/>
        </p:spPr>
        <p:txBody>
          <a:bodyPr wrap="square" rtlCol="0">
            <a:spAutoFit/>
          </a:bodyPr>
          <a:lstStyle/>
          <a:p>
            <a:pPr algn="ctr"/>
            <a:r>
              <a:rPr lang="en-US" altLang="zh-CN" sz="1600">
                <a:latin typeface="Arial Unicode MS" panose="020B0604020202020204" pitchFamily="34" charset="-122"/>
                <a:ea typeface="Arial Unicode MS" panose="020B0604020202020204" pitchFamily="34" charset="-122"/>
                <a:cs typeface="Arial Unicode MS" panose="020B0604020202020204" pitchFamily="34" charset="-122"/>
              </a:rPr>
              <a:t>Yee Shun</a:t>
            </a:r>
            <a:endParaRPr lang="zh-CN" altLang="en-US" sz="160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5" name="矩形 24"/>
          <p:cNvSpPr/>
          <p:nvPr/>
        </p:nvSpPr>
        <p:spPr>
          <a:xfrm>
            <a:off x="4105373" y="4484423"/>
            <a:ext cx="587664" cy="472381"/>
          </a:xfrm>
          <a:prstGeom prst="rect">
            <a:avLst/>
          </a:prstGeom>
          <a:solidFill>
            <a:srgbClr val="E3E1E0"/>
          </a:solidFill>
          <a:ln>
            <a:solidFill>
              <a:srgbClr val="E3E1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9653" t="12801" r="72673" b="72714"/>
          <a:stretch/>
        </p:blipFill>
        <p:spPr>
          <a:xfrm>
            <a:off x="4203161" y="3624983"/>
            <a:ext cx="678296" cy="795192"/>
          </a:xfrm>
          <a:prstGeom prst="rect">
            <a:avLst/>
          </a:prstGeom>
        </p:spPr>
      </p:pic>
      <p:sp>
        <p:nvSpPr>
          <p:cNvPr id="27" name="矩形 26"/>
          <p:cNvSpPr/>
          <p:nvPr/>
        </p:nvSpPr>
        <p:spPr>
          <a:xfrm>
            <a:off x="4081230" y="3343572"/>
            <a:ext cx="999484" cy="298663"/>
          </a:xfrm>
          <a:prstGeom prst="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rot="10800000">
            <a:off x="4414734" y="3645699"/>
            <a:ext cx="305084" cy="157181"/>
          </a:xfrm>
          <a:prstGeom prst="triangle">
            <a:avLst>
              <a:gd name="adj" fmla="val 51492"/>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rot="2732043" flipH="1">
            <a:off x="4425395" y="3604519"/>
            <a:ext cx="52165" cy="513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rot="2559131">
            <a:off x="4659384" y="3588811"/>
            <a:ext cx="56804" cy="581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4444655" y="3614345"/>
            <a:ext cx="241526" cy="381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4077779" y="3332199"/>
            <a:ext cx="1013160" cy="300981"/>
          </a:xfrm>
          <a:prstGeom prst="rect">
            <a:avLst/>
          </a:prstGeom>
          <a:noFill/>
        </p:spPr>
        <p:txBody>
          <a:bodyPr wrap="square" rtlCol="0">
            <a:spAutoFit/>
          </a:bodyPr>
          <a:lstStyle/>
          <a:p>
            <a:pPr algn="ctr"/>
            <a:r>
              <a:rPr lang="en-US" altLang="zh-CN" sz="1600">
                <a:latin typeface="Arial Unicode MS" panose="020B0604020202020204" pitchFamily="34" charset="-122"/>
                <a:ea typeface="Arial Unicode MS" panose="020B0604020202020204" pitchFamily="34" charset="-122"/>
                <a:cs typeface="Arial Unicode MS" panose="020B0604020202020204" pitchFamily="34" charset="-122"/>
              </a:rPr>
              <a:t>SOGO</a:t>
            </a:r>
            <a:endParaRPr lang="zh-CN" altLang="en-US" sz="1600">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41" name="图片 40"/>
          <p:cNvPicPr>
            <a:picLocks noChangeAspect="1"/>
          </p:cNvPicPr>
          <p:nvPr/>
        </p:nvPicPr>
        <p:blipFill rotWithShape="1">
          <a:blip r:embed="rId6">
            <a:clrChange>
              <a:clrFrom>
                <a:srgbClr val="FFFFFF"/>
              </a:clrFrom>
              <a:clrTo>
                <a:srgbClr val="FFFFFF">
                  <a:alpha val="0"/>
                </a:srgbClr>
              </a:clrTo>
            </a:clrChange>
          </a:blip>
          <a:srcRect t="11415" r="89999" b="50797"/>
          <a:stretch/>
        </p:blipFill>
        <p:spPr>
          <a:xfrm>
            <a:off x="1110464" y="3618171"/>
            <a:ext cx="361855" cy="352534"/>
          </a:xfrm>
          <a:prstGeom prst="rect">
            <a:avLst/>
          </a:prstGeom>
        </p:spPr>
      </p:pic>
      <p:pic>
        <p:nvPicPr>
          <p:cNvPr id="42" name="图片 41"/>
          <p:cNvPicPr>
            <a:picLocks noChangeAspect="1"/>
          </p:cNvPicPr>
          <p:nvPr/>
        </p:nvPicPr>
        <p:blipFill rotWithShape="1">
          <a:blip r:embed="rId6">
            <a:clrChange>
              <a:clrFrom>
                <a:srgbClr val="FFFFFF"/>
              </a:clrFrom>
              <a:clrTo>
                <a:srgbClr val="FFFFFF">
                  <a:alpha val="0"/>
                </a:srgbClr>
              </a:clrTo>
            </a:clrChange>
          </a:blip>
          <a:srcRect l="9809" t="9357" r="80997" b="55486"/>
          <a:stretch/>
        </p:blipFill>
        <p:spPr>
          <a:xfrm>
            <a:off x="2340213" y="4882040"/>
            <a:ext cx="317171" cy="312737"/>
          </a:xfrm>
          <a:prstGeom prst="rect">
            <a:avLst/>
          </a:prstGeom>
        </p:spPr>
      </p:pic>
      <p:pic>
        <p:nvPicPr>
          <p:cNvPr id="43" name="图片 42"/>
          <p:cNvPicPr>
            <a:picLocks noChangeAspect="1"/>
          </p:cNvPicPr>
          <p:nvPr/>
        </p:nvPicPr>
        <p:blipFill rotWithShape="1">
          <a:blip r:embed="rId6">
            <a:clrChange>
              <a:clrFrom>
                <a:srgbClr val="FFFFFF"/>
              </a:clrFrom>
              <a:clrTo>
                <a:srgbClr val="FFFFFF">
                  <a:alpha val="0"/>
                </a:srgbClr>
              </a:clrTo>
            </a:clrChange>
          </a:blip>
          <a:srcRect l="19003" t="13506" r="72574" b="56838"/>
          <a:stretch/>
        </p:blipFill>
        <p:spPr>
          <a:xfrm>
            <a:off x="4680721" y="4068669"/>
            <a:ext cx="340324" cy="308992"/>
          </a:xfrm>
          <a:prstGeom prst="rect">
            <a:avLst/>
          </a:prstGeom>
        </p:spPr>
      </p:pic>
      <p:sp>
        <p:nvSpPr>
          <p:cNvPr id="52" name="矩形 51"/>
          <p:cNvSpPr/>
          <p:nvPr/>
        </p:nvSpPr>
        <p:spPr>
          <a:xfrm>
            <a:off x="179512" y="2564904"/>
            <a:ext cx="5682307" cy="345638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6083599" y="1029440"/>
            <a:ext cx="2909540" cy="1839974"/>
            <a:chOff x="3058635" y="463615"/>
            <a:chExt cx="6144185" cy="3925505"/>
          </a:xfrm>
        </p:grpSpPr>
        <p:pic>
          <p:nvPicPr>
            <p:cNvPr id="59" name="图片 58"/>
            <p:cNvPicPr>
              <a:picLocks noChangeAspect="1"/>
            </p:cNvPicPr>
            <p:nvPr/>
          </p:nvPicPr>
          <p:blipFill rotWithShape="1">
            <a:blip r:embed="rId7">
              <a:extLst>
                <a:ext uri="{28A0092B-C50C-407E-A947-70E740481C1C}">
                  <a14:useLocalDpi xmlns:a14="http://schemas.microsoft.com/office/drawing/2010/main" val="0"/>
                </a:ext>
              </a:extLst>
            </a:blip>
            <a:srcRect l="6380" t="34203" r="6821" b="35291"/>
            <a:stretch/>
          </p:blipFill>
          <p:spPr>
            <a:xfrm>
              <a:off x="3058635" y="463615"/>
              <a:ext cx="6131292" cy="3830856"/>
            </a:xfrm>
            <a:prstGeom prst="rect">
              <a:avLst/>
            </a:prstGeom>
          </p:spPr>
        </p:pic>
        <p:sp>
          <p:nvSpPr>
            <p:cNvPr id="60" name="矩形 59"/>
            <p:cNvSpPr/>
            <p:nvPr/>
          </p:nvSpPr>
          <p:spPr>
            <a:xfrm>
              <a:off x="3058635" y="463615"/>
              <a:ext cx="6144185" cy="392550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2" name="矩形 61"/>
          <p:cNvSpPr/>
          <p:nvPr/>
        </p:nvSpPr>
        <p:spPr bwMode="auto">
          <a:xfrm>
            <a:off x="6989487" y="2557331"/>
            <a:ext cx="1102552" cy="243677"/>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grpSp>
        <p:nvGrpSpPr>
          <p:cNvPr id="34821" name="组合 34820"/>
          <p:cNvGrpSpPr/>
          <p:nvPr/>
        </p:nvGrpSpPr>
        <p:grpSpPr>
          <a:xfrm>
            <a:off x="6120196" y="4899367"/>
            <a:ext cx="2908419" cy="1841737"/>
            <a:chOff x="6094997" y="3115067"/>
            <a:chExt cx="2908419" cy="1841737"/>
          </a:xfrm>
        </p:grpSpPr>
        <p:grpSp>
          <p:nvGrpSpPr>
            <p:cNvPr id="70" name="组合 69"/>
            <p:cNvGrpSpPr/>
            <p:nvPr/>
          </p:nvGrpSpPr>
          <p:grpSpPr>
            <a:xfrm>
              <a:off x="6094997" y="3115067"/>
              <a:ext cx="2908419" cy="1841737"/>
              <a:chOff x="3058635" y="463615"/>
              <a:chExt cx="6144185" cy="3925505"/>
            </a:xfrm>
          </p:grpSpPr>
          <p:sp>
            <p:nvSpPr>
              <p:cNvPr id="71" name="矩形 70"/>
              <p:cNvSpPr/>
              <p:nvPr/>
            </p:nvSpPr>
            <p:spPr>
              <a:xfrm>
                <a:off x="3058635" y="463615"/>
                <a:ext cx="6144185" cy="392550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2" name="图片 71"/>
              <p:cNvPicPr>
                <a:picLocks noChangeAspect="1"/>
              </p:cNvPicPr>
              <p:nvPr/>
            </p:nvPicPr>
            <p:blipFill rotWithShape="1">
              <a:blip r:embed="rId8">
                <a:extLst>
                  <a:ext uri="{28A0092B-C50C-407E-A947-70E740481C1C}">
                    <a14:useLocalDpi xmlns:a14="http://schemas.microsoft.com/office/drawing/2010/main" val="0"/>
                  </a:ext>
                </a:extLst>
              </a:blip>
              <a:srcRect l="7236" t="34570" r="8477" b="34640"/>
              <a:stretch/>
            </p:blipFill>
            <p:spPr>
              <a:xfrm>
                <a:off x="3257588" y="549440"/>
                <a:ext cx="5780537" cy="3753853"/>
              </a:xfrm>
              <a:prstGeom prst="rect">
                <a:avLst/>
              </a:prstGeom>
            </p:spPr>
          </p:pic>
        </p:grpSp>
        <p:sp>
          <p:nvSpPr>
            <p:cNvPr id="73" name="矩形 72"/>
            <p:cNvSpPr/>
            <p:nvPr/>
          </p:nvSpPr>
          <p:spPr bwMode="auto">
            <a:xfrm>
              <a:off x="7038527" y="4600588"/>
              <a:ext cx="1102552" cy="243677"/>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grpSp>
      <p:grpSp>
        <p:nvGrpSpPr>
          <p:cNvPr id="34831" name="组合 34830"/>
          <p:cNvGrpSpPr/>
          <p:nvPr/>
        </p:nvGrpSpPr>
        <p:grpSpPr>
          <a:xfrm>
            <a:off x="6109458" y="3003305"/>
            <a:ext cx="2872943" cy="1739454"/>
            <a:chOff x="6120196" y="5001161"/>
            <a:chExt cx="2872943" cy="1739454"/>
          </a:xfrm>
        </p:grpSpPr>
        <p:grpSp>
          <p:nvGrpSpPr>
            <p:cNvPr id="34830" name="组合 34829"/>
            <p:cNvGrpSpPr/>
            <p:nvPr/>
          </p:nvGrpSpPr>
          <p:grpSpPr>
            <a:xfrm>
              <a:off x="6120196" y="5001161"/>
              <a:ext cx="2872943" cy="1739454"/>
              <a:chOff x="6120196" y="5001161"/>
              <a:chExt cx="2872943" cy="1739454"/>
            </a:xfrm>
          </p:grpSpPr>
          <p:grpSp>
            <p:nvGrpSpPr>
              <p:cNvPr id="74" name="组合 73"/>
              <p:cNvGrpSpPr/>
              <p:nvPr/>
            </p:nvGrpSpPr>
            <p:grpSpPr>
              <a:xfrm>
                <a:off x="6120196" y="5001161"/>
                <a:ext cx="2872943" cy="1739454"/>
                <a:chOff x="3058633" y="492898"/>
                <a:chExt cx="6144185" cy="3925505"/>
              </a:xfrm>
            </p:grpSpPr>
            <p:sp>
              <p:nvSpPr>
                <p:cNvPr id="75" name="矩形 74"/>
                <p:cNvSpPr/>
                <p:nvPr/>
              </p:nvSpPr>
              <p:spPr>
                <a:xfrm>
                  <a:off x="3058633" y="492898"/>
                  <a:ext cx="6144185" cy="392550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6" name="图片 75"/>
                <p:cNvPicPr>
                  <a:picLocks noChangeAspect="1"/>
                </p:cNvPicPr>
                <p:nvPr/>
              </p:nvPicPr>
              <p:blipFill rotWithShape="1">
                <a:blip r:embed="rId9" cstate="print">
                  <a:extLst>
                    <a:ext uri="{28A0092B-C50C-407E-A947-70E740481C1C}">
                      <a14:useLocalDpi xmlns:a14="http://schemas.microsoft.com/office/drawing/2010/main" val="0"/>
                    </a:ext>
                  </a:extLst>
                </a:blip>
                <a:srcRect l="7195" t="32557" r="8018" b="33446"/>
                <a:stretch/>
              </p:blipFill>
              <p:spPr>
                <a:xfrm>
                  <a:off x="3501857" y="551467"/>
                  <a:ext cx="5349536" cy="3813270"/>
                </a:xfrm>
                <a:prstGeom prst="rect">
                  <a:avLst/>
                </a:prstGeom>
              </p:spPr>
            </p:pic>
          </p:grpSp>
          <p:sp>
            <p:nvSpPr>
              <p:cNvPr id="78" name="矩形 77"/>
              <p:cNvSpPr/>
              <p:nvPr/>
            </p:nvSpPr>
            <p:spPr bwMode="auto">
              <a:xfrm>
                <a:off x="7026853" y="6470648"/>
                <a:ext cx="1102552" cy="243677"/>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grpSp>
        <p:sp>
          <p:nvSpPr>
            <p:cNvPr id="34822" name="矩形 34821"/>
            <p:cNvSpPr/>
            <p:nvPr/>
          </p:nvSpPr>
          <p:spPr bwMode="auto">
            <a:xfrm>
              <a:off x="6786274" y="5024604"/>
              <a:ext cx="1939771" cy="34227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pic>
          <p:nvPicPr>
            <p:cNvPr id="79" name="图片 78"/>
            <p:cNvPicPr>
              <a:picLocks noChangeAspect="1"/>
            </p:cNvPicPr>
            <p:nvPr/>
          </p:nvPicPr>
          <p:blipFill rotWithShape="1">
            <a:blip r:embed="rId9" cstate="print">
              <a:extLst>
                <a:ext uri="{28A0092B-C50C-407E-A947-70E740481C1C}">
                  <a14:useLocalDpi xmlns:a14="http://schemas.microsoft.com/office/drawing/2010/main" val="0"/>
                </a:ext>
              </a:extLst>
            </a:blip>
            <a:srcRect l="23511" t="32558" r="37810" b="63196"/>
            <a:stretch/>
          </p:blipFill>
          <p:spPr>
            <a:xfrm>
              <a:off x="6806016" y="5134504"/>
              <a:ext cx="1141098" cy="211086"/>
            </a:xfrm>
            <a:prstGeom prst="rect">
              <a:avLst/>
            </a:prstGeom>
          </p:spPr>
        </p:pic>
      </p:grpSp>
      <p:cxnSp>
        <p:nvCxnSpPr>
          <p:cNvPr id="34824" name="直接箭头连接符 34823"/>
          <p:cNvCxnSpPr>
            <a:stCxn id="16" idx="0"/>
            <a:endCxn id="60" idx="1"/>
          </p:cNvCxnSpPr>
          <p:nvPr/>
        </p:nvCxnSpPr>
        <p:spPr bwMode="auto">
          <a:xfrm flipV="1">
            <a:off x="1514649" y="1949427"/>
            <a:ext cx="4568950" cy="833834"/>
          </a:xfrm>
          <a:prstGeom prst="straightConnector1">
            <a:avLst/>
          </a:prstGeom>
          <a:solidFill>
            <a:srgbClr val="C0C0C0">
              <a:alpha val="0"/>
            </a:srgbClr>
          </a:solidFill>
          <a:ln w="28575" cap="flat" cmpd="sng" algn="ctr">
            <a:solidFill>
              <a:srgbClr val="00B0F0"/>
            </a:solidFill>
            <a:prstDash val="solid"/>
            <a:round/>
            <a:headEnd type="none" w="med" len="med"/>
            <a:tailEnd type="triangle"/>
          </a:ln>
          <a:effectLst/>
        </p:spPr>
      </p:cxnSp>
      <p:cxnSp>
        <p:nvCxnSpPr>
          <p:cNvPr id="85" name="直接箭头连接符 84"/>
          <p:cNvCxnSpPr>
            <a:endCxn id="71" idx="1"/>
          </p:cNvCxnSpPr>
          <p:nvPr/>
        </p:nvCxnSpPr>
        <p:spPr bwMode="auto">
          <a:xfrm>
            <a:off x="2727904" y="4677718"/>
            <a:ext cx="3392292" cy="1142518"/>
          </a:xfrm>
          <a:prstGeom prst="straightConnector1">
            <a:avLst/>
          </a:prstGeom>
          <a:solidFill>
            <a:srgbClr val="C0C0C0">
              <a:alpha val="0"/>
            </a:srgbClr>
          </a:solidFill>
          <a:ln w="28575" cap="flat" cmpd="sng" algn="ctr">
            <a:solidFill>
              <a:srgbClr val="00B0F0"/>
            </a:solidFill>
            <a:prstDash val="solid"/>
            <a:round/>
            <a:headEnd type="none" w="med" len="med"/>
            <a:tailEnd type="triangle"/>
          </a:ln>
          <a:effectLst/>
        </p:spPr>
      </p:cxnSp>
      <p:cxnSp>
        <p:nvCxnSpPr>
          <p:cNvPr id="87" name="直接箭头连接符 86"/>
          <p:cNvCxnSpPr>
            <a:stCxn id="32" idx="3"/>
          </p:cNvCxnSpPr>
          <p:nvPr/>
        </p:nvCxnSpPr>
        <p:spPr bwMode="auto">
          <a:xfrm>
            <a:off x="5090939" y="3482690"/>
            <a:ext cx="1027335" cy="2201"/>
          </a:xfrm>
          <a:prstGeom prst="straightConnector1">
            <a:avLst/>
          </a:prstGeom>
          <a:solidFill>
            <a:srgbClr val="C0C0C0">
              <a:alpha val="0"/>
            </a:srgbClr>
          </a:solidFill>
          <a:ln w="28575" cap="flat" cmpd="sng" algn="ctr">
            <a:solidFill>
              <a:srgbClr val="00B0F0"/>
            </a:solidFill>
            <a:prstDash val="solid"/>
            <a:round/>
            <a:headEnd type="none" w="med" len="med"/>
            <a:tailEnd type="triangle"/>
          </a:ln>
          <a:effectLst/>
        </p:spPr>
      </p:cxnSp>
      <p:sp>
        <p:nvSpPr>
          <p:cNvPr id="3" name="灯片编号占位符 2"/>
          <p:cNvSpPr>
            <a:spLocks noGrp="1"/>
          </p:cNvSpPr>
          <p:nvPr>
            <p:ph type="sldNum" sz="quarter" idx="12"/>
          </p:nvPr>
        </p:nvSpPr>
        <p:spPr/>
        <p:txBody>
          <a:bodyPr/>
          <a:lstStyle/>
          <a:p>
            <a:pPr>
              <a:defRPr/>
            </a:pPr>
            <a:fld id="{B2D9E1CE-3C7F-4ACF-8753-53AB71A600F5}" type="slidenum">
              <a:rPr lang="en-US" altLang="ko-KR" smtClean="0"/>
              <a:pPr>
                <a:defRPr/>
              </a:pPr>
              <a:t>20</a:t>
            </a:fld>
            <a:endParaRPr lang="en-US" altLang="ko-KR"/>
          </a:p>
        </p:txBody>
      </p:sp>
    </p:spTree>
    <p:extLst>
      <p:ext uri="{BB962C8B-B14F-4D97-AF65-F5344CB8AC3E}">
        <p14:creationId xmlns:p14="http://schemas.microsoft.com/office/powerpoint/2010/main" val="33573153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Title 1"/>
          <p:cNvSpPr>
            <a:spLocks noGrp="1"/>
          </p:cNvSpPr>
          <p:nvPr>
            <p:ph type="title"/>
          </p:nvPr>
        </p:nvSpPr>
        <p:spPr>
          <a:xfrm>
            <a:off x="0" y="122238"/>
            <a:ext cx="9144000" cy="714375"/>
          </a:xfrm>
        </p:spPr>
        <p:txBody>
          <a:bodyPr/>
          <a:lstStyle/>
          <a:p>
            <a:pPr algn="ctr" eaLnBrk="1" hangingPunct="1"/>
            <a:r>
              <a:rPr lang="en-US" altLang="zh-CN" sz="3500"/>
              <a:t>Problem Statement</a:t>
            </a:r>
          </a:p>
        </p:txBody>
      </p:sp>
      <mc:AlternateContent xmlns:mc="http://schemas.openxmlformats.org/markup-compatibility/2006" xmlns:a14="http://schemas.microsoft.com/office/drawing/2010/main">
        <mc:Choice Requires="a14">
          <p:sp>
            <p:nvSpPr>
              <p:cNvPr id="5" name="Rectangle 3"/>
              <p:cNvSpPr txBox="1">
                <a:spLocks noChangeArrowheads="1"/>
              </p:cNvSpPr>
              <p:nvPr/>
            </p:nvSpPr>
            <p:spPr bwMode="auto">
              <a:xfrm>
                <a:off x="285197" y="942005"/>
                <a:ext cx="8591550" cy="52953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a:latin typeface="+mn-lt"/>
                    <a:cs typeface="ＭＳ Ｐゴシック" charset="-128"/>
                  </a:rPr>
                  <a:t>Running example</a:t>
                </a:r>
              </a:p>
              <a:p>
                <a:pPr lvl="1" algn="just">
                  <a:lnSpc>
                    <a:spcPct val="95000"/>
                  </a:lnSpc>
                  <a:spcBef>
                    <a:spcPct val="25000"/>
                  </a:spcBef>
                  <a:spcAft>
                    <a:spcPct val="10000"/>
                  </a:spcAft>
                  <a:buSzPct val="60000"/>
                  <a:defRPr/>
                </a:pPr>
                <a:r>
                  <a:rPr lang="en-US" altLang="zh-CN" sz="2100">
                    <a:cs typeface="ＭＳ Ｐゴシック" charset="-128"/>
                  </a:rPr>
                  <a:t>tolerable error rate </a:t>
                </a:r>
                <a14:m>
                  <m:oMath xmlns:m="http://schemas.openxmlformats.org/officeDocument/2006/math">
                    <m:r>
                      <a:rPr lang="zh-CN" altLang="en-US" sz="2100" i="1">
                        <a:latin typeface="Cambria Math" panose="02040503050406030204" pitchFamily="18" charset="0"/>
                        <a:cs typeface="ＭＳ Ｐゴシック" charset="-128"/>
                      </a:rPr>
                      <m:t>𝝐</m:t>
                    </m:r>
                    <m:r>
                      <a:rPr lang="en-US" altLang="zh-CN" sz="2100" i="1">
                        <a:latin typeface="Cambria Math" panose="02040503050406030204" pitchFamily="18" charset="0"/>
                        <a:cs typeface="ＭＳ Ｐゴシック" charset="-128"/>
                      </a:rPr>
                      <m:t>=</m:t>
                    </m:r>
                    <m:r>
                      <a:rPr lang="en-US" altLang="zh-CN" sz="2100" i="1">
                        <a:latin typeface="Cambria Math" panose="02040503050406030204" pitchFamily="18" charset="0"/>
                        <a:cs typeface="ＭＳ Ｐゴシック" charset="-128"/>
                      </a:rPr>
                      <m:t>𝟎</m:t>
                    </m:r>
                    <m:r>
                      <a:rPr lang="en-US" altLang="zh-CN" sz="2100" i="1">
                        <a:latin typeface="Cambria Math" panose="02040503050406030204" pitchFamily="18" charset="0"/>
                        <a:cs typeface="ＭＳ Ｐゴシック" charset="-128"/>
                      </a:rPr>
                      <m:t>.</m:t>
                    </m:r>
                    <m:r>
                      <a:rPr lang="en-US" altLang="zh-CN" sz="2100" i="1">
                        <a:latin typeface="Cambria Math" panose="02040503050406030204" pitchFamily="18" charset="0"/>
                        <a:cs typeface="ＭＳ Ｐゴシック" charset="-128"/>
                      </a:rPr>
                      <m:t>𝟐</m:t>
                    </m:r>
                    <m:r>
                      <a:rPr lang="zh-CN" altLang="en-US" sz="2100" i="1">
                        <a:latin typeface="Cambria Math" panose="02040503050406030204" pitchFamily="18" charset="0"/>
                        <a:cs typeface="ＭＳ Ｐゴシック" charset="-128"/>
                      </a:rPr>
                      <m:t>（</m:t>
                    </m:r>
                    <m:r>
                      <a:rPr lang="zh-CN" altLang="en-US" sz="2100" i="1">
                        <a:latin typeface="Cambria Math" panose="02040503050406030204" pitchFamily="18" charset="0"/>
                        <a:cs typeface="ＭＳ Ｐゴシック" charset="-128"/>
                      </a:rPr>
                      <m:t>𝜹</m:t>
                    </m:r>
                    <m:r>
                      <a:rPr lang="en-US" altLang="zh-CN" sz="2100" i="1">
                        <a:latin typeface="Cambria Math" panose="02040503050406030204" pitchFamily="18" charset="0"/>
                        <a:cs typeface="ＭＳ Ｐゴシック" charset="-128"/>
                      </a:rPr>
                      <m:t>=</m:t>
                    </m:r>
                    <m:r>
                      <a:rPr lang="en-US" altLang="zh-CN" sz="2100" i="1">
                        <a:latin typeface="Cambria Math" panose="02040503050406030204" pitchFamily="18" charset="0"/>
                        <a:cs typeface="ＭＳ Ｐゴシック" charset="-128"/>
                      </a:rPr>
                      <m:t>𝟑</m:t>
                    </m:r>
                    <m:r>
                      <a:rPr lang="en-US" altLang="zh-CN" sz="2100" i="1">
                        <a:latin typeface="Cambria Math" panose="02040503050406030204" pitchFamily="18" charset="0"/>
                        <a:cs typeface="ＭＳ Ｐゴシック" charset="-128"/>
                      </a:rPr>
                      <m:t>.</m:t>
                    </m:r>
                    <m:r>
                      <a:rPr lang="en-US" altLang="zh-CN" sz="2100" i="1">
                        <a:latin typeface="Cambria Math" panose="02040503050406030204" pitchFamily="18" charset="0"/>
                        <a:cs typeface="ＭＳ Ｐゴシック" charset="-128"/>
                      </a:rPr>
                      <m:t>𝟐𝟐</m:t>
                    </m:r>
                    <m:r>
                      <a:rPr lang="zh-CN" altLang="en-US" sz="2100" i="1">
                        <a:latin typeface="Cambria Math" panose="02040503050406030204" pitchFamily="18" charset="0"/>
                        <a:cs typeface="ＭＳ Ｐゴシック" charset="-128"/>
                      </a:rPr>
                      <m:t>）</m:t>
                    </m:r>
                  </m:oMath>
                </a14:m>
                <a:endParaRPr lang="en-US" altLang="zh-CN" sz="2100">
                  <a:cs typeface="ＭＳ Ｐゴシック" charset="-128"/>
                </a:endParaRPr>
              </a:p>
              <a:p>
                <a:pPr lvl="1" algn="just">
                  <a:lnSpc>
                    <a:spcPct val="95000"/>
                  </a:lnSpc>
                  <a:spcBef>
                    <a:spcPct val="25000"/>
                  </a:spcBef>
                  <a:spcAft>
                    <a:spcPct val="10000"/>
                  </a:spcAft>
                  <a:buSzPct val="60000"/>
                  <a:defRPr/>
                </a:pPr>
                <a:r>
                  <a:rPr lang="en-US" altLang="zh-CN" sz="2100">
                    <a:latin typeface="+mn-lt"/>
                    <a:cs typeface="ＭＳ Ｐゴシック" charset="-128"/>
                  </a:rPr>
                  <a:t>capacity of worker </a:t>
                </a:r>
                <a14:m>
                  <m:oMath xmlns:m="http://schemas.openxmlformats.org/officeDocument/2006/math">
                    <m:r>
                      <a:rPr lang="en-US" altLang="zh-CN" sz="2100" b="1" i="1" smtClean="0">
                        <a:latin typeface="Cambria Math" panose="02040503050406030204" pitchFamily="18" charset="0"/>
                        <a:cs typeface="ＭＳ Ｐゴシック" charset="-128"/>
                      </a:rPr>
                      <m:t>𝑲</m:t>
                    </m:r>
                    <m:r>
                      <a:rPr lang="en-US" altLang="zh-CN" sz="2100" i="1">
                        <a:latin typeface="Cambria Math" panose="02040503050406030204" pitchFamily="18" charset="0"/>
                        <a:cs typeface="ＭＳ Ｐゴシック" charset="-128"/>
                      </a:rPr>
                      <m:t>=</m:t>
                    </m:r>
                    <m:r>
                      <a:rPr lang="en-US" altLang="zh-CN" sz="2100" i="1">
                        <a:latin typeface="Cambria Math" panose="02040503050406030204" pitchFamily="18" charset="0"/>
                        <a:cs typeface="ＭＳ Ｐゴシック" charset="-128"/>
                      </a:rPr>
                      <m:t>𝟐</m:t>
                    </m:r>
                  </m:oMath>
                </a14:m>
                <a:endParaRPr lang="en-US" altLang="zh-CN" sz="2100">
                  <a:latin typeface="+mn-lt"/>
                  <a:cs typeface="ＭＳ Ｐゴシック" charset="-128"/>
                </a:endParaRPr>
              </a:p>
              <a:p>
                <a:pPr lvl="1" algn="just">
                  <a:lnSpc>
                    <a:spcPct val="95000"/>
                  </a:lnSpc>
                  <a:spcBef>
                    <a:spcPct val="25000"/>
                  </a:spcBef>
                  <a:spcAft>
                    <a:spcPct val="10000"/>
                  </a:spcAft>
                  <a:buSzPct val="60000"/>
                  <a:defRPr/>
                </a:pPr>
                <a:endParaRPr lang="en-US" altLang="zh-CN" sz="2000">
                  <a:latin typeface="+mn-lt"/>
                  <a:cs typeface="ＭＳ Ｐゴシック" charset="-128"/>
                </a:endParaRPr>
              </a:p>
              <a:p>
                <a:pPr lvl="2" algn="just">
                  <a:lnSpc>
                    <a:spcPct val="95000"/>
                  </a:lnSpc>
                  <a:spcBef>
                    <a:spcPct val="25000"/>
                  </a:spcBef>
                  <a:spcAft>
                    <a:spcPct val="10000"/>
                  </a:spcAft>
                  <a:buSzPct val="60000"/>
                  <a:defRPr/>
                </a:pPr>
                <a:endParaRPr lang="en-US" altLang="zh-CN" sz="1700" dirty="0">
                  <a:latin typeface="+mn-lt"/>
                  <a:cs typeface="ＭＳ Ｐゴシック" charset="-128"/>
                </a:endParaRPr>
              </a:p>
              <a:p>
                <a:pPr lvl="1" algn="just">
                  <a:lnSpc>
                    <a:spcPct val="95000"/>
                  </a:lnSpc>
                  <a:spcBef>
                    <a:spcPct val="25000"/>
                  </a:spcBef>
                  <a:spcAft>
                    <a:spcPct val="10000"/>
                  </a:spcAft>
                  <a:buSzPct val="60000"/>
                  <a:defRPr/>
                </a:pPr>
                <a:endParaRPr lang="en-US" altLang="zh-CN" sz="2000" dirty="0">
                  <a:cs typeface="ＭＳ Ｐゴシック" charset="-128"/>
                </a:endParaRPr>
              </a:p>
            </p:txBody>
          </p:sp>
        </mc:Choice>
        <mc:Fallback xmlns="">
          <p:sp>
            <p:nvSpPr>
              <p:cNvPr id="5" name="Rectangle 3"/>
              <p:cNvSpPr txBox="1">
                <a:spLocks noRot="1" noChangeAspect="1" noMove="1" noResize="1" noEditPoints="1" noAdjustHandles="1" noChangeArrowheads="1" noChangeShapeType="1" noTextEdit="1"/>
              </p:cNvSpPr>
              <p:nvPr/>
            </p:nvSpPr>
            <p:spPr bwMode="auto">
              <a:xfrm>
                <a:off x="285197" y="942005"/>
                <a:ext cx="8591550" cy="5295307"/>
              </a:xfrm>
              <a:prstGeom prst="rect">
                <a:avLst/>
              </a:prstGeom>
              <a:blipFill rotWithShape="0">
                <a:blip r:embed="rId3"/>
                <a:stretch>
                  <a:fillRect l="-355" t="-172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2" name="矩形 61"/>
          <p:cNvSpPr/>
          <p:nvPr/>
        </p:nvSpPr>
        <p:spPr bwMode="auto">
          <a:xfrm>
            <a:off x="6917479" y="2886542"/>
            <a:ext cx="1102552" cy="243677"/>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6" name="文本框 5"/>
          <p:cNvSpPr txBox="1"/>
          <p:nvPr/>
        </p:nvSpPr>
        <p:spPr>
          <a:xfrm>
            <a:off x="6156176" y="2098700"/>
            <a:ext cx="2774953" cy="523220"/>
          </a:xfrm>
          <a:prstGeom prst="rect">
            <a:avLst/>
          </a:prstGeom>
          <a:noFill/>
        </p:spPr>
        <p:txBody>
          <a:bodyPr wrap="square" rtlCol="0">
            <a:spAutoFit/>
          </a:bodyPr>
          <a:lstStyle/>
          <a:p>
            <a:pPr algn="ctr"/>
            <a:r>
              <a:rPr lang="en-US" altLang="zh-CN"/>
              <a:t>TABLE I. Predicted accuracy between tasks and workers</a:t>
            </a:r>
            <a:endParaRPr lang="zh-CN" altLang="en-US"/>
          </a:p>
        </p:txBody>
      </p:sp>
      <p:pic>
        <p:nvPicPr>
          <p:cNvPr id="55" name="图片 54"/>
          <p:cNvPicPr>
            <a:picLocks noChangeAspect="1"/>
          </p:cNvPicPr>
          <p:nvPr/>
        </p:nvPicPr>
        <p:blipFill rotWithShape="1">
          <a:blip r:embed="rId4">
            <a:extLst>
              <a:ext uri="{28A0092B-C50C-407E-A947-70E740481C1C}">
                <a14:useLocalDpi xmlns:a14="http://schemas.microsoft.com/office/drawing/2010/main" val="0"/>
              </a:ext>
            </a:extLst>
          </a:blip>
          <a:srcRect l="10647" t="16487" r="14087" b="30936"/>
          <a:stretch/>
        </p:blipFill>
        <p:spPr>
          <a:xfrm>
            <a:off x="180126" y="2587719"/>
            <a:ext cx="5661402" cy="3400614"/>
          </a:xfrm>
          <a:prstGeom prst="rect">
            <a:avLst/>
          </a:prstGeom>
        </p:spPr>
      </p:pic>
      <p:pic>
        <p:nvPicPr>
          <p:cNvPr id="56" name="图片 55"/>
          <p:cNvPicPr>
            <a:picLocks noChangeAspect="1"/>
          </p:cNvPicPr>
          <p:nvPr/>
        </p:nvPicPr>
        <p:blipFill rotWithShape="1">
          <a:blip r:embed="rId4">
            <a:extLst>
              <a:ext uri="{28A0092B-C50C-407E-A947-70E740481C1C}">
                <a14:useLocalDpi xmlns:a14="http://schemas.microsoft.com/office/drawing/2010/main" val="0"/>
              </a:ext>
            </a:extLst>
          </a:blip>
          <a:srcRect l="59114" t="47416" r="36322" b="47740"/>
          <a:stretch/>
        </p:blipFill>
        <p:spPr>
          <a:xfrm>
            <a:off x="4306154" y="3547286"/>
            <a:ext cx="343333" cy="313258"/>
          </a:xfrm>
          <a:prstGeom prst="rect">
            <a:avLst/>
          </a:prstGeom>
        </p:spPr>
      </p:pic>
      <p:pic>
        <p:nvPicPr>
          <p:cNvPr id="105" name="图片 104"/>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9653" t="12801" r="72673" b="72714"/>
          <a:stretch/>
        </p:blipFill>
        <p:spPr>
          <a:xfrm>
            <a:off x="1147177" y="3117151"/>
            <a:ext cx="678296" cy="795192"/>
          </a:xfrm>
          <a:prstGeom prst="rect">
            <a:avLst/>
          </a:prstGeom>
        </p:spPr>
      </p:pic>
      <p:grpSp>
        <p:nvGrpSpPr>
          <p:cNvPr id="106" name="组合 105"/>
          <p:cNvGrpSpPr/>
          <p:nvPr/>
        </p:nvGrpSpPr>
        <p:grpSpPr>
          <a:xfrm>
            <a:off x="878523" y="2788443"/>
            <a:ext cx="1290156" cy="493886"/>
            <a:chOff x="10493947" y="2758393"/>
            <a:chExt cx="1482933" cy="591837"/>
          </a:xfrm>
        </p:grpSpPr>
        <p:sp>
          <p:nvSpPr>
            <p:cNvPr id="107" name="矩形 106"/>
            <p:cNvSpPr/>
            <p:nvPr/>
          </p:nvSpPr>
          <p:spPr>
            <a:xfrm>
              <a:off x="10493947" y="2758393"/>
              <a:ext cx="1482933" cy="399330"/>
            </a:xfrm>
            <a:prstGeom prst="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等腰三角形 107"/>
            <p:cNvSpPr/>
            <p:nvPr/>
          </p:nvSpPr>
          <p:spPr>
            <a:xfrm rot="10800000">
              <a:off x="10988767" y="3161875"/>
              <a:ext cx="452654" cy="188355"/>
            </a:xfrm>
            <a:prstGeom prst="triangle">
              <a:avLst>
                <a:gd name="adj" fmla="val 51492"/>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rot="2502347" flipH="1">
              <a:off x="11029681" y="3029248"/>
              <a:ext cx="69010" cy="1519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rot="3017565">
              <a:off x="11328854" y="3083867"/>
              <a:ext cx="115200" cy="495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p:cNvSpPr/>
            <p:nvPr/>
          </p:nvSpPr>
          <p:spPr>
            <a:xfrm>
              <a:off x="11033161" y="3124303"/>
              <a:ext cx="358351"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文本框 111"/>
          <p:cNvSpPr txBox="1"/>
          <p:nvPr/>
        </p:nvSpPr>
        <p:spPr>
          <a:xfrm>
            <a:off x="899642" y="2783261"/>
            <a:ext cx="1230014" cy="300981"/>
          </a:xfrm>
          <a:prstGeom prst="rect">
            <a:avLst/>
          </a:prstGeom>
          <a:noFill/>
        </p:spPr>
        <p:txBody>
          <a:bodyPr wrap="square" rtlCol="0">
            <a:spAutoFit/>
          </a:bodyPr>
          <a:lstStyle/>
          <a:p>
            <a:pPr algn="ctr"/>
            <a:r>
              <a:rPr lang="en-US" altLang="zh-CN" sz="1600">
                <a:latin typeface="Arial Unicode MS" panose="020B0604020202020204" pitchFamily="34" charset="-122"/>
                <a:ea typeface="Arial Unicode MS" panose="020B0604020202020204" pitchFamily="34" charset="-122"/>
                <a:cs typeface="Arial Unicode MS" panose="020B0604020202020204" pitchFamily="34" charset="-122"/>
              </a:rPr>
              <a:t>Think Cafe</a:t>
            </a:r>
            <a:endParaRPr lang="zh-CN" altLang="en-US" sz="1600">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113" name="图片 112"/>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9653" t="12801" r="72673" b="72714"/>
          <a:stretch/>
        </p:blipFill>
        <p:spPr>
          <a:xfrm>
            <a:off x="2381804" y="4477928"/>
            <a:ext cx="678296" cy="795192"/>
          </a:xfrm>
          <a:prstGeom prst="rect">
            <a:avLst/>
          </a:prstGeom>
        </p:spPr>
      </p:pic>
      <p:grpSp>
        <p:nvGrpSpPr>
          <p:cNvPr id="114" name="组合 113"/>
          <p:cNvGrpSpPr/>
          <p:nvPr/>
        </p:nvGrpSpPr>
        <p:grpSpPr>
          <a:xfrm>
            <a:off x="2103136" y="4185970"/>
            <a:ext cx="1290156" cy="479955"/>
            <a:chOff x="10494214" y="2775086"/>
            <a:chExt cx="1482933" cy="575144"/>
          </a:xfrm>
        </p:grpSpPr>
        <p:sp>
          <p:nvSpPr>
            <p:cNvPr id="115" name="矩形 114"/>
            <p:cNvSpPr/>
            <p:nvPr/>
          </p:nvSpPr>
          <p:spPr>
            <a:xfrm>
              <a:off x="10494214" y="2775086"/>
              <a:ext cx="1482933" cy="371703"/>
            </a:xfrm>
            <a:prstGeom prst="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等腰三角形 115"/>
            <p:cNvSpPr/>
            <p:nvPr/>
          </p:nvSpPr>
          <p:spPr>
            <a:xfrm rot="10800000">
              <a:off x="10988767" y="3161875"/>
              <a:ext cx="452654" cy="188355"/>
            </a:xfrm>
            <a:prstGeom prst="triangle">
              <a:avLst>
                <a:gd name="adj" fmla="val 51492"/>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p:cNvSpPr/>
            <p:nvPr/>
          </p:nvSpPr>
          <p:spPr>
            <a:xfrm rot="2502347" flipH="1">
              <a:off x="11029681" y="3029248"/>
              <a:ext cx="69010" cy="1519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p:cNvSpPr/>
            <p:nvPr/>
          </p:nvSpPr>
          <p:spPr>
            <a:xfrm rot="3017565">
              <a:off x="11328854" y="3083867"/>
              <a:ext cx="115200" cy="495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11033161" y="3124303"/>
              <a:ext cx="358351"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0" name="文本框 119"/>
          <p:cNvSpPr txBox="1"/>
          <p:nvPr/>
        </p:nvSpPr>
        <p:spPr>
          <a:xfrm>
            <a:off x="2127800" y="4166024"/>
            <a:ext cx="1224095" cy="300981"/>
          </a:xfrm>
          <a:prstGeom prst="rect">
            <a:avLst/>
          </a:prstGeom>
          <a:noFill/>
        </p:spPr>
        <p:txBody>
          <a:bodyPr wrap="square" rtlCol="0">
            <a:spAutoFit/>
          </a:bodyPr>
          <a:lstStyle/>
          <a:p>
            <a:pPr algn="ctr"/>
            <a:r>
              <a:rPr lang="en-US" altLang="zh-CN" sz="1600">
                <a:latin typeface="Arial Unicode MS" panose="020B0604020202020204" pitchFamily="34" charset="-122"/>
                <a:ea typeface="Arial Unicode MS" panose="020B0604020202020204" pitchFamily="34" charset="-122"/>
                <a:cs typeface="Arial Unicode MS" panose="020B0604020202020204" pitchFamily="34" charset="-122"/>
              </a:rPr>
              <a:t>Yee Shun</a:t>
            </a:r>
            <a:endParaRPr lang="zh-CN" altLang="en-US" sz="160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21" name="矩形 120"/>
          <p:cNvSpPr/>
          <p:nvPr/>
        </p:nvSpPr>
        <p:spPr>
          <a:xfrm>
            <a:off x="4105373" y="4484423"/>
            <a:ext cx="587664" cy="472381"/>
          </a:xfrm>
          <a:prstGeom prst="rect">
            <a:avLst/>
          </a:prstGeom>
          <a:solidFill>
            <a:srgbClr val="E3E1E0"/>
          </a:solidFill>
          <a:ln>
            <a:solidFill>
              <a:srgbClr val="E3E1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2" name="图片 121"/>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9653" t="12801" r="72673" b="72714"/>
          <a:stretch/>
        </p:blipFill>
        <p:spPr>
          <a:xfrm>
            <a:off x="4203161" y="3624983"/>
            <a:ext cx="678296" cy="795192"/>
          </a:xfrm>
          <a:prstGeom prst="rect">
            <a:avLst/>
          </a:prstGeom>
        </p:spPr>
      </p:pic>
      <p:sp>
        <p:nvSpPr>
          <p:cNvPr id="123" name="矩形 122"/>
          <p:cNvSpPr/>
          <p:nvPr/>
        </p:nvSpPr>
        <p:spPr>
          <a:xfrm>
            <a:off x="4081230" y="3343572"/>
            <a:ext cx="999484" cy="298663"/>
          </a:xfrm>
          <a:prstGeom prst="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等腰三角形 123"/>
          <p:cNvSpPr/>
          <p:nvPr/>
        </p:nvSpPr>
        <p:spPr>
          <a:xfrm rot="10800000">
            <a:off x="4414734" y="3645699"/>
            <a:ext cx="305084" cy="157181"/>
          </a:xfrm>
          <a:prstGeom prst="triangle">
            <a:avLst>
              <a:gd name="adj" fmla="val 51492"/>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矩形 124"/>
          <p:cNvSpPr/>
          <p:nvPr/>
        </p:nvSpPr>
        <p:spPr>
          <a:xfrm rot="2732043" flipH="1">
            <a:off x="4425395" y="3604519"/>
            <a:ext cx="52165" cy="513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矩形 125"/>
          <p:cNvSpPr/>
          <p:nvPr/>
        </p:nvSpPr>
        <p:spPr>
          <a:xfrm rot="2559131">
            <a:off x="4659384" y="3588811"/>
            <a:ext cx="56804" cy="581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矩形 126"/>
          <p:cNvSpPr/>
          <p:nvPr/>
        </p:nvSpPr>
        <p:spPr>
          <a:xfrm>
            <a:off x="4444655" y="3614345"/>
            <a:ext cx="241526" cy="381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文本框 127"/>
          <p:cNvSpPr txBox="1"/>
          <p:nvPr/>
        </p:nvSpPr>
        <p:spPr>
          <a:xfrm>
            <a:off x="4077779" y="3332199"/>
            <a:ext cx="1013160" cy="300981"/>
          </a:xfrm>
          <a:prstGeom prst="rect">
            <a:avLst/>
          </a:prstGeom>
          <a:noFill/>
        </p:spPr>
        <p:txBody>
          <a:bodyPr wrap="square" rtlCol="0">
            <a:spAutoFit/>
          </a:bodyPr>
          <a:lstStyle/>
          <a:p>
            <a:pPr algn="ctr"/>
            <a:r>
              <a:rPr lang="en-US" altLang="zh-CN" sz="1600">
                <a:latin typeface="Arial Unicode MS" panose="020B0604020202020204" pitchFamily="34" charset="-122"/>
                <a:ea typeface="Arial Unicode MS" panose="020B0604020202020204" pitchFamily="34" charset="-122"/>
                <a:cs typeface="Arial Unicode MS" panose="020B0604020202020204" pitchFamily="34" charset="-122"/>
              </a:rPr>
              <a:t>SOGO</a:t>
            </a:r>
            <a:endParaRPr lang="zh-CN" altLang="en-US" sz="1600">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129" name="图片 128"/>
          <p:cNvPicPr>
            <a:picLocks noChangeAspect="1"/>
          </p:cNvPicPr>
          <p:nvPr/>
        </p:nvPicPr>
        <p:blipFill rotWithShape="1">
          <a:blip r:embed="rId6">
            <a:clrChange>
              <a:clrFrom>
                <a:srgbClr val="FFFFFF"/>
              </a:clrFrom>
              <a:clrTo>
                <a:srgbClr val="FFFFFF">
                  <a:alpha val="0"/>
                </a:srgbClr>
              </a:clrTo>
            </a:clrChange>
          </a:blip>
          <a:srcRect t="11415" r="89999" b="50797"/>
          <a:stretch/>
        </p:blipFill>
        <p:spPr>
          <a:xfrm>
            <a:off x="1110464" y="3618171"/>
            <a:ext cx="361855" cy="352534"/>
          </a:xfrm>
          <a:prstGeom prst="rect">
            <a:avLst/>
          </a:prstGeom>
        </p:spPr>
      </p:pic>
      <p:pic>
        <p:nvPicPr>
          <p:cNvPr id="130" name="图片 129"/>
          <p:cNvPicPr>
            <a:picLocks noChangeAspect="1"/>
          </p:cNvPicPr>
          <p:nvPr/>
        </p:nvPicPr>
        <p:blipFill rotWithShape="1">
          <a:blip r:embed="rId6">
            <a:clrChange>
              <a:clrFrom>
                <a:srgbClr val="FFFFFF"/>
              </a:clrFrom>
              <a:clrTo>
                <a:srgbClr val="FFFFFF">
                  <a:alpha val="0"/>
                </a:srgbClr>
              </a:clrTo>
            </a:clrChange>
          </a:blip>
          <a:srcRect l="9809" t="9357" r="80997" b="55486"/>
          <a:stretch/>
        </p:blipFill>
        <p:spPr>
          <a:xfrm>
            <a:off x="2340213" y="4882040"/>
            <a:ext cx="317171" cy="312737"/>
          </a:xfrm>
          <a:prstGeom prst="rect">
            <a:avLst/>
          </a:prstGeom>
        </p:spPr>
      </p:pic>
      <p:pic>
        <p:nvPicPr>
          <p:cNvPr id="131" name="图片 130"/>
          <p:cNvPicPr>
            <a:picLocks noChangeAspect="1"/>
          </p:cNvPicPr>
          <p:nvPr/>
        </p:nvPicPr>
        <p:blipFill rotWithShape="1">
          <a:blip r:embed="rId6">
            <a:clrChange>
              <a:clrFrom>
                <a:srgbClr val="FFFFFF"/>
              </a:clrFrom>
              <a:clrTo>
                <a:srgbClr val="FFFFFF">
                  <a:alpha val="0"/>
                </a:srgbClr>
              </a:clrTo>
            </a:clrChange>
          </a:blip>
          <a:srcRect l="19003" t="13506" r="72574" b="56838"/>
          <a:stretch/>
        </p:blipFill>
        <p:spPr>
          <a:xfrm>
            <a:off x="4680721" y="4068669"/>
            <a:ext cx="340324" cy="308992"/>
          </a:xfrm>
          <a:prstGeom prst="rect">
            <a:avLst/>
          </a:prstGeom>
        </p:spPr>
      </p:pic>
      <p:grpSp>
        <p:nvGrpSpPr>
          <p:cNvPr id="132" name="组合 131"/>
          <p:cNvGrpSpPr/>
          <p:nvPr/>
        </p:nvGrpSpPr>
        <p:grpSpPr>
          <a:xfrm>
            <a:off x="2190487" y="2746997"/>
            <a:ext cx="432077" cy="575410"/>
            <a:chOff x="2190487" y="2746997"/>
            <a:chExt cx="432077" cy="575410"/>
          </a:xfrm>
        </p:grpSpPr>
        <p:pic>
          <p:nvPicPr>
            <p:cNvPr id="133"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90487" y="2950733"/>
              <a:ext cx="387488" cy="371674"/>
            </a:xfrm>
            <a:prstGeom prst="rect">
              <a:avLst/>
            </a:prstGeom>
          </p:spPr>
        </p:pic>
        <p:pic>
          <p:nvPicPr>
            <p:cNvPr id="134" name="图片 133"/>
            <p:cNvPicPr>
              <a:picLocks noChangeAspect="1"/>
            </p:cNvPicPr>
            <p:nvPr/>
          </p:nvPicPr>
          <p:blipFill rotWithShape="1">
            <a:blip r:embed="rId6">
              <a:clrChange>
                <a:clrFrom>
                  <a:srgbClr val="FFFFFF"/>
                </a:clrFrom>
                <a:clrTo>
                  <a:srgbClr val="FFFFFF">
                    <a:alpha val="0"/>
                  </a:srgbClr>
                </a:clrTo>
              </a:clrChange>
            </a:blip>
            <a:srcRect l="12899" t="65904" r="74885" b="5398"/>
            <a:stretch/>
          </p:blipFill>
          <p:spPr>
            <a:xfrm>
              <a:off x="2217076" y="2746997"/>
              <a:ext cx="405488" cy="245646"/>
            </a:xfrm>
            <a:prstGeom prst="rect">
              <a:avLst/>
            </a:prstGeom>
          </p:spPr>
        </p:pic>
      </p:grpSp>
      <p:grpSp>
        <p:nvGrpSpPr>
          <p:cNvPr id="135" name="组合 134"/>
          <p:cNvGrpSpPr/>
          <p:nvPr/>
        </p:nvGrpSpPr>
        <p:grpSpPr>
          <a:xfrm>
            <a:off x="2904068" y="3504842"/>
            <a:ext cx="396097" cy="535437"/>
            <a:chOff x="2904068" y="3504842"/>
            <a:chExt cx="396097" cy="535437"/>
          </a:xfrm>
        </p:grpSpPr>
        <p:pic>
          <p:nvPicPr>
            <p:cNvPr id="13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04068" y="3676480"/>
              <a:ext cx="379278" cy="363799"/>
            </a:xfrm>
            <a:prstGeom prst="rect">
              <a:avLst/>
            </a:prstGeom>
          </p:spPr>
        </p:pic>
        <p:pic>
          <p:nvPicPr>
            <p:cNvPr id="137" name="图片 136"/>
            <p:cNvPicPr>
              <a:picLocks noChangeAspect="1"/>
            </p:cNvPicPr>
            <p:nvPr/>
          </p:nvPicPr>
          <p:blipFill rotWithShape="1">
            <a:blip r:embed="rId6">
              <a:clrChange>
                <a:clrFrom>
                  <a:srgbClr val="FFFFFF"/>
                </a:clrFrom>
                <a:clrTo>
                  <a:srgbClr val="FFFFFF">
                    <a:alpha val="0"/>
                  </a:srgbClr>
                </a:clrTo>
              </a:clrChange>
            </a:blip>
            <a:srcRect l="38396" t="67048" r="51189" b="7123"/>
            <a:stretch/>
          </p:blipFill>
          <p:spPr>
            <a:xfrm>
              <a:off x="2934347" y="3504842"/>
              <a:ext cx="365818" cy="233925"/>
            </a:xfrm>
            <a:prstGeom prst="rect">
              <a:avLst/>
            </a:prstGeom>
          </p:spPr>
        </p:pic>
      </p:grpSp>
      <p:grpSp>
        <p:nvGrpSpPr>
          <p:cNvPr id="138" name="组合 137"/>
          <p:cNvGrpSpPr/>
          <p:nvPr/>
        </p:nvGrpSpPr>
        <p:grpSpPr>
          <a:xfrm>
            <a:off x="1384140" y="4203261"/>
            <a:ext cx="410791" cy="594518"/>
            <a:chOff x="1384140" y="4203261"/>
            <a:chExt cx="410791" cy="594518"/>
          </a:xfrm>
        </p:grpSpPr>
        <p:pic>
          <p:nvPicPr>
            <p:cNvPr id="139" name="Picture 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94515" y="4203261"/>
              <a:ext cx="400416" cy="384074"/>
            </a:xfrm>
            <a:prstGeom prst="rect">
              <a:avLst/>
            </a:prstGeom>
          </p:spPr>
        </p:pic>
        <p:pic>
          <p:nvPicPr>
            <p:cNvPr id="140" name="图片 139"/>
            <p:cNvPicPr>
              <a:picLocks noChangeAspect="1"/>
            </p:cNvPicPr>
            <p:nvPr/>
          </p:nvPicPr>
          <p:blipFill rotWithShape="1">
            <a:blip r:embed="rId6">
              <a:clrChange>
                <a:clrFrom>
                  <a:srgbClr val="FFFFFF"/>
                </a:clrFrom>
                <a:clrTo>
                  <a:srgbClr val="FFFFFF">
                    <a:alpha val="0"/>
                  </a:srgbClr>
                </a:clrTo>
              </a:clrChange>
            </a:blip>
            <a:srcRect l="62467" t="62214" r="25253" b="5259"/>
            <a:stretch/>
          </p:blipFill>
          <p:spPr>
            <a:xfrm>
              <a:off x="1384140" y="4525456"/>
              <a:ext cx="398726" cy="272323"/>
            </a:xfrm>
            <a:prstGeom prst="rect">
              <a:avLst/>
            </a:prstGeom>
          </p:spPr>
        </p:pic>
      </p:grpSp>
      <p:grpSp>
        <p:nvGrpSpPr>
          <p:cNvPr id="141" name="组合 140"/>
          <p:cNvGrpSpPr/>
          <p:nvPr/>
        </p:nvGrpSpPr>
        <p:grpSpPr>
          <a:xfrm>
            <a:off x="1697755" y="3252750"/>
            <a:ext cx="417633" cy="636181"/>
            <a:chOff x="1697755" y="3252750"/>
            <a:chExt cx="417633" cy="636181"/>
          </a:xfrm>
        </p:grpSpPr>
        <p:pic>
          <p:nvPicPr>
            <p:cNvPr id="142" name="Picture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97755" y="3252750"/>
              <a:ext cx="405312" cy="388770"/>
            </a:xfrm>
            <a:prstGeom prst="rect">
              <a:avLst/>
            </a:prstGeom>
          </p:spPr>
        </p:pic>
        <p:pic>
          <p:nvPicPr>
            <p:cNvPr id="143" name="图片 142"/>
            <p:cNvPicPr>
              <a:picLocks noChangeAspect="1"/>
            </p:cNvPicPr>
            <p:nvPr/>
          </p:nvPicPr>
          <p:blipFill rotWithShape="1">
            <a:blip r:embed="rId6">
              <a:clrChange>
                <a:clrFrom>
                  <a:srgbClr val="FFFFFF"/>
                </a:clrFrom>
                <a:clrTo>
                  <a:srgbClr val="FFFFFF">
                    <a:alpha val="0"/>
                  </a:srgbClr>
                </a:clrTo>
              </a:clrChange>
            </a:blip>
            <a:srcRect l="49994" t="61640" r="38075" b="3822"/>
            <a:stretch/>
          </p:blipFill>
          <p:spPr>
            <a:xfrm>
              <a:off x="1712259" y="3594334"/>
              <a:ext cx="403129" cy="294597"/>
            </a:xfrm>
            <a:prstGeom prst="rect">
              <a:avLst/>
            </a:prstGeom>
          </p:spPr>
        </p:pic>
      </p:grpSp>
      <p:sp>
        <p:nvSpPr>
          <p:cNvPr id="144" name="矩形 143"/>
          <p:cNvSpPr/>
          <p:nvPr/>
        </p:nvSpPr>
        <p:spPr>
          <a:xfrm>
            <a:off x="179512" y="2564904"/>
            <a:ext cx="5682307" cy="345638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5" name="组合 144"/>
          <p:cNvGrpSpPr/>
          <p:nvPr/>
        </p:nvGrpSpPr>
        <p:grpSpPr>
          <a:xfrm>
            <a:off x="2678514" y="2746592"/>
            <a:ext cx="403409" cy="578174"/>
            <a:chOff x="2678514" y="2746592"/>
            <a:chExt cx="403409" cy="578174"/>
          </a:xfrm>
        </p:grpSpPr>
        <p:pic>
          <p:nvPicPr>
            <p:cNvPr id="146" name="图片 145"/>
            <p:cNvPicPr>
              <a:picLocks noChangeAspect="1"/>
            </p:cNvPicPr>
            <p:nvPr/>
          </p:nvPicPr>
          <p:blipFill rotWithShape="1">
            <a:blip r:embed="rId6">
              <a:clrChange>
                <a:clrFrom>
                  <a:srgbClr val="FFFFFF"/>
                </a:clrFrom>
                <a:clrTo>
                  <a:srgbClr val="FFFFFF">
                    <a:alpha val="0"/>
                  </a:srgbClr>
                </a:clrTo>
              </a:clrChange>
            </a:blip>
            <a:srcRect l="25143" t="67547" r="62641" b="7341"/>
            <a:stretch/>
          </p:blipFill>
          <p:spPr>
            <a:xfrm>
              <a:off x="2678514" y="2746592"/>
              <a:ext cx="403409" cy="213838"/>
            </a:xfrm>
            <a:prstGeom prst="rect">
              <a:avLst/>
            </a:prstGeom>
          </p:spPr>
        </p:pic>
        <p:pic>
          <p:nvPicPr>
            <p:cNvPr id="147"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87710" y="2960967"/>
              <a:ext cx="379278" cy="363799"/>
            </a:xfrm>
            <a:prstGeom prst="rect">
              <a:avLst/>
            </a:prstGeom>
          </p:spPr>
        </p:pic>
      </p:grpSp>
      <p:grpSp>
        <p:nvGrpSpPr>
          <p:cNvPr id="148" name="组合 147"/>
          <p:cNvGrpSpPr/>
          <p:nvPr/>
        </p:nvGrpSpPr>
        <p:grpSpPr>
          <a:xfrm>
            <a:off x="2532631" y="5210979"/>
            <a:ext cx="418066" cy="694001"/>
            <a:chOff x="2532631" y="5210979"/>
            <a:chExt cx="418066" cy="694001"/>
          </a:xfrm>
        </p:grpSpPr>
        <p:pic>
          <p:nvPicPr>
            <p:cNvPr id="149" name="图片 148"/>
            <p:cNvPicPr>
              <a:picLocks noChangeAspect="1"/>
            </p:cNvPicPr>
            <p:nvPr/>
          </p:nvPicPr>
          <p:blipFill rotWithShape="1">
            <a:blip r:embed="rId6">
              <a:clrChange>
                <a:clrFrom>
                  <a:srgbClr val="FFFFFF"/>
                </a:clrFrom>
                <a:clrTo>
                  <a:srgbClr val="FFFFFF">
                    <a:alpha val="0"/>
                  </a:srgbClr>
                </a:clrTo>
              </a:clrChange>
            </a:blip>
            <a:srcRect t="64822" r="88552" b="2788"/>
            <a:stretch/>
          </p:blipFill>
          <p:spPr>
            <a:xfrm>
              <a:off x="2532631" y="5614705"/>
              <a:ext cx="418066" cy="290275"/>
            </a:xfrm>
            <a:prstGeom prst="rect">
              <a:avLst/>
            </a:prstGeom>
          </p:spPr>
        </p:pic>
        <p:pic>
          <p:nvPicPr>
            <p:cNvPr id="15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63209" y="5210979"/>
              <a:ext cx="387488" cy="371674"/>
            </a:xfrm>
            <a:prstGeom prst="rect">
              <a:avLst/>
            </a:prstGeom>
          </p:spPr>
        </p:pic>
      </p:grpSp>
      <p:grpSp>
        <p:nvGrpSpPr>
          <p:cNvPr id="151" name="组合 150"/>
          <p:cNvGrpSpPr/>
          <p:nvPr/>
        </p:nvGrpSpPr>
        <p:grpSpPr>
          <a:xfrm>
            <a:off x="3854509" y="4485681"/>
            <a:ext cx="400416" cy="639830"/>
            <a:chOff x="3854509" y="4485681"/>
            <a:chExt cx="400416" cy="639830"/>
          </a:xfrm>
        </p:grpSpPr>
        <p:pic>
          <p:nvPicPr>
            <p:cNvPr id="152" name="图片 151"/>
            <p:cNvPicPr>
              <a:picLocks noChangeAspect="1"/>
            </p:cNvPicPr>
            <p:nvPr/>
          </p:nvPicPr>
          <p:blipFill rotWithShape="1">
            <a:blip r:embed="rId6">
              <a:clrChange>
                <a:clrFrom>
                  <a:srgbClr val="FFFFFF"/>
                </a:clrFrom>
                <a:clrTo>
                  <a:srgbClr val="FFFFFF">
                    <a:alpha val="0"/>
                  </a:srgbClr>
                </a:clrTo>
              </a:clrChange>
            </a:blip>
            <a:srcRect l="75520" t="62837" r="14000" b="3681"/>
            <a:stretch/>
          </p:blipFill>
          <p:spPr>
            <a:xfrm>
              <a:off x="3872193" y="4852845"/>
              <a:ext cx="330968" cy="272666"/>
            </a:xfrm>
            <a:prstGeom prst="rect">
              <a:avLst/>
            </a:prstGeom>
          </p:spPr>
        </p:pic>
        <p:pic>
          <p:nvPicPr>
            <p:cNvPr id="153" name="Picture 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54509" y="4485681"/>
              <a:ext cx="400416" cy="384074"/>
            </a:xfrm>
            <a:prstGeom prst="rect">
              <a:avLst/>
            </a:prstGeom>
          </p:spPr>
        </p:pic>
      </p:grpSp>
      <p:grpSp>
        <p:nvGrpSpPr>
          <p:cNvPr id="154" name="组合 153"/>
          <p:cNvGrpSpPr/>
          <p:nvPr/>
        </p:nvGrpSpPr>
        <p:grpSpPr>
          <a:xfrm>
            <a:off x="3900971" y="3535391"/>
            <a:ext cx="422922" cy="663717"/>
            <a:chOff x="3900971" y="3535391"/>
            <a:chExt cx="422922" cy="663717"/>
          </a:xfrm>
        </p:grpSpPr>
        <p:pic>
          <p:nvPicPr>
            <p:cNvPr id="155" name="图片 154"/>
            <p:cNvPicPr>
              <a:picLocks noChangeAspect="1"/>
            </p:cNvPicPr>
            <p:nvPr/>
          </p:nvPicPr>
          <p:blipFill rotWithShape="1">
            <a:blip r:embed="rId6">
              <a:clrChange>
                <a:clrFrom>
                  <a:srgbClr val="FFFFFF"/>
                </a:clrFrom>
                <a:clrTo>
                  <a:srgbClr val="FFFFFF">
                    <a:alpha val="0"/>
                  </a:srgbClr>
                </a:clrTo>
              </a:clrChange>
            </a:blip>
            <a:srcRect l="87579" t="62483" r="177"/>
            <a:stretch/>
          </p:blipFill>
          <p:spPr>
            <a:xfrm>
              <a:off x="3926415" y="3885068"/>
              <a:ext cx="397478" cy="314040"/>
            </a:xfrm>
            <a:prstGeom prst="rect">
              <a:avLst/>
            </a:prstGeom>
          </p:spPr>
        </p:pic>
        <p:pic>
          <p:nvPicPr>
            <p:cNvPr id="156" name="Picture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00971" y="3535391"/>
              <a:ext cx="405312" cy="388770"/>
            </a:xfrm>
            <a:prstGeom prst="rect">
              <a:avLst/>
            </a:prstGeom>
          </p:spPr>
        </p:pic>
      </p:grpSp>
      <p:sp>
        <p:nvSpPr>
          <p:cNvPr id="8" name="AutoShape 3"/>
          <p:cNvSpPr>
            <a:spLocks noChangeAspect="1" noChangeArrowheads="1" noTextEdit="1"/>
          </p:cNvSpPr>
          <p:nvPr/>
        </p:nvSpPr>
        <p:spPr bwMode="auto">
          <a:xfrm>
            <a:off x="6269038" y="2660650"/>
            <a:ext cx="2549525" cy="343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Rectangle 5"/>
          <p:cNvSpPr>
            <a:spLocks noChangeArrowheads="1"/>
          </p:cNvSpPr>
          <p:nvPr/>
        </p:nvSpPr>
        <p:spPr bwMode="auto">
          <a:xfrm>
            <a:off x="6275388" y="2667000"/>
            <a:ext cx="633413" cy="3714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Rectangle 6"/>
          <p:cNvSpPr>
            <a:spLocks noChangeArrowheads="1"/>
          </p:cNvSpPr>
          <p:nvPr/>
        </p:nvSpPr>
        <p:spPr bwMode="auto">
          <a:xfrm>
            <a:off x="6908801" y="2667000"/>
            <a:ext cx="631825" cy="3714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Rectangle 7"/>
          <p:cNvSpPr>
            <a:spLocks noChangeArrowheads="1"/>
          </p:cNvSpPr>
          <p:nvPr/>
        </p:nvSpPr>
        <p:spPr bwMode="auto">
          <a:xfrm>
            <a:off x="7540626" y="2667000"/>
            <a:ext cx="633413" cy="3714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Rectangle 8"/>
          <p:cNvSpPr>
            <a:spLocks noChangeArrowheads="1"/>
          </p:cNvSpPr>
          <p:nvPr/>
        </p:nvSpPr>
        <p:spPr bwMode="auto">
          <a:xfrm>
            <a:off x="8174038" y="2667000"/>
            <a:ext cx="631825" cy="3714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Rectangle 9"/>
          <p:cNvSpPr>
            <a:spLocks noChangeArrowheads="1"/>
          </p:cNvSpPr>
          <p:nvPr/>
        </p:nvSpPr>
        <p:spPr bwMode="auto">
          <a:xfrm>
            <a:off x="6275388" y="3038475"/>
            <a:ext cx="633413" cy="369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Rectangle 10"/>
          <p:cNvSpPr>
            <a:spLocks noChangeArrowheads="1"/>
          </p:cNvSpPr>
          <p:nvPr/>
        </p:nvSpPr>
        <p:spPr bwMode="auto">
          <a:xfrm>
            <a:off x="6908801" y="3038475"/>
            <a:ext cx="631825" cy="369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Rectangle 11"/>
          <p:cNvSpPr>
            <a:spLocks noChangeArrowheads="1"/>
          </p:cNvSpPr>
          <p:nvPr/>
        </p:nvSpPr>
        <p:spPr bwMode="auto">
          <a:xfrm>
            <a:off x="7540626" y="3038475"/>
            <a:ext cx="633413" cy="369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Rectangle 12"/>
          <p:cNvSpPr>
            <a:spLocks noChangeArrowheads="1"/>
          </p:cNvSpPr>
          <p:nvPr/>
        </p:nvSpPr>
        <p:spPr bwMode="auto">
          <a:xfrm>
            <a:off x="8174038" y="3038475"/>
            <a:ext cx="631825" cy="369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Rectangle 13"/>
          <p:cNvSpPr>
            <a:spLocks noChangeArrowheads="1"/>
          </p:cNvSpPr>
          <p:nvPr/>
        </p:nvSpPr>
        <p:spPr bwMode="auto">
          <a:xfrm>
            <a:off x="6275388" y="3408363"/>
            <a:ext cx="633413" cy="3714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Rectangle 14"/>
          <p:cNvSpPr>
            <a:spLocks noChangeArrowheads="1"/>
          </p:cNvSpPr>
          <p:nvPr/>
        </p:nvSpPr>
        <p:spPr bwMode="auto">
          <a:xfrm>
            <a:off x="6908801" y="3408363"/>
            <a:ext cx="631825" cy="3714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Rectangle 15"/>
          <p:cNvSpPr>
            <a:spLocks noChangeArrowheads="1"/>
          </p:cNvSpPr>
          <p:nvPr/>
        </p:nvSpPr>
        <p:spPr bwMode="auto">
          <a:xfrm>
            <a:off x="7540626" y="3408363"/>
            <a:ext cx="633413" cy="3714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Rectangle 16"/>
          <p:cNvSpPr>
            <a:spLocks noChangeArrowheads="1"/>
          </p:cNvSpPr>
          <p:nvPr/>
        </p:nvSpPr>
        <p:spPr bwMode="auto">
          <a:xfrm>
            <a:off x="8174038" y="3408363"/>
            <a:ext cx="631825" cy="3714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Rectangle 17"/>
          <p:cNvSpPr>
            <a:spLocks noChangeArrowheads="1"/>
          </p:cNvSpPr>
          <p:nvPr/>
        </p:nvSpPr>
        <p:spPr bwMode="auto">
          <a:xfrm>
            <a:off x="6275388" y="3779838"/>
            <a:ext cx="633413" cy="3714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Rectangle 18"/>
          <p:cNvSpPr>
            <a:spLocks noChangeArrowheads="1"/>
          </p:cNvSpPr>
          <p:nvPr/>
        </p:nvSpPr>
        <p:spPr bwMode="auto">
          <a:xfrm>
            <a:off x="6908801" y="3779838"/>
            <a:ext cx="631825" cy="3714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Rectangle 19"/>
          <p:cNvSpPr>
            <a:spLocks noChangeArrowheads="1"/>
          </p:cNvSpPr>
          <p:nvPr/>
        </p:nvSpPr>
        <p:spPr bwMode="auto">
          <a:xfrm>
            <a:off x="7540626" y="3779838"/>
            <a:ext cx="633413" cy="3714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Rectangle 20"/>
          <p:cNvSpPr>
            <a:spLocks noChangeArrowheads="1"/>
          </p:cNvSpPr>
          <p:nvPr/>
        </p:nvSpPr>
        <p:spPr bwMode="auto">
          <a:xfrm>
            <a:off x="8174038" y="3779838"/>
            <a:ext cx="631825" cy="3714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Rectangle 21"/>
          <p:cNvSpPr>
            <a:spLocks noChangeArrowheads="1"/>
          </p:cNvSpPr>
          <p:nvPr/>
        </p:nvSpPr>
        <p:spPr bwMode="auto">
          <a:xfrm>
            <a:off x="6275388" y="4151313"/>
            <a:ext cx="633413" cy="369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Rectangle 22"/>
          <p:cNvSpPr>
            <a:spLocks noChangeArrowheads="1"/>
          </p:cNvSpPr>
          <p:nvPr/>
        </p:nvSpPr>
        <p:spPr bwMode="auto">
          <a:xfrm>
            <a:off x="6908801" y="4151313"/>
            <a:ext cx="631825" cy="369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Rectangle 23"/>
          <p:cNvSpPr>
            <a:spLocks noChangeArrowheads="1"/>
          </p:cNvSpPr>
          <p:nvPr/>
        </p:nvSpPr>
        <p:spPr bwMode="auto">
          <a:xfrm>
            <a:off x="7540626" y="4151313"/>
            <a:ext cx="633413" cy="369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Rectangle 24"/>
          <p:cNvSpPr>
            <a:spLocks noChangeArrowheads="1"/>
          </p:cNvSpPr>
          <p:nvPr/>
        </p:nvSpPr>
        <p:spPr bwMode="auto">
          <a:xfrm>
            <a:off x="8174038" y="4151313"/>
            <a:ext cx="631825" cy="369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Rectangle 25"/>
          <p:cNvSpPr>
            <a:spLocks noChangeArrowheads="1"/>
          </p:cNvSpPr>
          <p:nvPr/>
        </p:nvSpPr>
        <p:spPr bwMode="auto">
          <a:xfrm>
            <a:off x="6275388" y="4521200"/>
            <a:ext cx="633413" cy="3714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Rectangle 26"/>
          <p:cNvSpPr>
            <a:spLocks noChangeArrowheads="1"/>
          </p:cNvSpPr>
          <p:nvPr/>
        </p:nvSpPr>
        <p:spPr bwMode="auto">
          <a:xfrm>
            <a:off x="6908801" y="4521200"/>
            <a:ext cx="631825" cy="3714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Rectangle 27"/>
          <p:cNvSpPr>
            <a:spLocks noChangeArrowheads="1"/>
          </p:cNvSpPr>
          <p:nvPr/>
        </p:nvSpPr>
        <p:spPr bwMode="auto">
          <a:xfrm>
            <a:off x="7540626" y="4521200"/>
            <a:ext cx="633413" cy="3714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Rectangle 28"/>
          <p:cNvSpPr>
            <a:spLocks noChangeArrowheads="1"/>
          </p:cNvSpPr>
          <p:nvPr/>
        </p:nvSpPr>
        <p:spPr bwMode="auto">
          <a:xfrm>
            <a:off x="8174038" y="4521200"/>
            <a:ext cx="631825" cy="3714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Rectangle 29"/>
          <p:cNvSpPr>
            <a:spLocks noChangeArrowheads="1"/>
          </p:cNvSpPr>
          <p:nvPr/>
        </p:nvSpPr>
        <p:spPr bwMode="auto">
          <a:xfrm>
            <a:off x="6275388" y="4892675"/>
            <a:ext cx="633413" cy="369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Rectangle 30"/>
          <p:cNvSpPr>
            <a:spLocks noChangeArrowheads="1"/>
          </p:cNvSpPr>
          <p:nvPr/>
        </p:nvSpPr>
        <p:spPr bwMode="auto">
          <a:xfrm>
            <a:off x="6908801" y="4892675"/>
            <a:ext cx="631825" cy="369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Rectangle 31"/>
          <p:cNvSpPr>
            <a:spLocks noChangeArrowheads="1"/>
          </p:cNvSpPr>
          <p:nvPr/>
        </p:nvSpPr>
        <p:spPr bwMode="auto">
          <a:xfrm>
            <a:off x="7540626" y="4892675"/>
            <a:ext cx="633413" cy="369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Rectangle 32"/>
          <p:cNvSpPr>
            <a:spLocks noChangeArrowheads="1"/>
          </p:cNvSpPr>
          <p:nvPr/>
        </p:nvSpPr>
        <p:spPr bwMode="auto">
          <a:xfrm>
            <a:off x="8174038" y="4892675"/>
            <a:ext cx="631825" cy="369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Rectangle 33"/>
          <p:cNvSpPr>
            <a:spLocks noChangeArrowheads="1"/>
          </p:cNvSpPr>
          <p:nvPr/>
        </p:nvSpPr>
        <p:spPr bwMode="auto">
          <a:xfrm>
            <a:off x="6275388" y="5262563"/>
            <a:ext cx="633413" cy="3714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Rectangle 34"/>
          <p:cNvSpPr>
            <a:spLocks noChangeArrowheads="1"/>
          </p:cNvSpPr>
          <p:nvPr/>
        </p:nvSpPr>
        <p:spPr bwMode="auto">
          <a:xfrm>
            <a:off x="6908801" y="5262563"/>
            <a:ext cx="631825" cy="3714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Rectangle 35"/>
          <p:cNvSpPr>
            <a:spLocks noChangeArrowheads="1"/>
          </p:cNvSpPr>
          <p:nvPr/>
        </p:nvSpPr>
        <p:spPr bwMode="auto">
          <a:xfrm>
            <a:off x="7540626" y="5262563"/>
            <a:ext cx="633413" cy="3714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Rectangle 36"/>
          <p:cNvSpPr>
            <a:spLocks noChangeArrowheads="1"/>
          </p:cNvSpPr>
          <p:nvPr/>
        </p:nvSpPr>
        <p:spPr bwMode="auto">
          <a:xfrm>
            <a:off x="8174038" y="5262563"/>
            <a:ext cx="631825" cy="3714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Rectangle 37"/>
          <p:cNvSpPr>
            <a:spLocks noChangeArrowheads="1"/>
          </p:cNvSpPr>
          <p:nvPr/>
        </p:nvSpPr>
        <p:spPr bwMode="auto">
          <a:xfrm>
            <a:off x="6275388" y="5634038"/>
            <a:ext cx="633413" cy="3714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Rectangle 38"/>
          <p:cNvSpPr>
            <a:spLocks noChangeArrowheads="1"/>
          </p:cNvSpPr>
          <p:nvPr/>
        </p:nvSpPr>
        <p:spPr bwMode="auto">
          <a:xfrm>
            <a:off x="6908801" y="5634038"/>
            <a:ext cx="631825" cy="3714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Rectangle 39"/>
          <p:cNvSpPr>
            <a:spLocks noChangeArrowheads="1"/>
          </p:cNvSpPr>
          <p:nvPr/>
        </p:nvSpPr>
        <p:spPr bwMode="auto">
          <a:xfrm>
            <a:off x="7540626" y="5634038"/>
            <a:ext cx="633413" cy="3714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Rectangle 40"/>
          <p:cNvSpPr>
            <a:spLocks noChangeArrowheads="1"/>
          </p:cNvSpPr>
          <p:nvPr/>
        </p:nvSpPr>
        <p:spPr bwMode="auto">
          <a:xfrm>
            <a:off x="8174038" y="5634038"/>
            <a:ext cx="631825" cy="3714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Line 44"/>
          <p:cNvSpPr>
            <a:spLocks noChangeShapeType="1"/>
          </p:cNvSpPr>
          <p:nvPr/>
        </p:nvSpPr>
        <p:spPr bwMode="auto">
          <a:xfrm>
            <a:off x="6269038" y="3038475"/>
            <a:ext cx="2543175" cy="0"/>
          </a:xfrm>
          <a:prstGeom prst="line">
            <a:avLst/>
          </a:prstGeom>
          <a:noFill/>
          <a:ln w="1270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Line 45"/>
          <p:cNvSpPr>
            <a:spLocks noChangeShapeType="1"/>
          </p:cNvSpPr>
          <p:nvPr/>
        </p:nvSpPr>
        <p:spPr bwMode="auto">
          <a:xfrm>
            <a:off x="6269038" y="3408363"/>
            <a:ext cx="2543175" cy="0"/>
          </a:xfrm>
          <a:prstGeom prst="line">
            <a:avLst/>
          </a:prstGeom>
          <a:noFill/>
          <a:ln w="1270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Line 46"/>
          <p:cNvSpPr>
            <a:spLocks noChangeShapeType="1"/>
          </p:cNvSpPr>
          <p:nvPr/>
        </p:nvSpPr>
        <p:spPr bwMode="auto">
          <a:xfrm>
            <a:off x="6269038" y="3779838"/>
            <a:ext cx="2543175" cy="0"/>
          </a:xfrm>
          <a:prstGeom prst="line">
            <a:avLst/>
          </a:prstGeom>
          <a:noFill/>
          <a:ln w="1270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Line 47"/>
          <p:cNvSpPr>
            <a:spLocks noChangeShapeType="1"/>
          </p:cNvSpPr>
          <p:nvPr/>
        </p:nvSpPr>
        <p:spPr bwMode="auto">
          <a:xfrm>
            <a:off x="6269038" y="4151313"/>
            <a:ext cx="2543175" cy="0"/>
          </a:xfrm>
          <a:prstGeom prst="line">
            <a:avLst/>
          </a:prstGeom>
          <a:noFill/>
          <a:ln w="1270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Line 48"/>
          <p:cNvSpPr>
            <a:spLocks noChangeShapeType="1"/>
          </p:cNvSpPr>
          <p:nvPr/>
        </p:nvSpPr>
        <p:spPr bwMode="auto">
          <a:xfrm>
            <a:off x="6269038" y="4521200"/>
            <a:ext cx="2543175" cy="0"/>
          </a:xfrm>
          <a:prstGeom prst="line">
            <a:avLst/>
          </a:prstGeom>
          <a:noFill/>
          <a:ln w="1270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Line 49"/>
          <p:cNvSpPr>
            <a:spLocks noChangeShapeType="1"/>
          </p:cNvSpPr>
          <p:nvPr/>
        </p:nvSpPr>
        <p:spPr bwMode="auto">
          <a:xfrm>
            <a:off x="6269038" y="4892675"/>
            <a:ext cx="2543175" cy="0"/>
          </a:xfrm>
          <a:prstGeom prst="line">
            <a:avLst/>
          </a:prstGeom>
          <a:noFill/>
          <a:ln w="1270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Line 50"/>
          <p:cNvSpPr>
            <a:spLocks noChangeShapeType="1"/>
          </p:cNvSpPr>
          <p:nvPr/>
        </p:nvSpPr>
        <p:spPr bwMode="auto">
          <a:xfrm>
            <a:off x="6269038" y="5262563"/>
            <a:ext cx="2543175" cy="0"/>
          </a:xfrm>
          <a:prstGeom prst="line">
            <a:avLst/>
          </a:prstGeom>
          <a:noFill/>
          <a:ln w="1270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Line 51"/>
          <p:cNvSpPr>
            <a:spLocks noChangeShapeType="1"/>
          </p:cNvSpPr>
          <p:nvPr/>
        </p:nvSpPr>
        <p:spPr bwMode="auto">
          <a:xfrm>
            <a:off x="6269038" y="5634038"/>
            <a:ext cx="2543175" cy="0"/>
          </a:xfrm>
          <a:prstGeom prst="line">
            <a:avLst/>
          </a:prstGeom>
          <a:noFill/>
          <a:ln w="1270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Line 54"/>
          <p:cNvSpPr>
            <a:spLocks noChangeShapeType="1"/>
          </p:cNvSpPr>
          <p:nvPr/>
        </p:nvSpPr>
        <p:spPr bwMode="auto">
          <a:xfrm>
            <a:off x="6269038" y="2667000"/>
            <a:ext cx="2543175" cy="0"/>
          </a:xfrm>
          <a:prstGeom prst="line">
            <a:avLst/>
          </a:prstGeom>
          <a:noFill/>
          <a:ln w="1270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Line 55"/>
          <p:cNvSpPr>
            <a:spLocks noChangeShapeType="1"/>
          </p:cNvSpPr>
          <p:nvPr/>
        </p:nvSpPr>
        <p:spPr bwMode="auto">
          <a:xfrm>
            <a:off x="6269038" y="6005513"/>
            <a:ext cx="2543175" cy="0"/>
          </a:xfrm>
          <a:prstGeom prst="line">
            <a:avLst/>
          </a:prstGeom>
          <a:noFill/>
          <a:ln w="1270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Rectangle 64"/>
          <p:cNvSpPr>
            <a:spLocks noChangeArrowheads="1"/>
          </p:cNvSpPr>
          <p:nvPr/>
        </p:nvSpPr>
        <p:spPr bwMode="auto">
          <a:xfrm>
            <a:off x="7004051" y="3106738"/>
            <a:ext cx="5461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anose="020B0604020202020204" pitchFamily="34" charset="0"/>
              </a:rPr>
              <a:t>0.96</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71" name="Rectangle 65"/>
          <p:cNvSpPr>
            <a:spLocks noChangeArrowheads="1"/>
          </p:cNvSpPr>
          <p:nvPr/>
        </p:nvSpPr>
        <p:spPr bwMode="auto">
          <a:xfrm>
            <a:off x="7635876" y="3106738"/>
            <a:ext cx="5461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anose="020B0604020202020204" pitchFamily="34" charset="0"/>
              </a:rPr>
              <a:t>0.98</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72" name="Rectangle 66"/>
          <p:cNvSpPr>
            <a:spLocks noChangeArrowheads="1"/>
          </p:cNvSpPr>
          <p:nvPr/>
        </p:nvSpPr>
        <p:spPr bwMode="auto">
          <a:xfrm>
            <a:off x="8269288" y="3106738"/>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anose="020B0604020202020204" pitchFamily="34" charset="0"/>
              </a:rPr>
              <a:t>0.96</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75" name="Rectangle 69"/>
          <p:cNvSpPr>
            <a:spLocks noChangeArrowheads="1"/>
          </p:cNvSpPr>
          <p:nvPr/>
        </p:nvSpPr>
        <p:spPr bwMode="auto">
          <a:xfrm>
            <a:off x="7004051" y="3475038"/>
            <a:ext cx="5461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anose="020B0604020202020204" pitchFamily="34" charset="0"/>
              </a:rPr>
              <a:t>0.98</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76" name="Rectangle 70"/>
          <p:cNvSpPr>
            <a:spLocks noChangeArrowheads="1"/>
          </p:cNvSpPr>
          <p:nvPr/>
        </p:nvSpPr>
        <p:spPr bwMode="auto">
          <a:xfrm>
            <a:off x="7635876" y="3475038"/>
            <a:ext cx="5461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anose="020B0604020202020204" pitchFamily="34" charset="0"/>
              </a:rPr>
              <a:t>0.96</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77" name="Rectangle 71"/>
          <p:cNvSpPr>
            <a:spLocks noChangeArrowheads="1"/>
          </p:cNvSpPr>
          <p:nvPr/>
        </p:nvSpPr>
        <p:spPr bwMode="auto">
          <a:xfrm>
            <a:off x="8269288" y="3475038"/>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anose="020B0604020202020204" pitchFamily="34" charset="0"/>
              </a:rPr>
              <a:t>0.96</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80" name="Rectangle 74"/>
          <p:cNvSpPr>
            <a:spLocks noChangeArrowheads="1"/>
          </p:cNvSpPr>
          <p:nvPr/>
        </p:nvSpPr>
        <p:spPr bwMode="auto">
          <a:xfrm>
            <a:off x="7004051" y="3846513"/>
            <a:ext cx="5461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anose="020B0604020202020204" pitchFamily="34" charset="0"/>
              </a:rPr>
              <a:t>0.98</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81" name="Rectangle 75"/>
          <p:cNvSpPr>
            <a:spLocks noChangeArrowheads="1"/>
          </p:cNvSpPr>
          <p:nvPr/>
        </p:nvSpPr>
        <p:spPr bwMode="auto">
          <a:xfrm>
            <a:off x="7635876" y="3846513"/>
            <a:ext cx="5461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anose="020B0604020202020204" pitchFamily="34" charset="0"/>
              </a:rPr>
              <a:t>0.96</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82" name="Rectangle 76"/>
          <p:cNvSpPr>
            <a:spLocks noChangeArrowheads="1"/>
          </p:cNvSpPr>
          <p:nvPr/>
        </p:nvSpPr>
        <p:spPr bwMode="auto">
          <a:xfrm>
            <a:off x="8269288" y="3846513"/>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anose="020B0604020202020204" pitchFamily="34" charset="0"/>
              </a:rPr>
              <a:t>0.96</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85" name="Rectangle 79"/>
          <p:cNvSpPr>
            <a:spLocks noChangeArrowheads="1"/>
          </p:cNvSpPr>
          <p:nvPr/>
        </p:nvSpPr>
        <p:spPr bwMode="auto">
          <a:xfrm>
            <a:off x="7004051" y="4219575"/>
            <a:ext cx="5461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anose="020B0604020202020204" pitchFamily="34" charset="0"/>
              </a:rPr>
              <a:t>0.98</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86" name="Rectangle 80"/>
          <p:cNvSpPr>
            <a:spLocks noChangeArrowheads="1"/>
          </p:cNvSpPr>
          <p:nvPr/>
        </p:nvSpPr>
        <p:spPr bwMode="auto">
          <a:xfrm>
            <a:off x="7635876" y="4219575"/>
            <a:ext cx="5461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anose="020B0604020202020204" pitchFamily="34" charset="0"/>
              </a:rPr>
              <a:t>0.98</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87" name="Rectangle 81"/>
          <p:cNvSpPr>
            <a:spLocks noChangeArrowheads="1"/>
          </p:cNvSpPr>
          <p:nvPr/>
        </p:nvSpPr>
        <p:spPr bwMode="auto">
          <a:xfrm>
            <a:off x="8269288" y="4219575"/>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anose="020B0604020202020204" pitchFamily="34" charset="0"/>
              </a:rPr>
              <a:t>0.98</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0" name="Rectangle 84"/>
          <p:cNvSpPr>
            <a:spLocks noChangeArrowheads="1"/>
          </p:cNvSpPr>
          <p:nvPr/>
        </p:nvSpPr>
        <p:spPr bwMode="auto">
          <a:xfrm>
            <a:off x="7004051" y="4587875"/>
            <a:ext cx="5461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anose="020B0604020202020204" pitchFamily="34" charset="0"/>
              </a:rPr>
              <a:t>0.96</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1" name="Rectangle 85"/>
          <p:cNvSpPr>
            <a:spLocks noChangeArrowheads="1"/>
          </p:cNvSpPr>
          <p:nvPr/>
        </p:nvSpPr>
        <p:spPr bwMode="auto">
          <a:xfrm>
            <a:off x="7635876" y="4587875"/>
            <a:ext cx="5461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anose="020B0604020202020204" pitchFamily="34" charset="0"/>
              </a:rPr>
              <a:t>0.94</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4816" name="Rectangle 86"/>
          <p:cNvSpPr>
            <a:spLocks noChangeArrowheads="1"/>
          </p:cNvSpPr>
          <p:nvPr/>
        </p:nvSpPr>
        <p:spPr bwMode="auto">
          <a:xfrm>
            <a:off x="8269288" y="4587875"/>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anose="020B0604020202020204" pitchFamily="34" charset="0"/>
              </a:rPr>
              <a:t>0.94</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4820" name="Rectangle 89"/>
          <p:cNvSpPr>
            <a:spLocks noChangeArrowheads="1"/>
          </p:cNvSpPr>
          <p:nvPr/>
        </p:nvSpPr>
        <p:spPr bwMode="auto">
          <a:xfrm>
            <a:off x="7004051" y="4959350"/>
            <a:ext cx="5461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anose="020B0604020202020204" pitchFamily="34" charset="0"/>
              </a:rPr>
              <a:t>0.96</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4821" name="Rectangle 90"/>
          <p:cNvSpPr>
            <a:spLocks noChangeArrowheads="1"/>
          </p:cNvSpPr>
          <p:nvPr/>
        </p:nvSpPr>
        <p:spPr bwMode="auto">
          <a:xfrm>
            <a:off x="7635876" y="4959350"/>
            <a:ext cx="5461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anose="020B0604020202020204" pitchFamily="34" charset="0"/>
              </a:rPr>
              <a:t>0.96</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4822" name="Rectangle 91"/>
          <p:cNvSpPr>
            <a:spLocks noChangeArrowheads="1"/>
          </p:cNvSpPr>
          <p:nvPr/>
        </p:nvSpPr>
        <p:spPr bwMode="auto">
          <a:xfrm>
            <a:off x="8269288" y="4959350"/>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anose="020B0604020202020204" pitchFamily="34" charset="0"/>
              </a:rPr>
              <a:t>0.94</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4825" name="Rectangle 94"/>
          <p:cNvSpPr>
            <a:spLocks noChangeArrowheads="1"/>
          </p:cNvSpPr>
          <p:nvPr/>
        </p:nvSpPr>
        <p:spPr bwMode="auto">
          <a:xfrm>
            <a:off x="7004051" y="5332413"/>
            <a:ext cx="54610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anose="020B0604020202020204" pitchFamily="34" charset="0"/>
              </a:rPr>
              <a:t>0.94</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4826" name="Rectangle 95"/>
          <p:cNvSpPr>
            <a:spLocks noChangeArrowheads="1"/>
          </p:cNvSpPr>
          <p:nvPr/>
        </p:nvSpPr>
        <p:spPr bwMode="auto">
          <a:xfrm>
            <a:off x="7635876" y="5332413"/>
            <a:ext cx="54610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anose="020B0604020202020204" pitchFamily="34" charset="0"/>
              </a:rPr>
              <a:t>0.96</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4827" name="Rectangle 96"/>
          <p:cNvSpPr>
            <a:spLocks noChangeArrowheads="1"/>
          </p:cNvSpPr>
          <p:nvPr/>
        </p:nvSpPr>
        <p:spPr bwMode="auto">
          <a:xfrm>
            <a:off x="8269288" y="5332413"/>
            <a:ext cx="54451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anose="020B0604020202020204" pitchFamily="34" charset="0"/>
              </a:rPr>
              <a:t>0.96</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4830" name="Rectangle 99"/>
          <p:cNvSpPr>
            <a:spLocks noChangeArrowheads="1"/>
          </p:cNvSpPr>
          <p:nvPr/>
        </p:nvSpPr>
        <p:spPr bwMode="auto">
          <a:xfrm>
            <a:off x="7004051" y="5700713"/>
            <a:ext cx="5461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anose="020B0604020202020204" pitchFamily="34" charset="0"/>
              </a:rPr>
              <a:t>0.94</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4831" name="Rectangle 100"/>
          <p:cNvSpPr>
            <a:spLocks noChangeArrowheads="1"/>
          </p:cNvSpPr>
          <p:nvPr/>
        </p:nvSpPr>
        <p:spPr bwMode="auto">
          <a:xfrm>
            <a:off x="7635876" y="5700713"/>
            <a:ext cx="5461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anose="020B0604020202020204" pitchFamily="34" charset="0"/>
              </a:rPr>
              <a:t>0.94</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4832" name="Rectangle 101"/>
          <p:cNvSpPr>
            <a:spLocks noChangeArrowheads="1"/>
          </p:cNvSpPr>
          <p:nvPr/>
        </p:nvSpPr>
        <p:spPr bwMode="auto">
          <a:xfrm>
            <a:off x="8269288" y="5700713"/>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anose="020B0604020202020204" pitchFamily="34" charset="0"/>
              </a:rPr>
              <a:t>0.96</a:t>
            </a:r>
            <a:endParaRPr kumimoji="0" lang="zh-CN" altLang="zh-CN" sz="1800" b="0" i="0" u="none" strike="noStrike" cap="none" normalizeH="0" baseline="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34833" name="文本框 34832"/>
              <p:cNvSpPr txBox="1"/>
              <p:nvPr/>
            </p:nvSpPr>
            <p:spPr>
              <a:xfrm>
                <a:off x="6850433" y="2621920"/>
                <a:ext cx="8179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𝒕</m:t>
                          </m:r>
                        </m:e>
                        <m:sub>
                          <m:r>
                            <a:rPr lang="en-US" altLang="zh-CN" sz="1800" i="1">
                              <a:latin typeface="Cambria Math" panose="02040503050406030204" pitchFamily="18" charset="0"/>
                            </a:rPr>
                            <m:t>𝟏</m:t>
                          </m:r>
                        </m:sub>
                      </m:sSub>
                    </m:oMath>
                  </m:oMathPara>
                </a14:m>
                <a:endParaRPr lang="zh-CN" altLang="en-US" sz="1800"/>
              </a:p>
            </p:txBody>
          </p:sp>
        </mc:Choice>
        <mc:Fallback xmlns="">
          <p:sp>
            <p:nvSpPr>
              <p:cNvPr id="34833" name="文本框 34832"/>
              <p:cNvSpPr txBox="1">
                <a:spLocks noRot="1" noChangeAspect="1" noMove="1" noResize="1" noEditPoints="1" noAdjustHandles="1" noChangeArrowheads="1" noChangeShapeType="1" noTextEdit="1"/>
              </p:cNvSpPr>
              <p:nvPr/>
            </p:nvSpPr>
            <p:spPr>
              <a:xfrm>
                <a:off x="6850433" y="2621920"/>
                <a:ext cx="817911" cy="369332"/>
              </a:xfrm>
              <a:prstGeom prst="rect">
                <a:avLst/>
              </a:prstGeom>
              <a:blipFill rotWithShape="0">
                <a:blip r:embed="rId11"/>
                <a:stretch>
                  <a:fillRect b="-16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0" name="文本框 209"/>
              <p:cNvSpPr txBox="1"/>
              <p:nvPr/>
            </p:nvSpPr>
            <p:spPr>
              <a:xfrm>
                <a:off x="7453624" y="2621920"/>
                <a:ext cx="8179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en-US" altLang="zh-CN" sz="1800" i="1">
                              <a:latin typeface="Cambria Math" panose="02040503050406030204" pitchFamily="18" charset="0"/>
                            </a:rPr>
                            <m:t>𝒕</m:t>
                          </m:r>
                        </m:e>
                        <m:sub>
                          <m:r>
                            <a:rPr lang="en-US" altLang="zh-CN" sz="1800" b="1" i="1" smtClean="0">
                              <a:latin typeface="Cambria Math" panose="02040503050406030204" pitchFamily="18" charset="0"/>
                            </a:rPr>
                            <m:t>𝟐</m:t>
                          </m:r>
                        </m:sub>
                      </m:sSub>
                    </m:oMath>
                  </m:oMathPara>
                </a14:m>
                <a:endParaRPr lang="zh-CN" altLang="en-US" sz="1800"/>
              </a:p>
            </p:txBody>
          </p:sp>
        </mc:Choice>
        <mc:Fallback xmlns="">
          <p:sp>
            <p:nvSpPr>
              <p:cNvPr id="210" name="文本框 209"/>
              <p:cNvSpPr txBox="1">
                <a:spLocks noRot="1" noChangeAspect="1" noMove="1" noResize="1" noEditPoints="1" noAdjustHandles="1" noChangeArrowheads="1" noChangeShapeType="1" noTextEdit="1"/>
              </p:cNvSpPr>
              <p:nvPr/>
            </p:nvSpPr>
            <p:spPr>
              <a:xfrm>
                <a:off x="7453624" y="2621920"/>
                <a:ext cx="817911" cy="369332"/>
              </a:xfrm>
              <a:prstGeom prst="rect">
                <a:avLst/>
              </a:prstGeom>
              <a:blipFill rotWithShape="0">
                <a:blip r:embed="rId12"/>
                <a:stretch>
                  <a:fillRect b="-16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1" name="文本框 210"/>
              <p:cNvSpPr txBox="1"/>
              <p:nvPr/>
            </p:nvSpPr>
            <p:spPr>
              <a:xfrm>
                <a:off x="8089171" y="2621920"/>
                <a:ext cx="8179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en-US" altLang="zh-CN" sz="1800" i="1">
                              <a:latin typeface="Cambria Math" panose="02040503050406030204" pitchFamily="18" charset="0"/>
                            </a:rPr>
                            <m:t>𝒕</m:t>
                          </m:r>
                        </m:e>
                        <m:sub>
                          <m:r>
                            <a:rPr lang="en-US" altLang="zh-CN" sz="1800" b="1" i="1" smtClean="0">
                              <a:latin typeface="Cambria Math" panose="02040503050406030204" pitchFamily="18" charset="0"/>
                            </a:rPr>
                            <m:t>𝟑</m:t>
                          </m:r>
                        </m:sub>
                      </m:sSub>
                    </m:oMath>
                  </m:oMathPara>
                </a14:m>
                <a:endParaRPr lang="zh-CN" altLang="en-US" sz="1800"/>
              </a:p>
            </p:txBody>
          </p:sp>
        </mc:Choice>
        <mc:Fallback xmlns="">
          <p:sp>
            <p:nvSpPr>
              <p:cNvPr id="211" name="文本框 210"/>
              <p:cNvSpPr txBox="1">
                <a:spLocks noRot="1" noChangeAspect="1" noMove="1" noResize="1" noEditPoints="1" noAdjustHandles="1" noChangeArrowheads="1" noChangeShapeType="1" noTextEdit="1"/>
              </p:cNvSpPr>
              <p:nvPr/>
            </p:nvSpPr>
            <p:spPr>
              <a:xfrm>
                <a:off x="8089171" y="2621920"/>
                <a:ext cx="817911" cy="369332"/>
              </a:xfrm>
              <a:prstGeom prst="rect">
                <a:avLst/>
              </a:prstGeom>
              <a:blipFill rotWithShape="0">
                <a:blip r:embed="rId13"/>
                <a:stretch>
                  <a:fillRect b="-16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2" name="文本框 211"/>
              <p:cNvSpPr txBox="1"/>
              <p:nvPr/>
            </p:nvSpPr>
            <p:spPr>
              <a:xfrm>
                <a:off x="6344521" y="3032101"/>
                <a:ext cx="4796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en-US" altLang="zh-CN" sz="1800" b="1" i="1" smtClean="0">
                              <a:latin typeface="Cambria Math" panose="02040503050406030204" pitchFamily="18" charset="0"/>
                            </a:rPr>
                            <m:t>𝒘</m:t>
                          </m:r>
                        </m:e>
                        <m:sub>
                          <m:r>
                            <a:rPr lang="en-US" altLang="zh-CN" sz="1800" i="1">
                              <a:latin typeface="Cambria Math" panose="02040503050406030204" pitchFamily="18" charset="0"/>
                            </a:rPr>
                            <m:t>𝟏</m:t>
                          </m:r>
                        </m:sub>
                      </m:sSub>
                    </m:oMath>
                  </m:oMathPara>
                </a14:m>
                <a:endParaRPr lang="zh-CN" altLang="en-US" sz="1800"/>
              </a:p>
            </p:txBody>
          </p:sp>
        </mc:Choice>
        <mc:Fallback xmlns="">
          <p:sp>
            <p:nvSpPr>
              <p:cNvPr id="212" name="文本框 211"/>
              <p:cNvSpPr txBox="1">
                <a:spLocks noRot="1" noChangeAspect="1" noMove="1" noResize="1" noEditPoints="1" noAdjustHandles="1" noChangeArrowheads="1" noChangeShapeType="1" noTextEdit="1"/>
              </p:cNvSpPr>
              <p:nvPr/>
            </p:nvSpPr>
            <p:spPr>
              <a:xfrm>
                <a:off x="6344521" y="3032101"/>
                <a:ext cx="479618" cy="369332"/>
              </a:xfrm>
              <a:prstGeom prst="rect">
                <a:avLst/>
              </a:prstGeom>
              <a:blipFill rotWithShape="0">
                <a:blip r:embed="rId14"/>
                <a:stretch>
                  <a:fillRect b="-16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3" name="文本框 212"/>
              <p:cNvSpPr txBox="1"/>
              <p:nvPr/>
            </p:nvSpPr>
            <p:spPr>
              <a:xfrm>
                <a:off x="6334376" y="3419708"/>
                <a:ext cx="4999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en-US" altLang="zh-CN" sz="1800" b="1" i="1" smtClean="0">
                              <a:latin typeface="Cambria Math" panose="02040503050406030204" pitchFamily="18" charset="0"/>
                            </a:rPr>
                            <m:t>𝒘</m:t>
                          </m:r>
                        </m:e>
                        <m:sub>
                          <m:r>
                            <a:rPr lang="en-US" altLang="zh-CN" sz="1800" b="1" i="1" smtClean="0">
                              <a:latin typeface="Cambria Math" panose="02040503050406030204" pitchFamily="18" charset="0"/>
                            </a:rPr>
                            <m:t>𝟐</m:t>
                          </m:r>
                        </m:sub>
                      </m:sSub>
                    </m:oMath>
                  </m:oMathPara>
                </a14:m>
                <a:endParaRPr lang="zh-CN" altLang="en-US" sz="1800"/>
              </a:p>
            </p:txBody>
          </p:sp>
        </mc:Choice>
        <mc:Fallback xmlns="">
          <p:sp>
            <p:nvSpPr>
              <p:cNvPr id="213" name="文本框 212"/>
              <p:cNvSpPr txBox="1">
                <a:spLocks noRot="1" noChangeAspect="1" noMove="1" noResize="1" noEditPoints="1" noAdjustHandles="1" noChangeArrowheads="1" noChangeShapeType="1" noTextEdit="1"/>
              </p:cNvSpPr>
              <p:nvPr/>
            </p:nvSpPr>
            <p:spPr>
              <a:xfrm>
                <a:off x="6334376" y="3419708"/>
                <a:ext cx="499909" cy="369332"/>
              </a:xfrm>
              <a:prstGeom prst="rect">
                <a:avLst/>
              </a:prstGeom>
              <a:blipFill rotWithShape="0">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4" name="文本框 213"/>
              <p:cNvSpPr txBox="1"/>
              <p:nvPr/>
            </p:nvSpPr>
            <p:spPr>
              <a:xfrm>
                <a:off x="6352732" y="3779748"/>
                <a:ext cx="46319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en-US" altLang="zh-CN" sz="1800" b="1" i="1" smtClean="0">
                              <a:latin typeface="Cambria Math" panose="02040503050406030204" pitchFamily="18" charset="0"/>
                            </a:rPr>
                            <m:t>𝒘</m:t>
                          </m:r>
                        </m:e>
                        <m:sub>
                          <m:r>
                            <a:rPr lang="en-US" altLang="zh-CN" sz="1800" b="1" i="1" smtClean="0">
                              <a:latin typeface="Cambria Math" panose="02040503050406030204" pitchFamily="18" charset="0"/>
                            </a:rPr>
                            <m:t>𝟑</m:t>
                          </m:r>
                        </m:sub>
                      </m:sSub>
                    </m:oMath>
                  </m:oMathPara>
                </a14:m>
                <a:endParaRPr lang="zh-CN" altLang="en-US" sz="1800"/>
              </a:p>
            </p:txBody>
          </p:sp>
        </mc:Choice>
        <mc:Fallback xmlns="">
          <p:sp>
            <p:nvSpPr>
              <p:cNvPr id="214" name="文本框 213"/>
              <p:cNvSpPr txBox="1">
                <a:spLocks noRot="1" noChangeAspect="1" noMove="1" noResize="1" noEditPoints="1" noAdjustHandles="1" noChangeArrowheads="1" noChangeShapeType="1" noTextEdit="1"/>
              </p:cNvSpPr>
              <p:nvPr/>
            </p:nvSpPr>
            <p:spPr>
              <a:xfrm>
                <a:off x="6352732" y="3779748"/>
                <a:ext cx="463196" cy="369332"/>
              </a:xfrm>
              <a:prstGeom prst="rect">
                <a:avLst/>
              </a:prstGeom>
              <a:blipFill rotWithShape="0">
                <a:blip r:embed="rId16"/>
                <a:stretch>
                  <a:fillRect b="-16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5" name="文本框 214"/>
              <p:cNvSpPr txBox="1"/>
              <p:nvPr/>
            </p:nvSpPr>
            <p:spPr>
              <a:xfrm>
                <a:off x="6356072" y="4150836"/>
                <a:ext cx="4120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en-US" altLang="zh-CN" sz="1800" b="1" i="1" smtClean="0">
                              <a:latin typeface="Cambria Math" panose="02040503050406030204" pitchFamily="18" charset="0"/>
                            </a:rPr>
                            <m:t>𝒘</m:t>
                          </m:r>
                        </m:e>
                        <m:sub>
                          <m:r>
                            <a:rPr lang="en-US" altLang="zh-CN" sz="1800" b="1" i="1" smtClean="0">
                              <a:latin typeface="Cambria Math" panose="02040503050406030204" pitchFamily="18" charset="0"/>
                            </a:rPr>
                            <m:t>𝟒</m:t>
                          </m:r>
                        </m:sub>
                      </m:sSub>
                    </m:oMath>
                  </m:oMathPara>
                </a14:m>
                <a:endParaRPr lang="zh-CN" altLang="en-US" sz="1800"/>
              </a:p>
            </p:txBody>
          </p:sp>
        </mc:Choice>
        <mc:Fallback xmlns="">
          <p:sp>
            <p:nvSpPr>
              <p:cNvPr id="215" name="文本框 214"/>
              <p:cNvSpPr txBox="1">
                <a:spLocks noRot="1" noChangeAspect="1" noMove="1" noResize="1" noEditPoints="1" noAdjustHandles="1" noChangeArrowheads="1" noChangeShapeType="1" noTextEdit="1"/>
              </p:cNvSpPr>
              <p:nvPr/>
            </p:nvSpPr>
            <p:spPr>
              <a:xfrm>
                <a:off x="6356072" y="4150836"/>
                <a:ext cx="412047" cy="369332"/>
              </a:xfrm>
              <a:prstGeom prst="rect">
                <a:avLst/>
              </a:prstGeom>
              <a:blipFill rotWithShape="0">
                <a:blip r:embed="rId17"/>
                <a:stretch>
                  <a:fillRect r="-7463"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6" name="文本框 215"/>
              <p:cNvSpPr txBox="1"/>
              <p:nvPr/>
            </p:nvSpPr>
            <p:spPr>
              <a:xfrm>
                <a:off x="6358525" y="4514200"/>
                <a:ext cx="35001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en-US" altLang="zh-CN" sz="1800" b="1" i="1" smtClean="0">
                              <a:latin typeface="Cambria Math" panose="02040503050406030204" pitchFamily="18" charset="0"/>
                            </a:rPr>
                            <m:t>𝒘</m:t>
                          </m:r>
                        </m:e>
                        <m:sub>
                          <m:r>
                            <a:rPr lang="en-US" altLang="zh-CN" sz="1800" b="1" i="1" smtClean="0">
                              <a:latin typeface="Cambria Math" panose="02040503050406030204" pitchFamily="18" charset="0"/>
                            </a:rPr>
                            <m:t>𝟓</m:t>
                          </m:r>
                        </m:sub>
                      </m:sSub>
                    </m:oMath>
                  </m:oMathPara>
                </a14:m>
                <a:endParaRPr lang="zh-CN" altLang="en-US" sz="1800"/>
              </a:p>
            </p:txBody>
          </p:sp>
        </mc:Choice>
        <mc:Fallback xmlns="">
          <p:sp>
            <p:nvSpPr>
              <p:cNvPr id="216" name="文本框 215"/>
              <p:cNvSpPr txBox="1">
                <a:spLocks noRot="1" noChangeAspect="1" noMove="1" noResize="1" noEditPoints="1" noAdjustHandles="1" noChangeArrowheads="1" noChangeShapeType="1" noTextEdit="1"/>
              </p:cNvSpPr>
              <p:nvPr/>
            </p:nvSpPr>
            <p:spPr>
              <a:xfrm>
                <a:off x="6358525" y="4514200"/>
                <a:ext cx="350010" cy="369332"/>
              </a:xfrm>
              <a:prstGeom prst="rect">
                <a:avLst/>
              </a:prstGeom>
              <a:blipFill rotWithShape="0">
                <a:blip r:embed="rId18"/>
                <a:stretch>
                  <a:fillRect r="-28070"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7" name="文本框 216"/>
              <p:cNvSpPr txBox="1"/>
              <p:nvPr/>
            </p:nvSpPr>
            <p:spPr>
              <a:xfrm>
                <a:off x="6357987" y="4898635"/>
                <a:ext cx="4120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en-US" altLang="zh-CN" sz="1800" b="1" i="1" smtClean="0">
                              <a:latin typeface="Cambria Math" panose="02040503050406030204" pitchFamily="18" charset="0"/>
                            </a:rPr>
                            <m:t>𝒘</m:t>
                          </m:r>
                        </m:e>
                        <m:sub>
                          <m:r>
                            <a:rPr lang="en-US" altLang="zh-CN" sz="1800" b="1" i="1" smtClean="0">
                              <a:latin typeface="Cambria Math" panose="02040503050406030204" pitchFamily="18" charset="0"/>
                            </a:rPr>
                            <m:t>𝟔</m:t>
                          </m:r>
                        </m:sub>
                      </m:sSub>
                    </m:oMath>
                  </m:oMathPara>
                </a14:m>
                <a:endParaRPr lang="zh-CN" altLang="en-US" sz="1800"/>
              </a:p>
            </p:txBody>
          </p:sp>
        </mc:Choice>
        <mc:Fallback xmlns="">
          <p:sp>
            <p:nvSpPr>
              <p:cNvPr id="217" name="文本框 216"/>
              <p:cNvSpPr txBox="1">
                <a:spLocks noRot="1" noChangeAspect="1" noMove="1" noResize="1" noEditPoints="1" noAdjustHandles="1" noChangeArrowheads="1" noChangeShapeType="1" noTextEdit="1"/>
              </p:cNvSpPr>
              <p:nvPr/>
            </p:nvSpPr>
            <p:spPr>
              <a:xfrm>
                <a:off x="6357987" y="4898635"/>
                <a:ext cx="412047" cy="369332"/>
              </a:xfrm>
              <a:prstGeom prst="rect">
                <a:avLst/>
              </a:prstGeom>
              <a:blipFill rotWithShape="0">
                <a:blip r:embed="rId19"/>
                <a:stretch>
                  <a:fillRect r="-5882"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8" name="文本框 217"/>
              <p:cNvSpPr txBox="1"/>
              <p:nvPr/>
            </p:nvSpPr>
            <p:spPr>
              <a:xfrm>
                <a:off x="6357987" y="5268714"/>
                <a:ext cx="4120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en-US" altLang="zh-CN" sz="1800" b="1" i="1" smtClean="0">
                              <a:latin typeface="Cambria Math" panose="02040503050406030204" pitchFamily="18" charset="0"/>
                            </a:rPr>
                            <m:t>𝒘</m:t>
                          </m:r>
                        </m:e>
                        <m:sub>
                          <m:r>
                            <a:rPr lang="en-US" altLang="zh-CN" sz="1800" b="1" i="1" smtClean="0">
                              <a:latin typeface="Cambria Math" panose="02040503050406030204" pitchFamily="18" charset="0"/>
                            </a:rPr>
                            <m:t>𝟕</m:t>
                          </m:r>
                        </m:sub>
                      </m:sSub>
                    </m:oMath>
                  </m:oMathPara>
                </a14:m>
                <a:endParaRPr lang="zh-CN" altLang="en-US" sz="1800"/>
              </a:p>
            </p:txBody>
          </p:sp>
        </mc:Choice>
        <mc:Fallback xmlns="">
          <p:sp>
            <p:nvSpPr>
              <p:cNvPr id="218" name="文本框 217"/>
              <p:cNvSpPr txBox="1">
                <a:spLocks noRot="1" noChangeAspect="1" noMove="1" noResize="1" noEditPoints="1" noAdjustHandles="1" noChangeArrowheads="1" noChangeShapeType="1" noTextEdit="1"/>
              </p:cNvSpPr>
              <p:nvPr/>
            </p:nvSpPr>
            <p:spPr>
              <a:xfrm>
                <a:off x="6357987" y="5268714"/>
                <a:ext cx="412047" cy="369332"/>
              </a:xfrm>
              <a:prstGeom prst="rect">
                <a:avLst/>
              </a:prstGeom>
              <a:blipFill rotWithShape="0">
                <a:blip r:embed="rId20"/>
                <a:stretch>
                  <a:fillRect r="-5882" b="-16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9" name="文本框 218"/>
              <p:cNvSpPr txBox="1"/>
              <p:nvPr/>
            </p:nvSpPr>
            <p:spPr>
              <a:xfrm>
                <a:off x="6352732" y="5629945"/>
                <a:ext cx="463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en-US" altLang="zh-CN" sz="1800" b="1" i="1" smtClean="0">
                              <a:latin typeface="Cambria Math" panose="02040503050406030204" pitchFamily="18" charset="0"/>
                            </a:rPr>
                            <m:t>𝒘</m:t>
                          </m:r>
                        </m:e>
                        <m:sub>
                          <m:r>
                            <a:rPr lang="en-US" altLang="zh-CN" sz="1800" b="1" i="1" smtClean="0">
                              <a:latin typeface="Cambria Math" panose="02040503050406030204" pitchFamily="18" charset="0"/>
                            </a:rPr>
                            <m:t>𝟖</m:t>
                          </m:r>
                        </m:sub>
                      </m:sSub>
                    </m:oMath>
                  </m:oMathPara>
                </a14:m>
                <a:endParaRPr lang="zh-CN" altLang="en-US" sz="1800"/>
              </a:p>
            </p:txBody>
          </p:sp>
        </mc:Choice>
        <mc:Fallback xmlns="">
          <p:sp>
            <p:nvSpPr>
              <p:cNvPr id="219" name="文本框 218"/>
              <p:cNvSpPr txBox="1">
                <a:spLocks noRot="1" noChangeAspect="1" noMove="1" noResize="1" noEditPoints="1" noAdjustHandles="1" noChangeArrowheads="1" noChangeShapeType="1" noTextEdit="1"/>
              </p:cNvSpPr>
              <p:nvPr/>
            </p:nvSpPr>
            <p:spPr>
              <a:xfrm>
                <a:off x="6352732" y="5629945"/>
                <a:ext cx="463197" cy="369332"/>
              </a:xfrm>
              <a:prstGeom prst="rect">
                <a:avLst/>
              </a:prstGeom>
              <a:blipFill rotWithShape="0">
                <a:blip r:embed="rId21"/>
                <a:stretch>
                  <a:fillRect b="-1667"/>
                </a:stretch>
              </a:blipFill>
            </p:spPr>
            <p:txBody>
              <a:bodyPr/>
              <a:lstStyle/>
              <a:p>
                <a:r>
                  <a:rPr lang="zh-CN" altLang="en-US">
                    <a:noFill/>
                  </a:rPr>
                  <a:t> </a:t>
                </a:r>
              </a:p>
            </p:txBody>
          </p:sp>
        </mc:Fallback>
      </mc:AlternateContent>
      <p:cxnSp>
        <p:nvCxnSpPr>
          <p:cNvPr id="4" name="直接连接符 3"/>
          <p:cNvCxnSpPr/>
          <p:nvPr/>
        </p:nvCxnSpPr>
        <p:spPr bwMode="auto">
          <a:xfrm>
            <a:off x="6269038" y="2660650"/>
            <a:ext cx="0" cy="377825"/>
          </a:xfrm>
          <a:prstGeom prst="line">
            <a:avLst/>
          </a:prstGeom>
          <a:solidFill>
            <a:srgbClr val="C0C0C0">
              <a:alpha val="0"/>
            </a:srgbClr>
          </a:solidFill>
          <a:ln w="9525" cap="flat" cmpd="sng" algn="ctr">
            <a:solidFill>
              <a:schemeClr val="tx1"/>
            </a:solidFill>
            <a:prstDash val="solid"/>
            <a:round/>
            <a:headEnd type="none" w="med" len="med"/>
            <a:tailEnd type="none" w="med" len="med"/>
          </a:ln>
          <a:effectLst/>
        </p:spPr>
      </p:cxnSp>
      <p:cxnSp>
        <p:nvCxnSpPr>
          <p:cNvPr id="162" name="直接连接符 161"/>
          <p:cNvCxnSpPr/>
          <p:nvPr/>
        </p:nvCxnSpPr>
        <p:spPr bwMode="auto">
          <a:xfrm>
            <a:off x="6269038" y="3038475"/>
            <a:ext cx="0" cy="377825"/>
          </a:xfrm>
          <a:prstGeom prst="line">
            <a:avLst/>
          </a:prstGeom>
          <a:solidFill>
            <a:srgbClr val="C0C0C0">
              <a:alpha val="0"/>
            </a:srgbClr>
          </a:solidFill>
          <a:ln w="9525" cap="flat" cmpd="sng" algn="ctr">
            <a:solidFill>
              <a:schemeClr val="tx1"/>
            </a:solidFill>
            <a:prstDash val="solid"/>
            <a:round/>
            <a:headEnd type="none" w="med" len="med"/>
            <a:tailEnd type="none" w="med" len="med"/>
          </a:ln>
          <a:effectLst/>
        </p:spPr>
      </p:cxnSp>
      <p:cxnSp>
        <p:nvCxnSpPr>
          <p:cNvPr id="163" name="直接连接符 162"/>
          <p:cNvCxnSpPr/>
          <p:nvPr/>
        </p:nvCxnSpPr>
        <p:spPr bwMode="auto">
          <a:xfrm>
            <a:off x="6269038" y="3408363"/>
            <a:ext cx="0" cy="377825"/>
          </a:xfrm>
          <a:prstGeom prst="line">
            <a:avLst/>
          </a:prstGeom>
          <a:solidFill>
            <a:srgbClr val="C0C0C0">
              <a:alpha val="0"/>
            </a:srgbClr>
          </a:solidFill>
          <a:ln w="9525" cap="flat" cmpd="sng" algn="ctr">
            <a:solidFill>
              <a:schemeClr val="tx1"/>
            </a:solidFill>
            <a:prstDash val="solid"/>
            <a:round/>
            <a:headEnd type="none" w="med" len="med"/>
            <a:tailEnd type="none" w="med" len="med"/>
          </a:ln>
          <a:effectLst/>
        </p:spPr>
      </p:cxnSp>
      <p:cxnSp>
        <p:nvCxnSpPr>
          <p:cNvPr id="164" name="直接连接符 163"/>
          <p:cNvCxnSpPr/>
          <p:nvPr/>
        </p:nvCxnSpPr>
        <p:spPr bwMode="auto">
          <a:xfrm>
            <a:off x="6269038" y="3775501"/>
            <a:ext cx="0" cy="377825"/>
          </a:xfrm>
          <a:prstGeom prst="line">
            <a:avLst/>
          </a:prstGeom>
          <a:solidFill>
            <a:srgbClr val="C0C0C0">
              <a:alpha val="0"/>
            </a:srgbClr>
          </a:solidFill>
          <a:ln w="9525" cap="flat" cmpd="sng" algn="ctr">
            <a:solidFill>
              <a:schemeClr val="tx1"/>
            </a:solidFill>
            <a:prstDash val="solid"/>
            <a:round/>
            <a:headEnd type="none" w="med" len="med"/>
            <a:tailEnd type="none" w="med" len="med"/>
          </a:ln>
          <a:effectLst/>
        </p:spPr>
      </p:cxnSp>
      <p:cxnSp>
        <p:nvCxnSpPr>
          <p:cNvPr id="165" name="直接连接符 164"/>
          <p:cNvCxnSpPr/>
          <p:nvPr/>
        </p:nvCxnSpPr>
        <p:spPr bwMode="auto">
          <a:xfrm>
            <a:off x="6269038" y="4146847"/>
            <a:ext cx="0" cy="377825"/>
          </a:xfrm>
          <a:prstGeom prst="line">
            <a:avLst/>
          </a:prstGeom>
          <a:solidFill>
            <a:srgbClr val="C0C0C0">
              <a:alpha val="0"/>
            </a:srgbClr>
          </a:solidFill>
          <a:ln w="9525" cap="flat" cmpd="sng" algn="ctr">
            <a:solidFill>
              <a:schemeClr val="tx1"/>
            </a:solidFill>
            <a:prstDash val="solid"/>
            <a:round/>
            <a:headEnd type="none" w="med" len="med"/>
            <a:tailEnd type="none" w="med" len="med"/>
          </a:ln>
          <a:effectLst/>
        </p:spPr>
      </p:cxnSp>
      <p:cxnSp>
        <p:nvCxnSpPr>
          <p:cNvPr id="166" name="直接连接符 165"/>
          <p:cNvCxnSpPr/>
          <p:nvPr/>
        </p:nvCxnSpPr>
        <p:spPr bwMode="auto">
          <a:xfrm>
            <a:off x="6269038" y="4508744"/>
            <a:ext cx="0" cy="377825"/>
          </a:xfrm>
          <a:prstGeom prst="line">
            <a:avLst/>
          </a:prstGeom>
          <a:solidFill>
            <a:srgbClr val="C0C0C0">
              <a:alpha val="0"/>
            </a:srgbClr>
          </a:solidFill>
          <a:ln w="9525" cap="flat" cmpd="sng" algn="ctr">
            <a:solidFill>
              <a:schemeClr val="tx1"/>
            </a:solidFill>
            <a:prstDash val="solid"/>
            <a:round/>
            <a:headEnd type="none" w="med" len="med"/>
            <a:tailEnd type="none" w="med" len="med"/>
          </a:ln>
          <a:effectLst/>
        </p:spPr>
      </p:cxnSp>
      <p:cxnSp>
        <p:nvCxnSpPr>
          <p:cNvPr id="167" name="直接连接符 166"/>
          <p:cNvCxnSpPr/>
          <p:nvPr/>
        </p:nvCxnSpPr>
        <p:spPr bwMode="auto">
          <a:xfrm>
            <a:off x="6269038" y="4884738"/>
            <a:ext cx="0" cy="377825"/>
          </a:xfrm>
          <a:prstGeom prst="line">
            <a:avLst/>
          </a:prstGeom>
          <a:solidFill>
            <a:srgbClr val="C0C0C0">
              <a:alpha val="0"/>
            </a:srgbClr>
          </a:solidFill>
          <a:ln w="9525" cap="flat" cmpd="sng" algn="ctr">
            <a:solidFill>
              <a:schemeClr val="tx1"/>
            </a:solidFill>
            <a:prstDash val="solid"/>
            <a:round/>
            <a:headEnd type="none" w="med" len="med"/>
            <a:tailEnd type="none" w="med" len="med"/>
          </a:ln>
          <a:effectLst/>
        </p:spPr>
      </p:cxnSp>
      <p:cxnSp>
        <p:nvCxnSpPr>
          <p:cNvPr id="168" name="直接连接符 167"/>
          <p:cNvCxnSpPr/>
          <p:nvPr/>
        </p:nvCxnSpPr>
        <p:spPr bwMode="auto">
          <a:xfrm>
            <a:off x="6269038" y="5255141"/>
            <a:ext cx="0" cy="377825"/>
          </a:xfrm>
          <a:prstGeom prst="line">
            <a:avLst/>
          </a:prstGeom>
          <a:solidFill>
            <a:srgbClr val="C0C0C0">
              <a:alpha val="0"/>
            </a:srgbClr>
          </a:solidFill>
          <a:ln w="9525" cap="flat" cmpd="sng" algn="ctr">
            <a:solidFill>
              <a:schemeClr val="tx1"/>
            </a:solidFill>
            <a:prstDash val="solid"/>
            <a:round/>
            <a:headEnd type="none" w="med" len="med"/>
            <a:tailEnd type="none" w="med" len="med"/>
          </a:ln>
          <a:effectLst/>
        </p:spPr>
      </p:cxnSp>
      <p:cxnSp>
        <p:nvCxnSpPr>
          <p:cNvPr id="169" name="直接连接符 168"/>
          <p:cNvCxnSpPr/>
          <p:nvPr/>
        </p:nvCxnSpPr>
        <p:spPr bwMode="auto">
          <a:xfrm>
            <a:off x="6269038" y="5634038"/>
            <a:ext cx="0" cy="377825"/>
          </a:xfrm>
          <a:prstGeom prst="line">
            <a:avLst/>
          </a:prstGeom>
          <a:solidFill>
            <a:srgbClr val="C0C0C0">
              <a:alpha val="0"/>
            </a:srgbClr>
          </a:solidFill>
          <a:ln w="9525" cap="flat" cmpd="sng" algn="ctr">
            <a:solidFill>
              <a:schemeClr val="tx1"/>
            </a:solidFill>
            <a:prstDash val="solid"/>
            <a:round/>
            <a:headEnd type="none" w="med" len="med"/>
            <a:tailEnd type="none" w="med" len="med"/>
          </a:ln>
          <a:effectLst/>
        </p:spPr>
      </p:cxnSp>
      <p:cxnSp>
        <p:nvCxnSpPr>
          <p:cNvPr id="173" name="直接连接符 172"/>
          <p:cNvCxnSpPr/>
          <p:nvPr/>
        </p:nvCxnSpPr>
        <p:spPr bwMode="auto">
          <a:xfrm>
            <a:off x="8812535" y="2664460"/>
            <a:ext cx="0" cy="377825"/>
          </a:xfrm>
          <a:prstGeom prst="line">
            <a:avLst/>
          </a:prstGeom>
          <a:solidFill>
            <a:srgbClr val="C0C0C0">
              <a:alpha val="0"/>
            </a:srgbClr>
          </a:solidFill>
          <a:ln w="9525" cap="flat" cmpd="sng" algn="ctr">
            <a:solidFill>
              <a:schemeClr val="tx1"/>
            </a:solidFill>
            <a:prstDash val="solid"/>
            <a:round/>
            <a:headEnd type="none" w="med" len="med"/>
            <a:tailEnd type="none" w="med" len="med"/>
          </a:ln>
          <a:effectLst/>
        </p:spPr>
      </p:cxnSp>
      <p:cxnSp>
        <p:nvCxnSpPr>
          <p:cNvPr id="174" name="直接连接符 173"/>
          <p:cNvCxnSpPr/>
          <p:nvPr/>
        </p:nvCxnSpPr>
        <p:spPr bwMode="auto">
          <a:xfrm>
            <a:off x="8812535" y="3030538"/>
            <a:ext cx="0" cy="377825"/>
          </a:xfrm>
          <a:prstGeom prst="line">
            <a:avLst/>
          </a:prstGeom>
          <a:solidFill>
            <a:srgbClr val="C0C0C0">
              <a:alpha val="0"/>
            </a:srgbClr>
          </a:solidFill>
          <a:ln w="9525" cap="flat" cmpd="sng" algn="ctr">
            <a:solidFill>
              <a:schemeClr val="tx1"/>
            </a:solidFill>
            <a:prstDash val="solid"/>
            <a:round/>
            <a:headEnd type="none" w="med" len="med"/>
            <a:tailEnd type="none" w="med" len="med"/>
          </a:ln>
          <a:effectLst/>
        </p:spPr>
      </p:cxnSp>
      <p:cxnSp>
        <p:nvCxnSpPr>
          <p:cNvPr id="178" name="直接连接符 177"/>
          <p:cNvCxnSpPr/>
          <p:nvPr/>
        </p:nvCxnSpPr>
        <p:spPr bwMode="auto">
          <a:xfrm>
            <a:off x="8812213" y="3408363"/>
            <a:ext cx="0" cy="377825"/>
          </a:xfrm>
          <a:prstGeom prst="line">
            <a:avLst/>
          </a:prstGeom>
          <a:solidFill>
            <a:srgbClr val="C0C0C0">
              <a:alpha val="0"/>
            </a:srgbClr>
          </a:solidFill>
          <a:ln w="9525" cap="flat" cmpd="sng" algn="ctr">
            <a:solidFill>
              <a:schemeClr val="tx1"/>
            </a:solidFill>
            <a:prstDash val="solid"/>
            <a:round/>
            <a:headEnd type="none" w="med" len="med"/>
            <a:tailEnd type="none" w="med" len="med"/>
          </a:ln>
          <a:effectLst/>
        </p:spPr>
      </p:cxnSp>
      <p:cxnSp>
        <p:nvCxnSpPr>
          <p:cNvPr id="179" name="直接连接符 178"/>
          <p:cNvCxnSpPr/>
          <p:nvPr/>
        </p:nvCxnSpPr>
        <p:spPr bwMode="auto">
          <a:xfrm>
            <a:off x="8812213" y="3775501"/>
            <a:ext cx="0" cy="377825"/>
          </a:xfrm>
          <a:prstGeom prst="line">
            <a:avLst/>
          </a:prstGeom>
          <a:solidFill>
            <a:srgbClr val="C0C0C0">
              <a:alpha val="0"/>
            </a:srgbClr>
          </a:solidFill>
          <a:ln w="9525" cap="flat" cmpd="sng" algn="ctr">
            <a:solidFill>
              <a:schemeClr val="tx1"/>
            </a:solidFill>
            <a:prstDash val="solid"/>
            <a:round/>
            <a:headEnd type="none" w="med" len="med"/>
            <a:tailEnd type="none" w="med" len="med"/>
          </a:ln>
          <a:effectLst/>
        </p:spPr>
      </p:cxnSp>
      <p:cxnSp>
        <p:nvCxnSpPr>
          <p:cNvPr id="183" name="直接连接符 182"/>
          <p:cNvCxnSpPr/>
          <p:nvPr/>
        </p:nvCxnSpPr>
        <p:spPr bwMode="auto">
          <a:xfrm>
            <a:off x="8812213" y="4146847"/>
            <a:ext cx="0" cy="377825"/>
          </a:xfrm>
          <a:prstGeom prst="line">
            <a:avLst/>
          </a:prstGeom>
          <a:solidFill>
            <a:srgbClr val="C0C0C0">
              <a:alpha val="0"/>
            </a:srgbClr>
          </a:solidFill>
          <a:ln w="9525" cap="flat" cmpd="sng" algn="ctr">
            <a:solidFill>
              <a:schemeClr val="tx1"/>
            </a:solidFill>
            <a:prstDash val="solid"/>
            <a:round/>
            <a:headEnd type="none" w="med" len="med"/>
            <a:tailEnd type="none" w="med" len="med"/>
          </a:ln>
          <a:effectLst/>
        </p:spPr>
      </p:cxnSp>
      <p:cxnSp>
        <p:nvCxnSpPr>
          <p:cNvPr id="184" name="直接连接符 183"/>
          <p:cNvCxnSpPr/>
          <p:nvPr/>
        </p:nvCxnSpPr>
        <p:spPr bwMode="auto">
          <a:xfrm>
            <a:off x="8812213" y="4515730"/>
            <a:ext cx="0" cy="377825"/>
          </a:xfrm>
          <a:prstGeom prst="line">
            <a:avLst/>
          </a:prstGeom>
          <a:solidFill>
            <a:srgbClr val="C0C0C0">
              <a:alpha val="0"/>
            </a:srgbClr>
          </a:solidFill>
          <a:ln w="9525" cap="flat" cmpd="sng" algn="ctr">
            <a:solidFill>
              <a:schemeClr val="tx1"/>
            </a:solidFill>
            <a:prstDash val="solid"/>
            <a:round/>
            <a:headEnd type="none" w="med" len="med"/>
            <a:tailEnd type="none" w="med" len="med"/>
          </a:ln>
          <a:effectLst/>
        </p:spPr>
      </p:cxnSp>
      <p:cxnSp>
        <p:nvCxnSpPr>
          <p:cNvPr id="188" name="直接连接符 187"/>
          <p:cNvCxnSpPr/>
          <p:nvPr/>
        </p:nvCxnSpPr>
        <p:spPr bwMode="auto">
          <a:xfrm>
            <a:off x="8812218" y="4893555"/>
            <a:ext cx="0" cy="377825"/>
          </a:xfrm>
          <a:prstGeom prst="line">
            <a:avLst/>
          </a:prstGeom>
          <a:solidFill>
            <a:srgbClr val="C0C0C0">
              <a:alpha val="0"/>
            </a:srgbClr>
          </a:solidFill>
          <a:ln w="9525" cap="flat" cmpd="sng" algn="ctr">
            <a:solidFill>
              <a:schemeClr val="tx1"/>
            </a:solidFill>
            <a:prstDash val="solid"/>
            <a:round/>
            <a:headEnd type="none" w="med" len="med"/>
            <a:tailEnd type="none" w="med" len="med"/>
          </a:ln>
          <a:effectLst/>
        </p:spPr>
      </p:cxnSp>
      <p:cxnSp>
        <p:nvCxnSpPr>
          <p:cNvPr id="189" name="直接连接符 188"/>
          <p:cNvCxnSpPr/>
          <p:nvPr/>
        </p:nvCxnSpPr>
        <p:spPr bwMode="auto">
          <a:xfrm>
            <a:off x="8812213" y="5262563"/>
            <a:ext cx="0" cy="377825"/>
          </a:xfrm>
          <a:prstGeom prst="line">
            <a:avLst/>
          </a:prstGeom>
          <a:solidFill>
            <a:srgbClr val="C0C0C0">
              <a:alpha val="0"/>
            </a:srgbClr>
          </a:solidFill>
          <a:ln w="9525" cap="flat" cmpd="sng" algn="ctr">
            <a:solidFill>
              <a:schemeClr val="tx1"/>
            </a:solidFill>
            <a:prstDash val="solid"/>
            <a:round/>
            <a:headEnd type="none" w="med" len="med"/>
            <a:tailEnd type="none" w="med" len="med"/>
          </a:ln>
          <a:effectLst/>
        </p:spPr>
      </p:cxnSp>
      <p:cxnSp>
        <p:nvCxnSpPr>
          <p:cNvPr id="192" name="直接连接符 191"/>
          <p:cNvCxnSpPr/>
          <p:nvPr/>
        </p:nvCxnSpPr>
        <p:spPr bwMode="auto">
          <a:xfrm>
            <a:off x="8812213" y="5634038"/>
            <a:ext cx="0" cy="377825"/>
          </a:xfrm>
          <a:prstGeom prst="line">
            <a:avLst/>
          </a:prstGeom>
          <a:solidFill>
            <a:srgbClr val="C0C0C0">
              <a:alpha val="0"/>
            </a:srgbClr>
          </a:solidFill>
          <a:ln w="9525" cap="flat" cmpd="sng" algn="ctr">
            <a:solidFill>
              <a:schemeClr val="tx1"/>
            </a:solidFill>
            <a:prstDash val="solid"/>
            <a:round/>
            <a:headEnd type="none" w="med" len="med"/>
            <a:tailEnd type="none" w="med" len="med"/>
          </a:ln>
          <a:effectLst/>
        </p:spPr>
      </p:cxnSp>
      <p:cxnSp>
        <p:nvCxnSpPr>
          <p:cNvPr id="193" name="直接连接符 192"/>
          <p:cNvCxnSpPr/>
          <p:nvPr/>
        </p:nvCxnSpPr>
        <p:spPr bwMode="auto">
          <a:xfrm>
            <a:off x="6921025" y="2667000"/>
            <a:ext cx="0" cy="377825"/>
          </a:xfrm>
          <a:prstGeom prst="line">
            <a:avLst/>
          </a:prstGeom>
          <a:solidFill>
            <a:srgbClr val="C0C0C0">
              <a:alpha val="0"/>
            </a:srgbClr>
          </a:solidFill>
          <a:ln w="9525" cap="flat" cmpd="sng" algn="ctr">
            <a:solidFill>
              <a:schemeClr val="tx1"/>
            </a:solidFill>
            <a:prstDash val="solid"/>
            <a:round/>
            <a:headEnd type="none" w="med" len="med"/>
            <a:tailEnd type="none" w="med" len="med"/>
          </a:ln>
          <a:effectLst/>
        </p:spPr>
      </p:cxnSp>
      <p:cxnSp>
        <p:nvCxnSpPr>
          <p:cNvPr id="194" name="直接连接符 193"/>
          <p:cNvCxnSpPr/>
          <p:nvPr/>
        </p:nvCxnSpPr>
        <p:spPr bwMode="auto">
          <a:xfrm>
            <a:off x="6921025" y="3034030"/>
            <a:ext cx="0" cy="377825"/>
          </a:xfrm>
          <a:prstGeom prst="line">
            <a:avLst/>
          </a:prstGeom>
          <a:solidFill>
            <a:srgbClr val="C0C0C0">
              <a:alpha val="0"/>
            </a:srgbClr>
          </a:solidFill>
          <a:ln w="9525" cap="flat" cmpd="sng" algn="ctr">
            <a:solidFill>
              <a:schemeClr val="tx1"/>
            </a:solidFill>
            <a:prstDash val="solid"/>
            <a:round/>
            <a:headEnd type="none" w="med" len="med"/>
            <a:tailEnd type="none" w="med" len="med"/>
          </a:ln>
          <a:effectLst/>
        </p:spPr>
      </p:cxnSp>
      <p:cxnSp>
        <p:nvCxnSpPr>
          <p:cNvPr id="195" name="直接连接符 194"/>
          <p:cNvCxnSpPr/>
          <p:nvPr/>
        </p:nvCxnSpPr>
        <p:spPr bwMode="auto">
          <a:xfrm>
            <a:off x="6921025" y="3403283"/>
            <a:ext cx="0" cy="377825"/>
          </a:xfrm>
          <a:prstGeom prst="line">
            <a:avLst/>
          </a:prstGeom>
          <a:solidFill>
            <a:srgbClr val="C0C0C0">
              <a:alpha val="0"/>
            </a:srgbClr>
          </a:solidFill>
          <a:ln w="9525" cap="flat" cmpd="sng" algn="ctr">
            <a:solidFill>
              <a:schemeClr val="tx1"/>
            </a:solidFill>
            <a:prstDash val="solid"/>
            <a:round/>
            <a:headEnd type="none" w="med" len="med"/>
            <a:tailEnd type="none" w="med" len="med"/>
          </a:ln>
          <a:effectLst/>
        </p:spPr>
      </p:cxnSp>
      <p:cxnSp>
        <p:nvCxnSpPr>
          <p:cNvPr id="196" name="直接连接符 195"/>
          <p:cNvCxnSpPr/>
          <p:nvPr/>
        </p:nvCxnSpPr>
        <p:spPr bwMode="auto">
          <a:xfrm>
            <a:off x="6921025" y="3776136"/>
            <a:ext cx="0" cy="377825"/>
          </a:xfrm>
          <a:prstGeom prst="line">
            <a:avLst/>
          </a:prstGeom>
          <a:solidFill>
            <a:srgbClr val="C0C0C0">
              <a:alpha val="0"/>
            </a:srgbClr>
          </a:solidFill>
          <a:ln w="9525" cap="flat" cmpd="sng" algn="ctr">
            <a:solidFill>
              <a:schemeClr val="tx1"/>
            </a:solidFill>
            <a:prstDash val="solid"/>
            <a:round/>
            <a:headEnd type="none" w="med" len="med"/>
            <a:tailEnd type="none" w="med" len="med"/>
          </a:ln>
          <a:effectLst/>
        </p:spPr>
      </p:cxnSp>
      <p:cxnSp>
        <p:nvCxnSpPr>
          <p:cNvPr id="197" name="直接连接符 196"/>
          <p:cNvCxnSpPr/>
          <p:nvPr/>
        </p:nvCxnSpPr>
        <p:spPr bwMode="auto">
          <a:xfrm>
            <a:off x="6921025" y="4145577"/>
            <a:ext cx="0" cy="377825"/>
          </a:xfrm>
          <a:prstGeom prst="line">
            <a:avLst/>
          </a:prstGeom>
          <a:solidFill>
            <a:srgbClr val="C0C0C0">
              <a:alpha val="0"/>
            </a:srgbClr>
          </a:solidFill>
          <a:ln w="9525" cap="flat" cmpd="sng" algn="ctr">
            <a:solidFill>
              <a:schemeClr val="tx1"/>
            </a:solidFill>
            <a:prstDash val="solid"/>
            <a:round/>
            <a:headEnd type="none" w="med" len="med"/>
            <a:tailEnd type="none" w="med" len="med"/>
          </a:ln>
          <a:effectLst/>
        </p:spPr>
      </p:cxnSp>
      <p:cxnSp>
        <p:nvCxnSpPr>
          <p:cNvPr id="198" name="直接连接符 197"/>
          <p:cNvCxnSpPr/>
          <p:nvPr/>
        </p:nvCxnSpPr>
        <p:spPr bwMode="auto">
          <a:xfrm>
            <a:off x="6921025" y="4515094"/>
            <a:ext cx="0" cy="377825"/>
          </a:xfrm>
          <a:prstGeom prst="line">
            <a:avLst/>
          </a:prstGeom>
          <a:solidFill>
            <a:srgbClr val="C0C0C0">
              <a:alpha val="0"/>
            </a:srgbClr>
          </a:solidFill>
          <a:ln w="9525" cap="flat" cmpd="sng" algn="ctr">
            <a:solidFill>
              <a:schemeClr val="tx1"/>
            </a:solidFill>
            <a:prstDash val="solid"/>
            <a:round/>
            <a:headEnd type="none" w="med" len="med"/>
            <a:tailEnd type="none" w="med" len="med"/>
          </a:ln>
          <a:effectLst/>
        </p:spPr>
      </p:cxnSp>
      <p:cxnSp>
        <p:nvCxnSpPr>
          <p:cNvPr id="199" name="直接连接符 198"/>
          <p:cNvCxnSpPr/>
          <p:nvPr/>
        </p:nvCxnSpPr>
        <p:spPr bwMode="auto">
          <a:xfrm>
            <a:off x="6921025" y="4887278"/>
            <a:ext cx="0" cy="377825"/>
          </a:xfrm>
          <a:prstGeom prst="line">
            <a:avLst/>
          </a:prstGeom>
          <a:solidFill>
            <a:srgbClr val="C0C0C0">
              <a:alpha val="0"/>
            </a:srgbClr>
          </a:solidFill>
          <a:ln w="9525" cap="flat" cmpd="sng" algn="ctr">
            <a:solidFill>
              <a:schemeClr val="tx1"/>
            </a:solidFill>
            <a:prstDash val="solid"/>
            <a:round/>
            <a:headEnd type="none" w="med" len="med"/>
            <a:tailEnd type="none" w="med" len="med"/>
          </a:ln>
          <a:effectLst/>
        </p:spPr>
      </p:cxnSp>
      <p:cxnSp>
        <p:nvCxnSpPr>
          <p:cNvPr id="200" name="直接连接符 199"/>
          <p:cNvCxnSpPr/>
          <p:nvPr/>
        </p:nvCxnSpPr>
        <p:spPr bwMode="auto">
          <a:xfrm>
            <a:off x="6921025" y="5259586"/>
            <a:ext cx="0" cy="377825"/>
          </a:xfrm>
          <a:prstGeom prst="line">
            <a:avLst/>
          </a:prstGeom>
          <a:solidFill>
            <a:srgbClr val="C0C0C0">
              <a:alpha val="0"/>
            </a:srgbClr>
          </a:solidFill>
          <a:ln w="9525" cap="flat" cmpd="sng" algn="ctr">
            <a:solidFill>
              <a:schemeClr val="tx1"/>
            </a:solidFill>
            <a:prstDash val="solid"/>
            <a:round/>
            <a:headEnd type="none" w="med" len="med"/>
            <a:tailEnd type="none" w="med" len="med"/>
          </a:ln>
          <a:effectLst/>
        </p:spPr>
      </p:cxnSp>
      <p:cxnSp>
        <p:nvCxnSpPr>
          <p:cNvPr id="201" name="直接连接符 200"/>
          <p:cNvCxnSpPr/>
          <p:nvPr/>
        </p:nvCxnSpPr>
        <p:spPr bwMode="auto">
          <a:xfrm>
            <a:off x="6921025" y="5636578"/>
            <a:ext cx="0" cy="377825"/>
          </a:xfrm>
          <a:prstGeom prst="line">
            <a:avLst/>
          </a:prstGeom>
          <a:solidFill>
            <a:srgbClr val="C0C0C0">
              <a:alpha val="0"/>
            </a:srgbClr>
          </a:solidFill>
          <a:ln w="9525" cap="flat" cmpd="sng" algn="ctr">
            <a:solidFill>
              <a:schemeClr val="tx1"/>
            </a:solidFill>
            <a:prstDash val="solid"/>
            <a:round/>
            <a:headEnd type="none" w="med" len="med"/>
            <a:tailEnd type="none" w="med" len="med"/>
          </a:ln>
          <a:effectLst/>
        </p:spPr>
      </p:cxnSp>
      <p:cxnSp>
        <p:nvCxnSpPr>
          <p:cNvPr id="202" name="直接连接符 201"/>
          <p:cNvCxnSpPr/>
          <p:nvPr/>
        </p:nvCxnSpPr>
        <p:spPr bwMode="auto">
          <a:xfrm>
            <a:off x="7550151" y="2663577"/>
            <a:ext cx="0" cy="377825"/>
          </a:xfrm>
          <a:prstGeom prst="line">
            <a:avLst/>
          </a:prstGeom>
          <a:solidFill>
            <a:srgbClr val="C0C0C0">
              <a:alpha val="0"/>
            </a:srgbClr>
          </a:solidFill>
          <a:ln w="9525" cap="flat" cmpd="sng" algn="ctr">
            <a:solidFill>
              <a:schemeClr val="tx1"/>
            </a:solidFill>
            <a:prstDash val="solid"/>
            <a:round/>
            <a:headEnd type="none" w="med" len="med"/>
            <a:tailEnd type="none" w="med" len="med"/>
          </a:ln>
          <a:effectLst/>
        </p:spPr>
      </p:cxnSp>
      <p:cxnSp>
        <p:nvCxnSpPr>
          <p:cNvPr id="203" name="直接连接符 202"/>
          <p:cNvCxnSpPr/>
          <p:nvPr/>
        </p:nvCxnSpPr>
        <p:spPr bwMode="auto">
          <a:xfrm>
            <a:off x="7550151" y="3030607"/>
            <a:ext cx="0" cy="377825"/>
          </a:xfrm>
          <a:prstGeom prst="line">
            <a:avLst/>
          </a:prstGeom>
          <a:solidFill>
            <a:srgbClr val="C0C0C0">
              <a:alpha val="0"/>
            </a:srgbClr>
          </a:solidFill>
          <a:ln w="9525" cap="flat" cmpd="sng" algn="ctr">
            <a:solidFill>
              <a:schemeClr val="tx1"/>
            </a:solidFill>
            <a:prstDash val="solid"/>
            <a:round/>
            <a:headEnd type="none" w="med" len="med"/>
            <a:tailEnd type="none" w="med" len="med"/>
          </a:ln>
          <a:effectLst/>
        </p:spPr>
      </p:cxnSp>
      <p:cxnSp>
        <p:nvCxnSpPr>
          <p:cNvPr id="204" name="直接连接符 203"/>
          <p:cNvCxnSpPr/>
          <p:nvPr/>
        </p:nvCxnSpPr>
        <p:spPr bwMode="auto">
          <a:xfrm>
            <a:off x="7550151" y="3399860"/>
            <a:ext cx="0" cy="377825"/>
          </a:xfrm>
          <a:prstGeom prst="line">
            <a:avLst/>
          </a:prstGeom>
          <a:solidFill>
            <a:srgbClr val="C0C0C0">
              <a:alpha val="0"/>
            </a:srgbClr>
          </a:solidFill>
          <a:ln w="9525" cap="flat" cmpd="sng" algn="ctr">
            <a:solidFill>
              <a:schemeClr val="tx1"/>
            </a:solidFill>
            <a:prstDash val="solid"/>
            <a:round/>
            <a:headEnd type="none" w="med" len="med"/>
            <a:tailEnd type="none" w="med" len="med"/>
          </a:ln>
          <a:effectLst/>
        </p:spPr>
      </p:cxnSp>
      <p:cxnSp>
        <p:nvCxnSpPr>
          <p:cNvPr id="205" name="直接连接符 204"/>
          <p:cNvCxnSpPr/>
          <p:nvPr/>
        </p:nvCxnSpPr>
        <p:spPr bwMode="auto">
          <a:xfrm>
            <a:off x="7550151" y="3772713"/>
            <a:ext cx="0" cy="377825"/>
          </a:xfrm>
          <a:prstGeom prst="line">
            <a:avLst/>
          </a:prstGeom>
          <a:solidFill>
            <a:srgbClr val="C0C0C0">
              <a:alpha val="0"/>
            </a:srgbClr>
          </a:solidFill>
          <a:ln w="9525" cap="flat" cmpd="sng" algn="ctr">
            <a:solidFill>
              <a:schemeClr val="tx1"/>
            </a:solidFill>
            <a:prstDash val="solid"/>
            <a:round/>
            <a:headEnd type="none" w="med" len="med"/>
            <a:tailEnd type="none" w="med" len="med"/>
          </a:ln>
          <a:effectLst/>
        </p:spPr>
      </p:cxnSp>
      <p:cxnSp>
        <p:nvCxnSpPr>
          <p:cNvPr id="206" name="直接连接符 205"/>
          <p:cNvCxnSpPr/>
          <p:nvPr/>
        </p:nvCxnSpPr>
        <p:spPr bwMode="auto">
          <a:xfrm>
            <a:off x="7550151" y="4142154"/>
            <a:ext cx="0" cy="377825"/>
          </a:xfrm>
          <a:prstGeom prst="line">
            <a:avLst/>
          </a:prstGeom>
          <a:solidFill>
            <a:srgbClr val="C0C0C0">
              <a:alpha val="0"/>
            </a:srgbClr>
          </a:solidFill>
          <a:ln w="9525" cap="flat" cmpd="sng" algn="ctr">
            <a:solidFill>
              <a:schemeClr val="tx1"/>
            </a:solidFill>
            <a:prstDash val="solid"/>
            <a:round/>
            <a:headEnd type="none" w="med" len="med"/>
            <a:tailEnd type="none" w="med" len="med"/>
          </a:ln>
          <a:effectLst/>
        </p:spPr>
      </p:cxnSp>
      <p:cxnSp>
        <p:nvCxnSpPr>
          <p:cNvPr id="207" name="直接连接符 206"/>
          <p:cNvCxnSpPr/>
          <p:nvPr/>
        </p:nvCxnSpPr>
        <p:spPr bwMode="auto">
          <a:xfrm>
            <a:off x="7550151" y="4511671"/>
            <a:ext cx="0" cy="377825"/>
          </a:xfrm>
          <a:prstGeom prst="line">
            <a:avLst/>
          </a:prstGeom>
          <a:solidFill>
            <a:srgbClr val="C0C0C0">
              <a:alpha val="0"/>
            </a:srgbClr>
          </a:solidFill>
          <a:ln w="9525" cap="flat" cmpd="sng" algn="ctr">
            <a:solidFill>
              <a:schemeClr val="tx1"/>
            </a:solidFill>
            <a:prstDash val="solid"/>
            <a:round/>
            <a:headEnd type="none" w="med" len="med"/>
            <a:tailEnd type="none" w="med" len="med"/>
          </a:ln>
          <a:effectLst/>
        </p:spPr>
      </p:cxnSp>
      <p:cxnSp>
        <p:nvCxnSpPr>
          <p:cNvPr id="208" name="直接连接符 207"/>
          <p:cNvCxnSpPr/>
          <p:nvPr/>
        </p:nvCxnSpPr>
        <p:spPr bwMode="auto">
          <a:xfrm>
            <a:off x="7550151" y="4883855"/>
            <a:ext cx="0" cy="377825"/>
          </a:xfrm>
          <a:prstGeom prst="line">
            <a:avLst/>
          </a:prstGeom>
          <a:solidFill>
            <a:srgbClr val="C0C0C0">
              <a:alpha val="0"/>
            </a:srgbClr>
          </a:solidFill>
          <a:ln w="9525" cap="flat" cmpd="sng" algn="ctr">
            <a:solidFill>
              <a:schemeClr val="tx1"/>
            </a:solidFill>
            <a:prstDash val="solid"/>
            <a:round/>
            <a:headEnd type="none" w="med" len="med"/>
            <a:tailEnd type="none" w="med" len="med"/>
          </a:ln>
          <a:effectLst/>
        </p:spPr>
      </p:cxnSp>
      <p:cxnSp>
        <p:nvCxnSpPr>
          <p:cNvPr id="209" name="直接连接符 208"/>
          <p:cNvCxnSpPr/>
          <p:nvPr/>
        </p:nvCxnSpPr>
        <p:spPr bwMode="auto">
          <a:xfrm>
            <a:off x="7550151" y="5256163"/>
            <a:ext cx="0" cy="377825"/>
          </a:xfrm>
          <a:prstGeom prst="line">
            <a:avLst/>
          </a:prstGeom>
          <a:solidFill>
            <a:srgbClr val="C0C0C0">
              <a:alpha val="0"/>
            </a:srgbClr>
          </a:solidFill>
          <a:ln w="9525" cap="flat" cmpd="sng" algn="ctr">
            <a:solidFill>
              <a:schemeClr val="tx1"/>
            </a:solidFill>
            <a:prstDash val="solid"/>
            <a:round/>
            <a:headEnd type="none" w="med" len="med"/>
            <a:tailEnd type="none" w="med" len="med"/>
          </a:ln>
          <a:effectLst/>
        </p:spPr>
      </p:cxnSp>
      <p:cxnSp>
        <p:nvCxnSpPr>
          <p:cNvPr id="220" name="直接连接符 219"/>
          <p:cNvCxnSpPr/>
          <p:nvPr/>
        </p:nvCxnSpPr>
        <p:spPr bwMode="auto">
          <a:xfrm>
            <a:off x="7550151" y="5633155"/>
            <a:ext cx="0" cy="377825"/>
          </a:xfrm>
          <a:prstGeom prst="line">
            <a:avLst/>
          </a:prstGeom>
          <a:solidFill>
            <a:srgbClr val="C0C0C0">
              <a:alpha val="0"/>
            </a:srgbClr>
          </a:solidFill>
          <a:ln w="9525" cap="flat" cmpd="sng" algn="ctr">
            <a:solidFill>
              <a:schemeClr val="tx1"/>
            </a:solidFill>
            <a:prstDash val="solid"/>
            <a:round/>
            <a:headEnd type="none" w="med" len="med"/>
            <a:tailEnd type="none" w="med" len="med"/>
          </a:ln>
          <a:effectLst/>
        </p:spPr>
      </p:cxnSp>
      <p:cxnSp>
        <p:nvCxnSpPr>
          <p:cNvPr id="221" name="直接连接符 220"/>
          <p:cNvCxnSpPr/>
          <p:nvPr/>
        </p:nvCxnSpPr>
        <p:spPr bwMode="auto">
          <a:xfrm>
            <a:off x="8174038" y="2667387"/>
            <a:ext cx="0" cy="377825"/>
          </a:xfrm>
          <a:prstGeom prst="line">
            <a:avLst/>
          </a:prstGeom>
          <a:solidFill>
            <a:srgbClr val="C0C0C0">
              <a:alpha val="0"/>
            </a:srgbClr>
          </a:solidFill>
          <a:ln w="9525" cap="flat" cmpd="sng" algn="ctr">
            <a:solidFill>
              <a:schemeClr val="tx1"/>
            </a:solidFill>
            <a:prstDash val="solid"/>
            <a:round/>
            <a:headEnd type="none" w="med" len="med"/>
            <a:tailEnd type="none" w="med" len="med"/>
          </a:ln>
          <a:effectLst/>
        </p:spPr>
      </p:cxnSp>
      <p:cxnSp>
        <p:nvCxnSpPr>
          <p:cNvPr id="222" name="直接连接符 221"/>
          <p:cNvCxnSpPr/>
          <p:nvPr/>
        </p:nvCxnSpPr>
        <p:spPr bwMode="auto">
          <a:xfrm>
            <a:off x="8174038" y="3034417"/>
            <a:ext cx="0" cy="377825"/>
          </a:xfrm>
          <a:prstGeom prst="line">
            <a:avLst/>
          </a:prstGeom>
          <a:solidFill>
            <a:srgbClr val="C0C0C0">
              <a:alpha val="0"/>
            </a:srgbClr>
          </a:solidFill>
          <a:ln w="9525" cap="flat" cmpd="sng" algn="ctr">
            <a:solidFill>
              <a:schemeClr val="tx1"/>
            </a:solidFill>
            <a:prstDash val="solid"/>
            <a:round/>
            <a:headEnd type="none" w="med" len="med"/>
            <a:tailEnd type="none" w="med" len="med"/>
          </a:ln>
          <a:effectLst/>
        </p:spPr>
      </p:cxnSp>
      <p:cxnSp>
        <p:nvCxnSpPr>
          <p:cNvPr id="223" name="直接连接符 222"/>
          <p:cNvCxnSpPr/>
          <p:nvPr/>
        </p:nvCxnSpPr>
        <p:spPr bwMode="auto">
          <a:xfrm>
            <a:off x="8174038" y="3403670"/>
            <a:ext cx="0" cy="377825"/>
          </a:xfrm>
          <a:prstGeom prst="line">
            <a:avLst/>
          </a:prstGeom>
          <a:solidFill>
            <a:srgbClr val="C0C0C0">
              <a:alpha val="0"/>
            </a:srgbClr>
          </a:solidFill>
          <a:ln w="9525" cap="flat" cmpd="sng" algn="ctr">
            <a:solidFill>
              <a:schemeClr val="tx1"/>
            </a:solidFill>
            <a:prstDash val="solid"/>
            <a:round/>
            <a:headEnd type="none" w="med" len="med"/>
            <a:tailEnd type="none" w="med" len="med"/>
          </a:ln>
          <a:effectLst/>
        </p:spPr>
      </p:cxnSp>
      <p:cxnSp>
        <p:nvCxnSpPr>
          <p:cNvPr id="224" name="直接连接符 223"/>
          <p:cNvCxnSpPr/>
          <p:nvPr/>
        </p:nvCxnSpPr>
        <p:spPr bwMode="auto">
          <a:xfrm>
            <a:off x="8174038" y="3776523"/>
            <a:ext cx="0" cy="377825"/>
          </a:xfrm>
          <a:prstGeom prst="line">
            <a:avLst/>
          </a:prstGeom>
          <a:solidFill>
            <a:srgbClr val="C0C0C0">
              <a:alpha val="0"/>
            </a:srgbClr>
          </a:solidFill>
          <a:ln w="9525" cap="flat" cmpd="sng" algn="ctr">
            <a:solidFill>
              <a:schemeClr val="tx1"/>
            </a:solidFill>
            <a:prstDash val="solid"/>
            <a:round/>
            <a:headEnd type="none" w="med" len="med"/>
            <a:tailEnd type="none" w="med" len="med"/>
          </a:ln>
          <a:effectLst/>
        </p:spPr>
      </p:cxnSp>
      <p:cxnSp>
        <p:nvCxnSpPr>
          <p:cNvPr id="225" name="直接连接符 224"/>
          <p:cNvCxnSpPr/>
          <p:nvPr/>
        </p:nvCxnSpPr>
        <p:spPr bwMode="auto">
          <a:xfrm>
            <a:off x="8174038" y="4145964"/>
            <a:ext cx="0" cy="377825"/>
          </a:xfrm>
          <a:prstGeom prst="line">
            <a:avLst/>
          </a:prstGeom>
          <a:solidFill>
            <a:srgbClr val="C0C0C0">
              <a:alpha val="0"/>
            </a:srgbClr>
          </a:solidFill>
          <a:ln w="9525" cap="flat" cmpd="sng" algn="ctr">
            <a:solidFill>
              <a:schemeClr val="tx1"/>
            </a:solidFill>
            <a:prstDash val="solid"/>
            <a:round/>
            <a:headEnd type="none" w="med" len="med"/>
            <a:tailEnd type="none" w="med" len="med"/>
          </a:ln>
          <a:effectLst/>
        </p:spPr>
      </p:cxnSp>
      <p:cxnSp>
        <p:nvCxnSpPr>
          <p:cNvPr id="226" name="直接连接符 225"/>
          <p:cNvCxnSpPr/>
          <p:nvPr/>
        </p:nvCxnSpPr>
        <p:spPr bwMode="auto">
          <a:xfrm>
            <a:off x="8174038" y="4515481"/>
            <a:ext cx="0" cy="377825"/>
          </a:xfrm>
          <a:prstGeom prst="line">
            <a:avLst/>
          </a:prstGeom>
          <a:solidFill>
            <a:srgbClr val="C0C0C0">
              <a:alpha val="0"/>
            </a:srgbClr>
          </a:solidFill>
          <a:ln w="9525" cap="flat" cmpd="sng" algn="ctr">
            <a:solidFill>
              <a:schemeClr val="tx1"/>
            </a:solidFill>
            <a:prstDash val="solid"/>
            <a:round/>
            <a:headEnd type="none" w="med" len="med"/>
            <a:tailEnd type="none" w="med" len="med"/>
          </a:ln>
          <a:effectLst/>
        </p:spPr>
      </p:cxnSp>
      <p:cxnSp>
        <p:nvCxnSpPr>
          <p:cNvPr id="227" name="直接连接符 226"/>
          <p:cNvCxnSpPr/>
          <p:nvPr/>
        </p:nvCxnSpPr>
        <p:spPr bwMode="auto">
          <a:xfrm>
            <a:off x="8174038" y="4887665"/>
            <a:ext cx="0" cy="377825"/>
          </a:xfrm>
          <a:prstGeom prst="line">
            <a:avLst/>
          </a:prstGeom>
          <a:solidFill>
            <a:srgbClr val="C0C0C0">
              <a:alpha val="0"/>
            </a:srgbClr>
          </a:solidFill>
          <a:ln w="9525" cap="flat" cmpd="sng" algn="ctr">
            <a:solidFill>
              <a:schemeClr val="tx1"/>
            </a:solidFill>
            <a:prstDash val="solid"/>
            <a:round/>
            <a:headEnd type="none" w="med" len="med"/>
            <a:tailEnd type="none" w="med" len="med"/>
          </a:ln>
          <a:effectLst/>
        </p:spPr>
      </p:cxnSp>
      <p:cxnSp>
        <p:nvCxnSpPr>
          <p:cNvPr id="228" name="直接连接符 227"/>
          <p:cNvCxnSpPr/>
          <p:nvPr/>
        </p:nvCxnSpPr>
        <p:spPr bwMode="auto">
          <a:xfrm>
            <a:off x="8174038" y="5259973"/>
            <a:ext cx="0" cy="377825"/>
          </a:xfrm>
          <a:prstGeom prst="line">
            <a:avLst/>
          </a:prstGeom>
          <a:solidFill>
            <a:srgbClr val="C0C0C0">
              <a:alpha val="0"/>
            </a:srgbClr>
          </a:solidFill>
          <a:ln w="9525" cap="flat" cmpd="sng" algn="ctr">
            <a:solidFill>
              <a:schemeClr val="tx1"/>
            </a:solidFill>
            <a:prstDash val="solid"/>
            <a:round/>
            <a:headEnd type="none" w="med" len="med"/>
            <a:tailEnd type="none" w="med" len="med"/>
          </a:ln>
          <a:effectLst/>
        </p:spPr>
      </p:cxnSp>
      <p:cxnSp>
        <p:nvCxnSpPr>
          <p:cNvPr id="229" name="直接连接符 228"/>
          <p:cNvCxnSpPr/>
          <p:nvPr/>
        </p:nvCxnSpPr>
        <p:spPr bwMode="auto">
          <a:xfrm>
            <a:off x="8174038" y="5636965"/>
            <a:ext cx="0" cy="377825"/>
          </a:xfrm>
          <a:prstGeom prst="line">
            <a:avLst/>
          </a:prstGeom>
          <a:solidFill>
            <a:srgbClr val="C0C0C0">
              <a:alpha val="0"/>
            </a:srgbClr>
          </a:solidFill>
          <a:ln w="9525" cap="flat" cmpd="sng" algn="ctr">
            <a:solidFill>
              <a:schemeClr val="tx1"/>
            </a:solidFill>
            <a:prstDash val="solid"/>
            <a:round/>
            <a:headEnd type="none" w="med" len="med"/>
            <a:tailEnd type="none" w="med" len="med"/>
          </a:ln>
          <a:effectLst/>
        </p:spPr>
      </p:cxnSp>
      <p:sp>
        <p:nvSpPr>
          <p:cNvPr id="3" name="灯片编号占位符 2"/>
          <p:cNvSpPr>
            <a:spLocks noGrp="1"/>
          </p:cNvSpPr>
          <p:nvPr>
            <p:ph type="sldNum" sz="quarter" idx="12"/>
          </p:nvPr>
        </p:nvSpPr>
        <p:spPr/>
        <p:txBody>
          <a:bodyPr/>
          <a:lstStyle/>
          <a:p>
            <a:pPr>
              <a:defRPr/>
            </a:pPr>
            <a:fld id="{B2D9E1CE-3C7F-4ACF-8753-53AB71A600F5}" type="slidenum">
              <a:rPr lang="en-US" altLang="ko-KR" smtClean="0"/>
              <a:pPr>
                <a:defRPr/>
              </a:pPr>
              <a:t>21</a:t>
            </a:fld>
            <a:endParaRPr lang="en-US" altLang="ko-KR"/>
          </a:p>
        </p:txBody>
      </p:sp>
    </p:spTree>
    <p:extLst>
      <p:ext uri="{BB962C8B-B14F-4D97-AF65-F5344CB8AC3E}">
        <p14:creationId xmlns:p14="http://schemas.microsoft.com/office/powerpoint/2010/main" val="1914992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2"/>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900"/>
                                  </p:stCondLst>
                                  <p:childTnLst>
                                    <p:set>
                                      <p:cBhvr>
                                        <p:cTn id="29" dur="1" fill="hold">
                                          <p:stCondLst>
                                            <p:cond delay="0"/>
                                          </p:stCondLst>
                                        </p:cTn>
                                        <p:tgtEl>
                                          <p:spTgt spid="132"/>
                                        </p:tgtEl>
                                        <p:attrNameLst>
                                          <p:attrName>style.visibility</p:attrName>
                                        </p:attrNameLst>
                                      </p:cBhvr>
                                      <p:to>
                                        <p:strVal val="visible"/>
                                      </p:to>
                                    </p:set>
                                  </p:childTnLst>
                                </p:cTn>
                              </p:par>
                              <p:par>
                                <p:cTn id="30" presetID="1" presetClass="entr" presetSubtype="0" fill="hold" grpId="0" nodeType="withEffect">
                                  <p:stCondLst>
                                    <p:cond delay="900"/>
                                  </p:stCondLst>
                                  <p:childTnLst>
                                    <p:set>
                                      <p:cBhvr>
                                        <p:cTn id="31" dur="1" fill="hold">
                                          <p:stCondLst>
                                            <p:cond delay="0"/>
                                          </p:stCondLst>
                                        </p:cTn>
                                        <p:tgtEl>
                                          <p:spTgt spid="50"/>
                                        </p:tgtEl>
                                        <p:attrNameLst>
                                          <p:attrName>style.visibility</p:attrName>
                                        </p:attrNameLst>
                                      </p:cBhvr>
                                      <p:to>
                                        <p:strVal val="visible"/>
                                      </p:to>
                                    </p:set>
                                  </p:childTnLst>
                                </p:cTn>
                              </p:par>
                              <p:par>
                                <p:cTn id="32" presetID="1" presetClass="entr" presetSubtype="0" fill="hold" grpId="0" nodeType="withEffect">
                                  <p:stCondLst>
                                    <p:cond delay="900"/>
                                  </p:stCondLst>
                                  <p:childTnLst>
                                    <p:set>
                                      <p:cBhvr>
                                        <p:cTn id="33" dur="1" fill="hold">
                                          <p:stCondLst>
                                            <p:cond delay="0"/>
                                          </p:stCondLst>
                                        </p:cTn>
                                        <p:tgtEl>
                                          <p:spTgt spid="175"/>
                                        </p:tgtEl>
                                        <p:attrNameLst>
                                          <p:attrName>style.visibility</p:attrName>
                                        </p:attrNameLst>
                                      </p:cBhvr>
                                      <p:to>
                                        <p:strVal val="visible"/>
                                      </p:to>
                                    </p:set>
                                  </p:childTnLst>
                                </p:cTn>
                              </p:par>
                              <p:par>
                                <p:cTn id="34" presetID="1" presetClass="entr" presetSubtype="0" fill="hold" grpId="0" nodeType="withEffect">
                                  <p:stCondLst>
                                    <p:cond delay="900"/>
                                  </p:stCondLst>
                                  <p:childTnLst>
                                    <p:set>
                                      <p:cBhvr>
                                        <p:cTn id="35" dur="1" fill="hold">
                                          <p:stCondLst>
                                            <p:cond delay="0"/>
                                          </p:stCondLst>
                                        </p:cTn>
                                        <p:tgtEl>
                                          <p:spTgt spid="176"/>
                                        </p:tgtEl>
                                        <p:attrNameLst>
                                          <p:attrName>style.visibility</p:attrName>
                                        </p:attrNameLst>
                                      </p:cBhvr>
                                      <p:to>
                                        <p:strVal val="visible"/>
                                      </p:to>
                                    </p:set>
                                  </p:childTnLst>
                                </p:cTn>
                              </p:par>
                              <p:par>
                                <p:cTn id="36" presetID="1" presetClass="entr" presetSubtype="0" fill="hold" grpId="0" nodeType="withEffect">
                                  <p:stCondLst>
                                    <p:cond delay="900"/>
                                  </p:stCondLst>
                                  <p:childTnLst>
                                    <p:set>
                                      <p:cBhvr>
                                        <p:cTn id="37" dur="1" fill="hold">
                                          <p:stCondLst>
                                            <p:cond delay="0"/>
                                          </p:stCondLst>
                                        </p:cTn>
                                        <p:tgtEl>
                                          <p:spTgt spid="177"/>
                                        </p:tgtEl>
                                        <p:attrNameLst>
                                          <p:attrName>style.visibility</p:attrName>
                                        </p:attrNameLst>
                                      </p:cBhvr>
                                      <p:to>
                                        <p:strVal val="visible"/>
                                      </p:to>
                                    </p:set>
                                  </p:childTnLst>
                                </p:cTn>
                              </p:par>
                              <p:par>
                                <p:cTn id="38" presetID="1" presetClass="entr" presetSubtype="0" fill="hold" grpId="0" nodeType="withEffect">
                                  <p:stCondLst>
                                    <p:cond delay="900"/>
                                  </p:stCondLst>
                                  <p:childTnLst>
                                    <p:set>
                                      <p:cBhvr>
                                        <p:cTn id="39" dur="1" fill="hold">
                                          <p:stCondLst>
                                            <p:cond delay="0"/>
                                          </p:stCondLst>
                                        </p:cTn>
                                        <p:tgtEl>
                                          <p:spTgt spid="213"/>
                                        </p:tgtEl>
                                        <p:attrNameLst>
                                          <p:attrName>style.visibility</p:attrName>
                                        </p:attrNameLst>
                                      </p:cBhvr>
                                      <p:to>
                                        <p:strVal val="visible"/>
                                      </p:to>
                                    </p:set>
                                  </p:childTnLst>
                                </p:cTn>
                              </p:par>
                              <p:par>
                                <p:cTn id="40" presetID="1" presetClass="entr" presetSubtype="0" fill="hold" nodeType="withEffect">
                                  <p:stCondLst>
                                    <p:cond delay="900"/>
                                  </p:stCondLst>
                                  <p:childTnLst>
                                    <p:set>
                                      <p:cBhvr>
                                        <p:cTn id="41" dur="1" fill="hold">
                                          <p:stCondLst>
                                            <p:cond delay="0"/>
                                          </p:stCondLst>
                                        </p:cTn>
                                        <p:tgtEl>
                                          <p:spTgt spid="163"/>
                                        </p:tgtEl>
                                        <p:attrNameLst>
                                          <p:attrName>style.visibility</p:attrName>
                                        </p:attrNameLst>
                                      </p:cBhvr>
                                      <p:to>
                                        <p:strVal val="visible"/>
                                      </p:to>
                                    </p:set>
                                  </p:childTnLst>
                                </p:cTn>
                              </p:par>
                              <p:par>
                                <p:cTn id="42" presetID="1" presetClass="entr" presetSubtype="0" fill="hold" nodeType="withEffect">
                                  <p:stCondLst>
                                    <p:cond delay="900"/>
                                  </p:stCondLst>
                                  <p:childTnLst>
                                    <p:set>
                                      <p:cBhvr>
                                        <p:cTn id="43" dur="1" fill="hold">
                                          <p:stCondLst>
                                            <p:cond delay="0"/>
                                          </p:stCondLst>
                                        </p:cTn>
                                        <p:tgtEl>
                                          <p:spTgt spid="178"/>
                                        </p:tgtEl>
                                        <p:attrNameLst>
                                          <p:attrName>style.visibility</p:attrName>
                                        </p:attrNameLst>
                                      </p:cBhvr>
                                      <p:to>
                                        <p:strVal val="visible"/>
                                      </p:to>
                                    </p:set>
                                  </p:childTnLst>
                                </p:cTn>
                              </p:par>
                              <p:par>
                                <p:cTn id="44" presetID="1" presetClass="entr" presetSubtype="0" fill="hold" nodeType="withEffect">
                                  <p:stCondLst>
                                    <p:cond delay="900"/>
                                  </p:stCondLst>
                                  <p:childTnLst>
                                    <p:set>
                                      <p:cBhvr>
                                        <p:cTn id="45" dur="1" fill="hold">
                                          <p:stCondLst>
                                            <p:cond delay="0"/>
                                          </p:stCondLst>
                                        </p:cTn>
                                        <p:tgtEl>
                                          <p:spTgt spid="195"/>
                                        </p:tgtEl>
                                        <p:attrNameLst>
                                          <p:attrName>style.visibility</p:attrName>
                                        </p:attrNameLst>
                                      </p:cBhvr>
                                      <p:to>
                                        <p:strVal val="visible"/>
                                      </p:to>
                                    </p:set>
                                  </p:childTnLst>
                                </p:cTn>
                              </p:par>
                              <p:par>
                                <p:cTn id="46" presetID="1" presetClass="entr" presetSubtype="0" fill="hold" nodeType="withEffect">
                                  <p:stCondLst>
                                    <p:cond delay="900"/>
                                  </p:stCondLst>
                                  <p:childTnLst>
                                    <p:set>
                                      <p:cBhvr>
                                        <p:cTn id="47" dur="1" fill="hold">
                                          <p:stCondLst>
                                            <p:cond delay="0"/>
                                          </p:stCondLst>
                                        </p:cTn>
                                        <p:tgtEl>
                                          <p:spTgt spid="204"/>
                                        </p:tgtEl>
                                        <p:attrNameLst>
                                          <p:attrName>style.visibility</p:attrName>
                                        </p:attrNameLst>
                                      </p:cBhvr>
                                      <p:to>
                                        <p:strVal val="visible"/>
                                      </p:to>
                                    </p:set>
                                  </p:childTnLst>
                                </p:cTn>
                              </p:par>
                              <p:par>
                                <p:cTn id="48" presetID="1" presetClass="entr" presetSubtype="0" fill="hold" nodeType="withEffect">
                                  <p:stCondLst>
                                    <p:cond delay="900"/>
                                  </p:stCondLst>
                                  <p:childTnLst>
                                    <p:set>
                                      <p:cBhvr>
                                        <p:cTn id="49" dur="1" fill="hold">
                                          <p:stCondLst>
                                            <p:cond delay="0"/>
                                          </p:stCondLst>
                                        </p:cTn>
                                        <p:tgtEl>
                                          <p:spTgt spid="223"/>
                                        </p:tgtEl>
                                        <p:attrNameLst>
                                          <p:attrName>style.visibility</p:attrName>
                                        </p:attrNameLst>
                                      </p:cBhvr>
                                      <p:to>
                                        <p:strVal val="visible"/>
                                      </p:to>
                                    </p:set>
                                  </p:childTnLst>
                                </p:cTn>
                              </p:par>
                            </p:childTnLst>
                          </p:cTn>
                        </p:par>
                        <p:par>
                          <p:cTn id="50" fill="hold">
                            <p:stCondLst>
                              <p:cond delay="900"/>
                            </p:stCondLst>
                            <p:childTnLst>
                              <p:par>
                                <p:cTn id="51" presetID="1" presetClass="entr" presetSubtype="0" fill="hold" nodeType="afterEffect">
                                  <p:stCondLst>
                                    <p:cond delay="900"/>
                                  </p:stCondLst>
                                  <p:childTnLst>
                                    <p:set>
                                      <p:cBhvr>
                                        <p:cTn id="52" dur="1" fill="hold">
                                          <p:stCondLst>
                                            <p:cond delay="0"/>
                                          </p:stCondLst>
                                        </p:cTn>
                                        <p:tgtEl>
                                          <p:spTgt spid="145"/>
                                        </p:tgtEl>
                                        <p:attrNameLst>
                                          <p:attrName>style.visibility</p:attrName>
                                        </p:attrNameLst>
                                      </p:cBhvr>
                                      <p:to>
                                        <p:strVal val="visible"/>
                                      </p:to>
                                    </p:set>
                                  </p:childTnLst>
                                </p:cTn>
                              </p:par>
                              <p:par>
                                <p:cTn id="53" presetID="1" presetClass="entr" presetSubtype="0" fill="hold" grpId="0" nodeType="withEffect">
                                  <p:stCondLst>
                                    <p:cond delay="90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90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grpId="0" nodeType="withEffect">
                                  <p:stCondLst>
                                    <p:cond delay="90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grpId="0" nodeType="withEffect">
                                  <p:stCondLst>
                                    <p:cond delay="900"/>
                                  </p:stCondLst>
                                  <p:childTnLst>
                                    <p:set>
                                      <p:cBhvr>
                                        <p:cTn id="60" dur="1" fill="hold">
                                          <p:stCondLst>
                                            <p:cond delay="0"/>
                                          </p:stCondLst>
                                        </p:cTn>
                                        <p:tgtEl>
                                          <p:spTgt spid="24"/>
                                        </p:tgtEl>
                                        <p:attrNameLst>
                                          <p:attrName>style.visibility</p:attrName>
                                        </p:attrNameLst>
                                      </p:cBhvr>
                                      <p:to>
                                        <p:strVal val="visible"/>
                                      </p:to>
                                    </p:set>
                                  </p:childTnLst>
                                </p:cTn>
                              </p:par>
                              <p:par>
                                <p:cTn id="61" presetID="1" presetClass="entr" presetSubtype="0" fill="hold" grpId="0" nodeType="withEffect">
                                  <p:stCondLst>
                                    <p:cond delay="90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grpId="0" nodeType="withEffect">
                                  <p:stCondLst>
                                    <p:cond delay="900"/>
                                  </p:stCondLst>
                                  <p:childTnLst>
                                    <p:set>
                                      <p:cBhvr>
                                        <p:cTn id="64" dur="1" fill="hold">
                                          <p:stCondLst>
                                            <p:cond delay="0"/>
                                          </p:stCondLst>
                                        </p:cTn>
                                        <p:tgtEl>
                                          <p:spTgt spid="180"/>
                                        </p:tgtEl>
                                        <p:attrNameLst>
                                          <p:attrName>style.visibility</p:attrName>
                                        </p:attrNameLst>
                                      </p:cBhvr>
                                      <p:to>
                                        <p:strVal val="visible"/>
                                      </p:to>
                                    </p:set>
                                  </p:childTnLst>
                                </p:cTn>
                              </p:par>
                              <p:par>
                                <p:cTn id="65" presetID="1" presetClass="entr" presetSubtype="0" fill="hold" grpId="0" nodeType="withEffect">
                                  <p:stCondLst>
                                    <p:cond delay="900"/>
                                  </p:stCondLst>
                                  <p:childTnLst>
                                    <p:set>
                                      <p:cBhvr>
                                        <p:cTn id="66" dur="1" fill="hold">
                                          <p:stCondLst>
                                            <p:cond delay="0"/>
                                          </p:stCondLst>
                                        </p:cTn>
                                        <p:tgtEl>
                                          <p:spTgt spid="181"/>
                                        </p:tgtEl>
                                        <p:attrNameLst>
                                          <p:attrName>style.visibility</p:attrName>
                                        </p:attrNameLst>
                                      </p:cBhvr>
                                      <p:to>
                                        <p:strVal val="visible"/>
                                      </p:to>
                                    </p:set>
                                  </p:childTnLst>
                                </p:cTn>
                              </p:par>
                              <p:par>
                                <p:cTn id="67" presetID="1" presetClass="entr" presetSubtype="0" fill="hold" grpId="0" nodeType="withEffect">
                                  <p:stCondLst>
                                    <p:cond delay="900"/>
                                  </p:stCondLst>
                                  <p:childTnLst>
                                    <p:set>
                                      <p:cBhvr>
                                        <p:cTn id="68" dur="1" fill="hold">
                                          <p:stCondLst>
                                            <p:cond delay="0"/>
                                          </p:stCondLst>
                                        </p:cTn>
                                        <p:tgtEl>
                                          <p:spTgt spid="182"/>
                                        </p:tgtEl>
                                        <p:attrNameLst>
                                          <p:attrName>style.visibility</p:attrName>
                                        </p:attrNameLst>
                                      </p:cBhvr>
                                      <p:to>
                                        <p:strVal val="visible"/>
                                      </p:to>
                                    </p:set>
                                  </p:childTnLst>
                                </p:cTn>
                              </p:par>
                              <p:par>
                                <p:cTn id="69" presetID="1" presetClass="entr" presetSubtype="0" fill="hold" grpId="0" nodeType="withEffect">
                                  <p:stCondLst>
                                    <p:cond delay="900"/>
                                  </p:stCondLst>
                                  <p:childTnLst>
                                    <p:set>
                                      <p:cBhvr>
                                        <p:cTn id="70" dur="1" fill="hold">
                                          <p:stCondLst>
                                            <p:cond delay="0"/>
                                          </p:stCondLst>
                                        </p:cTn>
                                        <p:tgtEl>
                                          <p:spTgt spid="214"/>
                                        </p:tgtEl>
                                        <p:attrNameLst>
                                          <p:attrName>style.visibility</p:attrName>
                                        </p:attrNameLst>
                                      </p:cBhvr>
                                      <p:to>
                                        <p:strVal val="visible"/>
                                      </p:to>
                                    </p:set>
                                  </p:childTnLst>
                                </p:cTn>
                              </p:par>
                              <p:par>
                                <p:cTn id="71" presetID="1" presetClass="entr" presetSubtype="0" fill="hold" nodeType="withEffect">
                                  <p:stCondLst>
                                    <p:cond delay="900"/>
                                  </p:stCondLst>
                                  <p:childTnLst>
                                    <p:set>
                                      <p:cBhvr>
                                        <p:cTn id="72" dur="1" fill="hold">
                                          <p:stCondLst>
                                            <p:cond delay="0"/>
                                          </p:stCondLst>
                                        </p:cTn>
                                        <p:tgtEl>
                                          <p:spTgt spid="164"/>
                                        </p:tgtEl>
                                        <p:attrNameLst>
                                          <p:attrName>style.visibility</p:attrName>
                                        </p:attrNameLst>
                                      </p:cBhvr>
                                      <p:to>
                                        <p:strVal val="visible"/>
                                      </p:to>
                                    </p:set>
                                  </p:childTnLst>
                                </p:cTn>
                              </p:par>
                              <p:par>
                                <p:cTn id="73" presetID="1" presetClass="entr" presetSubtype="0" fill="hold" nodeType="withEffect">
                                  <p:stCondLst>
                                    <p:cond delay="900"/>
                                  </p:stCondLst>
                                  <p:childTnLst>
                                    <p:set>
                                      <p:cBhvr>
                                        <p:cTn id="74" dur="1" fill="hold">
                                          <p:stCondLst>
                                            <p:cond delay="0"/>
                                          </p:stCondLst>
                                        </p:cTn>
                                        <p:tgtEl>
                                          <p:spTgt spid="179"/>
                                        </p:tgtEl>
                                        <p:attrNameLst>
                                          <p:attrName>style.visibility</p:attrName>
                                        </p:attrNameLst>
                                      </p:cBhvr>
                                      <p:to>
                                        <p:strVal val="visible"/>
                                      </p:to>
                                    </p:set>
                                  </p:childTnLst>
                                </p:cTn>
                              </p:par>
                              <p:par>
                                <p:cTn id="75" presetID="1" presetClass="entr" presetSubtype="0" fill="hold" nodeType="withEffect">
                                  <p:stCondLst>
                                    <p:cond delay="900"/>
                                  </p:stCondLst>
                                  <p:childTnLst>
                                    <p:set>
                                      <p:cBhvr>
                                        <p:cTn id="76" dur="1" fill="hold">
                                          <p:stCondLst>
                                            <p:cond delay="0"/>
                                          </p:stCondLst>
                                        </p:cTn>
                                        <p:tgtEl>
                                          <p:spTgt spid="196"/>
                                        </p:tgtEl>
                                        <p:attrNameLst>
                                          <p:attrName>style.visibility</p:attrName>
                                        </p:attrNameLst>
                                      </p:cBhvr>
                                      <p:to>
                                        <p:strVal val="visible"/>
                                      </p:to>
                                    </p:set>
                                  </p:childTnLst>
                                </p:cTn>
                              </p:par>
                              <p:par>
                                <p:cTn id="77" presetID="1" presetClass="entr" presetSubtype="0" fill="hold" nodeType="withEffect">
                                  <p:stCondLst>
                                    <p:cond delay="900"/>
                                  </p:stCondLst>
                                  <p:childTnLst>
                                    <p:set>
                                      <p:cBhvr>
                                        <p:cTn id="78" dur="1" fill="hold">
                                          <p:stCondLst>
                                            <p:cond delay="0"/>
                                          </p:stCondLst>
                                        </p:cTn>
                                        <p:tgtEl>
                                          <p:spTgt spid="205"/>
                                        </p:tgtEl>
                                        <p:attrNameLst>
                                          <p:attrName>style.visibility</p:attrName>
                                        </p:attrNameLst>
                                      </p:cBhvr>
                                      <p:to>
                                        <p:strVal val="visible"/>
                                      </p:to>
                                    </p:set>
                                  </p:childTnLst>
                                </p:cTn>
                              </p:par>
                              <p:par>
                                <p:cTn id="79" presetID="1" presetClass="entr" presetSubtype="0" fill="hold" nodeType="withEffect">
                                  <p:stCondLst>
                                    <p:cond delay="900"/>
                                  </p:stCondLst>
                                  <p:childTnLst>
                                    <p:set>
                                      <p:cBhvr>
                                        <p:cTn id="80" dur="1" fill="hold">
                                          <p:stCondLst>
                                            <p:cond delay="0"/>
                                          </p:stCondLst>
                                        </p:cTn>
                                        <p:tgtEl>
                                          <p:spTgt spid="224"/>
                                        </p:tgtEl>
                                        <p:attrNameLst>
                                          <p:attrName>style.visibility</p:attrName>
                                        </p:attrNameLst>
                                      </p:cBhvr>
                                      <p:to>
                                        <p:strVal val="visible"/>
                                      </p:to>
                                    </p:set>
                                  </p:childTnLst>
                                </p:cTn>
                              </p:par>
                            </p:childTnLst>
                          </p:cTn>
                        </p:par>
                        <p:par>
                          <p:cTn id="81" fill="hold">
                            <p:stCondLst>
                              <p:cond delay="1800"/>
                            </p:stCondLst>
                            <p:childTnLst>
                              <p:par>
                                <p:cTn id="82" presetID="1" presetClass="entr" presetSubtype="0" fill="hold" nodeType="afterEffect">
                                  <p:stCondLst>
                                    <p:cond delay="900"/>
                                  </p:stCondLst>
                                  <p:childTnLst>
                                    <p:set>
                                      <p:cBhvr>
                                        <p:cTn id="83" dur="1" fill="hold">
                                          <p:stCondLst>
                                            <p:cond delay="0"/>
                                          </p:stCondLst>
                                        </p:cTn>
                                        <p:tgtEl>
                                          <p:spTgt spid="135"/>
                                        </p:tgtEl>
                                        <p:attrNameLst>
                                          <p:attrName>style.visibility</p:attrName>
                                        </p:attrNameLst>
                                      </p:cBhvr>
                                      <p:to>
                                        <p:strVal val="visible"/>
                                      </p:to>
                                    </p:set>
                                  </p:childTnLst>
                                </p:cTn>
                              </p:par>
                              <p:par>
                                <p:cTn id="84" presetID="1" presetClass="entr" presetSubtype="0" fill="hold" grpId="0" nodeType="withEffect">
                                  <p:stCondLst>
                                    <p:cond delay="900"/>
                                  </p:stCondLst>
                                  <p:childTnLst>
                                    <p:set>
                                      <p:cBhvr>
                                        <p:cTn id="85" dur="1" fill="hold">
                                          <p:stCondLst>
                                            <p:cond delay="0"/>
                                          </p:stCondLst>
                                        </p:cTn>
                                        <p:tgtEl>
                                          <p:spTgt spid="25"/>
                                        </p:tgtEl>
                                        <p:attrNameLst>
                                          <p:attrName>style.visibility</p:attrName>
                                        </p:attrNameLst>
                                      </p:cBhvr>
                                      <p:to>
                                        <p:strVal val="visible"/>
                                      </p:to>
                                    </p:set>
                                  </p:childTnLst>
                                </p:cTn>
                              </p:par>
                              <p:par>
                                <p:cTn id="86" presetID="1" presetClass="entr" presetSubtype="0" fill="hold" grpId="0" nodeType="withEffect">
                                  <p:stCondLst>
                                    <p:cond delay="900"/>
                                  </p:stCondLst>
                                  <p:childTnLst>
                                    <p:set>
                                      <p:cBhvr>
                                        <p:cTn id="87" dur="1" fill="hold">
                                          <p:stCondLst>
                                            <p:cond delay="0"/>
                                          </p:stCondLst>
                                        </p:cTn>
                                        <p:tgtEl>
                                          <p:spTgt spid="26"/>
                                        </p:tgtEl>
                                        <p:attrNameLst>
                                          <p:attrName>style.visibility</p:attrName>
                                        </p:attrNameLst>
                                      </p:cBhvr>
                                      <p:to>
                                        <p:strVal val="visible"/>
                                      </p:to>
                                    </p:set>
                                  </p:childTnLst>
                                </p:cTn>
                              </p:par>
                              <p:par>
                                <p:cTn id="88" presetID="1" presetClass="entr" presetSubtype="0" fill="hold" grpId="0" nodeType="withEffect">
                                  <p:stCondLst>
                                    <p:cond delay="900"/>
                                  </p:stCondLst>
                                  <p:childTnLst>
                                    <p:set>
                                      <p:cBhvr>
                                        <p:cTn id="89" dur="1" fill="hold">
                                          <p:stCondLst>
                                            <p:cond delay="0"/>
                                          </p:stCondLst>
                                        </p:cTn>
                                        <p:tgtEl>
                                          <p:spTgt spid="27"/>
                                        </p:tgtEl>
                                        <p:attrNameLst>
                                          <p:attrName>style.visibility</p:attrName>
                                        </p:attrNameLst>
                                      </p:cBhvr>
                                      <p:to>
                                        <p:strVal val="visible"/>
                                      </p:to>
                                    </p:set>
                                  </p:childTnLst>
                                </p:cTn>
                              </p:par>
                              <p:par>
                                <p:cTn id="90" presetID="1" presetClass="entr" presetSubtype="0" fill="hold" grpId="0" nodeType="withEffect">
                                  <p:stCondLst>
                                    <p:cond delay="900"/>
                                  </p:stCondLst>
                                  <p:childTnLst>
                                    <p:set>
                                      <p:cBhvr>
                                        <p:cTn id="91" dur="1" fill="hold">
                                          <p:stCondLst>
                                            <p:cond delay="0"/>
                                          </p:stCondLst>
                                        </p:cTn>
                                        <p:tgtEl>
                                          <p:spTgt spid="28"/>
                                        </p:tgtEl>
                                        <p:attrNameLst>
                                          <p:attrName>style.visibility</p:attrName>
                                        </p:attrNameLst>
                                      </p:cBhvr>
                                      <p:to>
                                        <p:strVal val="visible"/>
                                      </p:to>
                                    </p:set>
                                  </p:childTnLst>
                                </p:cTn>
                              </p:par>
                              <p:par>
                                <p:cTn id="92" presetID="1" presetClass="entr" presetSubtype="0" fill="hold" grpId="0" nodeType="withEffect">
                                  <p:stCondLst>
                                    <p:cond delay="900"/>
                                  </p:stCondLst>
                                  <p:childTnLst>
                                    <p:set>
                                      <p:cBhvr>
                                        <p:cTn id="93" dur="1" fill="hold">
                                          <p:stCondLst>
                                            <p:cond delay="0"/>
                                          </p:stCondLst>
                                        </p:cTn>
                                        <p:tgtEl>
                                          <p:spTgt spid="52"/>
                                        </p:tgtEl>
                                        <p:attrNameLst>
                                          <p:attrName>style.visibility</p:attrName>
                                        </p:attrNameLst>
                                      </p:cBhvr>
                                      <p:to>
                                        <p:strVal val="visible"/>
                                      </p:to>
                                    </p:set>
                                  </p:childTnLst>
                                </p:cTn>
                              </p:par>
                              <p:par>
                                <p:cTn id="94" presetID="1" presetClass="entr" presetSubtype="0" fill="hold" grpId="0" nodeType="withEffect">
                                  <p:stCondLst>
                                    <p:cond delay="900"/>
                                  </p:stCondLst>
                                  <p:childTnLst>
                                    <p:set>
                                      <p:cBhvr>
                                        <p:cTn id="95" dur="1" fill="hold">
                                          <p:stCondLst>
                                            <p:cond delay="0"/>
                                          </p:stCondLst>
                                        </p:cTn>
                                        <p:tgtEl>
                                          <p:spTgt spid="185"/>
                                        </p:tgtEl>
                                        <p:attrNameLst>
                                          <p:attrName>style.visibility</p:attrName>
                                        </p:attrNameLst>
                                      </p:cBhvr>
                                      <p:to>
                                        <p:strVal val="visible"/>
                                      </p:to>
                                    </p:set>
                                  </p:childTnLst>
                                </p:cTn>
                              </p:par>
                              <p:par>
                                <p:cTn id="96" presetID="1" presetClass="entr" presetSubtype="0" fill="hold" grpId="0" nodeType="withEffect">
                                  <p:stCondLst>
                                    <p:cond delay="900"/>
                                  </p:stCondLst>
                                  <p:childTnLst>
                                    <p:set>
                                      <p:cBhvr>
                                        <p:cTn id="97" dur="1" fill="hold">
                                          <p:stCondLst>
                                            <p:cond delay="0"/>
                                          </p:stCondLst>
                                        </p:cTn>
                                        <p:tgtEl>
                                          <p:spTgt spid="186"/>
                                        </p:tgtEl>
                                        <p:attrNameLst>
                                          <p:attrName>style.visibility</p:attrName>
                                        </p:attrNameLst>
                                      </p:cBhvr>
                                      <p:to>
                                        <p:strVal val="visible"/>
                                      </p:to>
                                    </p:set>
                                  </p:childTnLst>
                                </p:cTn>
                              </p:par>
                              <p:par>
                                <p:cTn id="98" presetID="1" presetClass="entr" presetSubtype="0" fill="hold" grpId="0" nodeType="withEffect">
                                  <p:stCondLst>
                                    <p:cond delay="900"/>
                                  </p:stCondLst>
                                  <p:childTnLst>
                                    <p:set>
                                      <p:cBhvr>
                                        <p:cTn id="99" dur="1" fill="hold">
                                          <p:stCondLst>
                                            <p:cond delay="0"/>
                                          </p:stCondLst>
                                        </p:cTn>
                                        <p:tgtEl>
                                          <p:spTgt spid="187"/>
                                        </p:tgtEl>
                                        <p:attrNameLst>
                                          <p:attrName>style.visibility</p:attrName>
                                        </p:attrNameLst>
                                      </p:cBhvr>
                                      <p:to>
                                        <p:strVal val="visible"/>
                                      </p:to>
                                    </p:set>
                                  </p:childTnLst>
                                </p:cTn>
                              </p:par>
                              <p:par>
                                <p:cTn id="100" presetID="1" presetClass="entr" presetSubtype="0" fill="hold" grpId="0" nodeType="withEffect">
                                  <p:stCondLst>
                                    <p:cond delay="900"/>
                                  </p:stCondLst>
                                  <p:childTnLst>
                                    <p:set>
                                      <p:cBhvr>
                                        <p:cTn id="101" dur="1" fill="hold">
                                          <p:stCondLst>
                                            <p:cond delay="0"/>
                                          </p:stCondLst>
                                        </p:cTn>
                                        <p:tgtEl>
                                          <p:spTgt spid="215"/>
                                        </p:tgtEl>
                                        <p:attrNameLst>
                                          <p:attrName>style.visibility</p:attrName>
                                        </p:attrNameLst>
                                      </p:cBhvr>
                                      <p:to>
                                        <p:strVal val="visible"/>
                                      </p:to>
                                    </p:set>
                                  </p:childTnLst>
                                </p:cTn>
                              </p:par>
                              <p:par>
                                <p:cTn id="102" presetID="1" presetClass="entr" presetSubtype="0" fill="hold" nodeType="withEffect">
                                  <p:stCondLst>
                                    <p:cond delay="900"/>
                                  </p:stCondLst>
                                  <p:childTnLst>
                                    <p:set>
                                      <p:cBhvr>
                                        <p:cTn id="103" dur="1" fill="hold">
                                          <p:stCondLst>
                                            <p:cond delay="0"/>
                                          </p:stCondLst>
                                        </p:cTn>
                                        <p:tgtEl>
                                          <p:spTgt spid="165"/>
                                        </p:tgtEl>
                                        <p:attrNameLst>
                                          <p:attrName>style.visibility</p:attrName>
                                        </p:attrNameLst>
                                      </p:cBhvr>
                                      <p:to>
                                        <p:strVal val="visible"/>
                                      </p:to>
                                    </p:set>
                                  </p:childTnLst>
                                </p:cTn>
                              </p:par>
                              <p:par>
                                <p:cTn id="104" presetID="1" presetClass="entr" presetSubtype="0" fill="hold" nodeType="withEffect">
                                  <p:stCondLst>
                                    <p:cond delay="900"/>
                                  </p:stCondLst>
                                  <p:childTnLst>
                                    <p:set>
                                      <p:cBhvr>
                                        <p:cTn id="105" dur="1" fill="hold">
                                          <p:stCondLst>
                                            <p:cond delay="0"/>
                                          </p:stCondLst>
                                        </p:cTn>
                                        <p:tgtEl>
                                          <p:spTgt spid="183"/>
                                        </p:tgtEl>
                                        <p:attrNameLst>
                                          <p:attrName>style.visibility</p:attrName>
                                        </p:attrNameLst>
                                      </p:cBhvr>
                                      <p:to>
                                        <p:strVal val="visible"/>
                                      </p:to>
                                    </p:set>
                                  </p:childTnLst>
                                </p:cTn>
                              </p:par>
                              <p:par>
                                <p:cTn id="106" presetID="1" presetClass="entr" presetSubtype="0" fill="hold" nodeType="withEffect">
                                  <p:stCondLst>
                                    <p:cond delay="900"/>
                                  </p:stCondLst>
                                  <p:childTnLst>
                                    <p:set>
                                      <p:cBhvr>
                                        <p:cTn id="107" dur="1" fill="hold">
                                          <p:stCondLst>
                                            <p:cond delay="0"/>
                                          </p:stCondLst>
                                        </p:cTn>
                                        <p:tgtEl>
                                          <p:spTgt spid="197"/>
                                        </p:tgtEl>
                                        <p:attrNameLst>
                                          <p:attrName>style.visibility</p:attrName>
                                        </p:attrNameLst>
                                      </p:cBhvr>
                                      <p:to>
                                        <p:strVal val="visible"/>
                                      </p:to>
                                    </p:set>
                                  </p:childTnLst>
                                </p:cTn>
                              </p:par>
                              <p:par>
                                <p:cTn id="108" presetID="1" presetClass="entr" presetSubtype="0" fill="hold" nodeType="withEffect">
                                  <p:stCondLst>
                                    <p:cond delay="900"/>
                                  </p:stCondLst>
                                  <p:childTnLst>
                                    <p:set>
                                      <p:cBhvr>
                                        <p:cTn id="109" dur="1" fill="hold">
                                          <p:stCondLst>
                                            <p:cond delay="0"/>
                                          </p:stCondLst>
                                        </p:cTn>
                                        <p:tgtEl>
                                          <p:spTgt spid="206"/>
                                        </p:tgtEl>
                                        <p:attrNameLst>
                                          <p:attrName>style.visibility</p:attrName>
                                        </p:attrNameLst>
                                      </p:cBhvr>
                                      <p:to>
                                        <p:strVal val="visible"/>
                                      </p:to>
                                    </p:set>
                                  </p:childTnLst>
                                </p:cTn>
                              </p:par>
                              <p:par>
                                <p:cTn id="110" presetID="1" presetClass="entr" presetSubtype="0" fill="hold" nodeType="withEffect">
                                  <p:stCondLst>
                                    <p:cond delay="900"/>
                                  </p:stCondLst>
                                  <p:childTnLst>
                                    <p:set>
                                      <p:cBhvr>
                                        <p:cTn id="111" dur="1" fill="hold">
                                          <p:stCondLst>
                                            <p:cond delay="0"/>
                                          </p:stCondLst>
                                        </p:cTn>
                                        <p:tgtEl>
                                          <p:spTgt spid="225"/>
                                        </p:tgtEl>
                                        <p:attrNameLst>
                                          <p:attrName>style.visibility</p:attrName>
                                        </p:attrNameLst>
                                      </p:cBhvr>
                                      <p:to>
                                        <p:strVal val="visible"/>
                                      </p:to>
                                    </p:set>
                                  </p:childTnLst>
                                </p:cTn>
                              </p:par>
                            </p:childTnLst>
                          </p:cTn>
                        </p:par>
                        <p:par>
                          <p:cTn id="112" fill="hold">
                            <p:stCondLst>
                              <p:cond delay="2700"/>
                            </p:stCondLst>
                            <p:childTnLst>
                              <p:par>
                                <p:cTn id="113" presetID="1" presetClass="entr" presetSubtype="0" fill="hold" nodeType="afterEffect">
                                  <p:stCondLst>
                                    <p:cond delay="900"/>
                                  </p:stCondLst>
                                  <p:childTnLst>
                                    <p:set>
                                      <p:cBhvr>
                                        <p:cTn id="114" dur="1" fill="hold">
                                          <p:stCondLst>
                                            <p:cond delay="0"/>
                                          </p:stCondLst>
                                        </p:cTn>
                                        <p:tgtEl>
                                          <p:spTgt spid="141"/>
                                        </p:tgtEl>
                                        <p:attrNameLst>
                                          <p:attrName>style.visibility</p:attrName>
                                        </p:attrNameLst>
                                      </p:cBhvr>
                                      <p:to>
                                        <p:strVal val="visible"/>
                                      </p:to>
                                    </p:set>
                                  </p:childTnLst>
                                </p:cTn>
                              </p:par>
                              <p:par>
                                <p:cTn id="115" presetID="1" presetClass="entr" presetSubtype="0" fill="hold" grpId="0" nodeType="withEffect">
                                  <p:stCondLst>
                                    <p:cond delay="900"/>
                                  </p:stCondLst>
                                  <p:childTnLst>
                                    <p:set>
                                      <p:cBhvr>
                                        <p:cTn id="116" dur="1" fill="hold">
                                          <p:stCondLst>
                                            <p:cond delay="0"/>
                                          </p:stCondLst>
                                        </p:cTn>
                                        <p:tgtEl>
                                          <p:spTgt spid="29"/>
                                        </p:tgtEl>
                                        <p:attrNameLst>
                                          <p:attrName>style.visibility</p:attrName>
                                        </p:attrNameLst>
                                      </p:cBhvr>
                                      <p:to>
                                        <p:strVal val="visible"/>
                                      </p:to>
                                    </p:set>
                                  </p:childTnLst>
                                </p:cTn>
                              </p:par>
                              <p:par>
                                <p:cTn id="117" presetID="1" presetClass="entr" presetSubtype="0" fill="hold" grpId="0" nodeType="withEffect">
                                  <p:stCondLst>
                                    <p:cond delay="900"/>
                                  </p:stCondLst>
                                  <p:childTnLst>
                                    <p:set>
                                      <p:cBhvr>
                                        <p:cTn id="118" dur="1" fill="hold">
                                          <p:stCondLst>
                                            <p:cond delay="0"/>
                                          </p:stCondLst>
                                        </p:cTn>
                                        <p:tgtEl>
                                          <p:spTgt spid="30"/>
                                        </p:tgtEl>
                                        <p:attrNameLst>
                                          <p:attrName>style.visibility</p:attrName>
                                        </p:attrNameLst>
                                      </p:cBhvr>
                                      <p:to>
                                        <p:strVal val="visible"/>
                                      </p:to>
                                    </p:set>
                                  </p:childTnLst>
                                </p:cTn>
                              </p:par>
                              <p:par>
                                <p:cTn id="119" presetID="1" presetClass="entr" presetSubtype="0" fill="hold" grpId="0" nodeType="withEffect">
                                  <p:stCondLst>
                                    <p:cond delay="900"/>
                                  </p:stCondLst>
                                  <p:childTnLst>
                                    <p:set>
                                      <p:cBhvr>
                                        <p:cTn id="120" dur="1" fill="hold">
                                          <p:stCondLst>
                                            <p:cond delay="0"/>
                                          </p:stCondLst>
                                        </p:cTn>
                                        <p:tgtEl>
                                          <p:spTgt spid="31"/>
                                        </p:tgtEl>
                                        <p:attrNameLst>
                                          <p:attrName>style.visibility</p:attrName>
                                        </p:attrNameLst>
                                      </p:cBhvr>
                                      <p:to>
                                        <p:strVal val="visible"/>
                                      </p:to>
                                    </p:set>
                                  </p:childTnLst>
                                </p:cTn>
                              </p:par>
                              <p:par>
                                <p:cTn id="121" presetID="1" presetClass="entr" presetSubtype="0" fill="hold" grpId="0" nodeType="withEffect">
                                  <p:stCondLst>
                                    <p:cond delay="900"/>
                                  </p:stCondLst>
                                  <p:childTnLst>
                                    <p:set>
                                      <p:cBhvr>
                                        <p:cTn id="122" dur="1" fill="hold">
                                          <p:stCondLst>
                                            <p:cond delay="0"/>
                                          </p:stCondLst>
                                        </p:cTn>
                                        <p:tgtEl>
                                          <p:spTgt spid="32"/>
                                        </p:tgtEl>
                                        <p:attrNameLst>
                                          <p:attrName>style.visibility</p:attrName>
                                        </p:attrNameLst>
                                      </p:cBhvr>
                                      <p:to>
                                        <p:strVal val="visible"/>
                                      </p:to>
                                    </p:set>
                                  </p:childTnLst>
                                </p:cTn>
                              </p:par>
                              <p:par>
                                <p:cTn id="123" presetID="1" presetClass="entr" presetSubtype="0" fill="hold" grpId="0" nodeType="withEffect">
                                  <p:stCondLst>
                                    <p:cond delay="900"/>
                                  </p:stCondLst>
                                  <p:childTnLst>
                                    <p:set>
                                      <p:cBhvr>
                                        <p:cTn id="124" dur="1" fill="hold">
                                          <p:stCondLst>
                                            <p:cond delay="0"/>
                                          </p:stCondLst>
                                        </p:cTn>
                                        <p:tgtEl>
                                          <p:spTgt spid="53"/>
                                        </p:tgtEl>
                                        <p:attrNameLst>
                                          <p:attrName>style.visibility</p:attrName>
                                        </p:attrNameLst>
                                      </p:cBhvr>
                                      <p:to>
                                        <p:strVal val="visible"/>
                                      </p:to>
                                    </p:set>
                                  </p:childTnLst>
                                </p:cTn>
                              </p:par>
                              <p:par>
                                <p:cTn id="125" presetID="1" presetClass="entr" presetSubtype="0" fill="hold" grpId="0" nodeType="withEffect">
                                  <p:stCondLst>
                                    <p:cond delay="900"/>
                                  </p:stCondLst>
                                  <p:childTnLst>
                                    <p:set>
                                      <p:cBhvr>
                                        <p:cTn id="126" dur="1" fill="hold">
                                          <p:stCondLst>
                                            <p:cond delay="0"/>
                                          </p:stCondLst>
                                        </p:cTn>
                                        <p:tgtEl>
                                          <p:spTgt spid="190"/>
                                        </p:tgtEl>
                                        <p:attrNameLst>
                                          <p:attrName>style.visibility</p:attrName>
                                        </p:attrNameLst>
                                      </p:cBhvr>
                                      <p:to>
                                        <p:strVal val="visible"/>
                                      </p:to>
                                    </p:set>
                                  </p:childTnLst>
                                </p:cTn>
                              </p:par>
                              <p:par>
                                <p:cTn id="127" presetID="1" presetClass="entr" presetSubtype="0" fill="hold" grpId="0" nodeType="withEffect">
                                  <p:stCondLst>
                                    <p:cond delay="900"/>
                                  </p:stCondLst>
                                  <p:childTnLst>
                                    <p:set>
                                      <p:cBhvr>
                                        <p:cTn id="128" dur="1" fill="hold">
                                          <p:stCondLst>
                                            <p:cond delay="0"/>
                                          </p:stCondLst>
                                        </p:cTn>
                                        <p:tgtEl>
                                          <p:spTgt spid="191"/>
                                        </p:tgtEl>
                                        <p:attrNameLst>
                                          <p:attrName>style.visibility</p:attrName>
                                        </p:attrNameLst>
                                      </p:cBhvr>
                                      <p:to>
                                        <p:strVal val="visible"/>
                                      </p:to>
                                    </p:set>
                                  </p:childTnLst>
                                </p:cTn>
                              </p:par>
                              <p:par>
                                <p:cTn id="129" presetID="1" presetClass="entr" presetSubtype="0" fill="hold" grpId="0" nodeType="withEffect">
                                  <p:stCondLst>
                                    <p:cond delay="900"/>
                                  </p:stCondLst>
                                  <p:childTnLst>
                                    <p:set>
                                      <p:cBhvr>
                                        <p:cTn id="130" dur="1" fill="hold">
                                          <p:stCondLst>
                                            <p:cond delay="0"/>
                                          </p:stCondLst>
                                        </p:cTn>
                                        <p:tgtEl>
                                          <p:spTgt spid="34816"/>
                                        </p:tgtEl>
                                        <p:attrNameLst>
                                          <p:attrName>style.visibility</p:attrName>
                                        </p:attrNameLst>
                                      </p:cBhvr>
                                      <p:to>
                                        <p:strVal val="visible"/>
                                      </p:to>
                                    </p:set>
                                  </p:childTnLst>
                                </p:cTn>
                              </p:par>
                              <p:par>
                                <p:cTn id="131" presetID="1" presetClass="entr" presetSubtype="0" fill="hold" grpId="0" nodeType="withEffect">
                                  <p:stCondLst>
                                    <p:cond delay="900"/>
                                  </p:stCondLst>
                                  <p:childTnLst>
                                    <p:set>
                                      <p:cBhvr>
                                        <p:cTn id="132" dur="1" fill="hold">
                                          <p:stCondLst>
                                            <p:cond delay="0"/>
                                          </p:stCondLst>
                                        </p:cTn>
                                        <p:tgtEl>
                                          <p:spTgt spid="216"/>
                                        </p:tgtEl>
                                        <p:attrNameLst>
                                          <p:attrName>style.visibility</p:attrName>
                                        </p:attrNameLst>
                                      </p:cBhvr>
                                      <p:to>
                                        <p:strVal val="visible"/>
                                      </p:to>
                                    </p:set>
                                  </p:childTnLst>
                                </p:cTn>
                              </p:par>
                              <p:par>
                                <p:cTn id="133" presetID="1" presetClass="entr" presetSubtype="0" fill="hold" nodeType="withEffect">
                                  <p:stCondLst>
                                    <p:cond delay="900"/>
                                  </p:stCondLst>
                                  <p:childTnLst>
                                    <p:set>
                                      <p:cBhvr>
                                        <p:cTn id="134" dur="1" fill="hold">
                                          <p:stCondLst>
                                            <p:cond delay="0"/>
                                          </p:stCondLst>
                                        </p:cTn>
                                        <p:tgtEl>
                                          <p:spTgt spid="166"/>
                                        </p:tgtEl>
                                        <p:attrNameLst>
                                          <p:attrName>style.visibility</p:attrName>
                                        </p:attrNameLst>
                                      </p:cBhvr>
                                      <p:to>
                                        <p:strVal val="visible"/>
                                      </p:to>
                                    </p:set>
                                  </p:childTnLst>
                                </p:cTn>
                              </p:par>
                              <p:par>
                                <p:cTn id="135" presetID="1" presetClass="entr" presetSubtype="0" fill="hold" nodeType="withEffect">
                                  <p:stCondLst>
                                    <p:cond delay="900"/>
                                  </p:stCondLst>
                                  <p:childTnLst>
                                    <p:set>
                                      <p:cBhvr>
                                        <p:cTn id="136" dur="1" fill="hold">
                                          <p:stCondLst>
                                            <p:cond delay="0"/>
                                          </p:stCondLst>
                                        </p:cTn>
                                        <p:tgtEl>
                                          <p:spTgt spid="184"/>
                                        </p:tgtEl>
                                        <p:attrNameLst>
                                          <p:attrName>style.visibility</p:attrName>
                                        </p:attrNameLst>
                                      </p:cBhvr>
                                      <p:to>
                                        <p:strVal val="visible"/>
                                      </p:to>
                                    </p:set>
                                  </p:childTnLst>
                                </p:cTn>
                              </p:par>
                              <p:par>
                                <p:cTn id="137" presetID="1" presetClass="entr" presetSubtype="0" fill="hold" nodeType="withEffect">
                                  <p:stCondLst>
                                    <p:cond delay="900"/>
                                  </p:stCondLst>
                                  <p:childTnLst>
                                    <p:set>
                                      <p:cBhvr>
                                        <p:cTn id="138" dur="1" fill="hold">
                                          <p:stCondLst>
                                            <p:cond delay="0"/>
                                          </p:stCondLst>
                                        </p:cTn>
                                        <p:tgtEl>
                                          <p:spTgt spid="198"/>
                                        </p:tgtEl>
                                        <p:attrNameLst>
                                          <p:attrName>style.visibility</p:attrName>
                                        </p:attrNameLst>
                                      </p:cBhvr>
                                      <p:to>
                                        <p:strVal val="visible"/>
                                      </p:to>
                                    </p:set>
                                  </p:childTnLst>
                                </p:cTn>
                              </p:par>
                              <p:par>
                                <p:cTn id="139" presetID="1" presetClass="entr" presetSubtype="0" fill="hold" nodeType="withEffect">
                                  <p:stCondLst>
                                    <p:cond delay="900"/>
                                  </p:stCondLst>
                                  <p:childTnLst>
                                    <p:set>
                                      <p:cBhvr>
                                        <p:cTn id="140" dur="1" fill="hold">
                                          <p:stCondLst>
                                            <p:cond delay="0"/>
                                          </p:stCondLst>
                                        </p:cTn>
                                        <p:tgtEl>
                                          <p:spTgt spid="207"/>
                                        </p:tgtEl>
                                        <p:attrNameLst>
                                          <p:attrName>style.visibility</p:attrName>
                                        </p:attrNameLst>
                                      </p:cBhvr>
                                      <p:to>
                                        <p:strVal val="visible"/>
                                      </p:to>
                                    </p:set>
                                  </p:childTnLst>
                                </p:cTn>
                              </p:par>
                              <p:par>
                                <p:cTn id="141" presetID="1" presetClass="entr" presetSubtype="0" fill="hold" nodeType="withEffect">
                                  <p:stCondLst>
                                    <p:cond delay="900"/>
                                  </p:stCondLst>
                                  <p:childTnLst>
                                    <p:set>
                                      <p:cBhvr>
                                        <p:cTn id="142" dur="1" fill="hold">
                                          <p:stCondLst>
                                            <p:cond delay="0"/>
                                          </p:stCondLst>
                                        </p:cTn>
                                        <p:tgtEl>
                                          <p:spTgt spid="226"/>
                                        </p:tgtEl>
                                        <p:attrNameLst>
                                          <p:attrName>style.visibility</p:attrName>
                                        </p:attrNameLst>
                                      </p:cBhvr>
                                      <p:to>
                                        <p:strVal val="visible"/>
                                      </p:to>
                                    </p:set>
                                  </p:childTnLst>
                                </p:cTn>
                              </p:par>
                            </p:childTnLst>
                          </p:cTn>
                        </p:par>
                        <p:par>
                          <p:cTn id="143" fill="hold">
                            <p:stCondLst>
                              <p:cond delay="3600"/>
                            </p:stCondLst>
                            <p:childTnLst>
                              <p:par>
                                <p:cTn id="144" presetID="1" presetClass="entr" presetSubtype="0" fill="hold" nodeType="afterEffect">
                                  <p:stCondLst>
                                    <p:cond delay="900"/>
                                  </p:stCondLst>
                                  <p:childTnLst>
                                    <p:set>
                                      <p:cBhvr>
                                        <p:cTn id="145" dur="1" fill="hold">
                                          <p:stCondLst>
                                            <p:cond delay="0"/>
                                          </p:stCondLst>
                                        </p:cTn>
                                        <p:tgtEl>
                                          <p:spTgt spid="138"/>
                                        </p:tgtEl>
                                        <p:attrNameLst>
                                          <p:attrName>style.visibility</p:attrName>
                                        </p:attrNameLst>
                                      </p:cBhvr>
                                      <p:to>
                                        <p:strVal val="visible"/>
                                      </p:to>
                                    </p:set>
                                  </p:childTnLst>
                                </p:cTn>
                              </p:par>
                              <p:par>
                                <p:cTn id="146" presetID="1" presetClass="entr" presetSubtype="0" fill="hold" grpId="0" nodeType="withEffect">
                                  <p:stCondLst>
                                    <p:cond delay="900"/>
                                  </p:stCondLst>
                                  <p:childTnLst>
                                    <p:set>
                                      <p:cBhvr>
                                        <p:cTn id="147" dur="1" fill="hold">
                                          <p:stCondLst>
                                            <p:cond delay="0"/>
                                          </p:stCondLst>
                                        </p:cTn>
                                        <p:tgtEl>
                                          <p:spTgt spid="33"/>
                                        </p:tgtEl>
                                        <p:attrNameLst>
                                          <p:attrName>style.visibility</p:attrName>
                                        </p:attrNameLst>
                                      </p:cBhvr>
                                      <p:to>
                                        <p:strVal val="visible"/>
                                      </p:to>
                                    </p:set>
                                  </p:childTnLst>
                                </p:cTn>
                              </p:par>
                              <p:par>
                                <p:cTn id="148" presetID="1" presetClass="entr" presetSubtype="0" fill="hold" grpId="0" nodeType="withEffect">
                                  <p:stCondLst>
                                    <p:cond delay="900"/>
                                  </p:stCondLst>
                                  <p:childTnLst>
                                    <p:set>
                                      <p:cBhvr>
                                        <p:cTn id="149" dur="1" fill="hold">
                                          <p:stCondLst>
                                            <p:cond delay="0"/>
                                          </p:stCondLst>
                                        </p:cTn>
                                        <p:tgtEl>
                                          <p:spTgt spid="34"/>
                                        </p:tgtEl>
                                        <p:attrNameLst>
                                          <p:attrName>style.visibility</p:attrName>
                                        </p:attrNameLst>
                                      </p:cBhvr>
                                      <p:to>
                                        <p:strVal val="visible"/>
                                      </p:to>
                                    </p:set>
                                  </p:childTnLst>
                                </p:cTn>
                              </p:par>
                              <p:par>
                                <p:cTn id="150" presetID="1" presetClass="entr" presetSubtype="0" fill="hold" grpId="0" nodeType="withEffect">
                                  <p:stCondLst>
                                    <p:cond delay="900"/>
                                  </p:stCondLst>
                                  <p:childTnLst>
                                    <p:set>
                                      <p:cBhvr>
                                        <p:cTn id="151" dur="1" fill="hold">
                                          <p:stCondLst>
                                            <p:cond delay="0"/>
                                          </p:stCondLst>
                                        </p:cTn>
                                        <p:tgtEl>
                                          <p:spTgt spid="35"/>
                                        </p:tgtEl>
                                        <p:attrNameLst>
                                          <p:attrName>style.visibility</p:attrName>
                                        </p:attrNameLst>
                                      </p:cBhvr>
                                      <p:to>
                                        <p:strVal val="visible"/>
                                      </p:to>
                                    </p:set>
                                  </p:childTnLst>
                                </p:cTn>
                              </p:par>
                              <p:par>
                                <p:cTn id="152" presetID="1" presetClass="entr" presetSubtype="0" fill="hold" grpId="0" nodeType="withEffect">
                                  <p:stCondLst>
                                    <p:cond delay="900"/>
                                  </p:stCondLst>
                                  <p:childTnLst>
                                    <p:set>
                                      <p:cBhvr>
                                        <p:cTn id="153" dur="1" fill="hold">
                                          <p:stCondLst>
                                            <p:cond delay="0"/>
                                          </p:stCondLst>
                                        </p:cTn>
                                        <p:tgtEl>
                                          <p:spTgt spid="36"/>
                                        </p:tgtEl>
                                        <p:attrNameLst>
                                          <p:attrName>style.visibility</p:attrName>
                                        </p:attrNameLst>
                                      </p:cBhvr>
                                      <p:to>
                                        <p:strVal val="visible"/>
                                      </p:to>
                                    </p:set>
                                  </p:childTnLst>
                                </p:cTn>
                              </p:par>
                              <p:par>
                                <p:cTn id="154" presetID="1" presetClass="entr" presetSubtype="0" fill="hold" grpId="0" nodeType="withEffect">
                                  <p:stCondLst>
                                    <p:cond delay="900"/>
                                  </p:stCondLst>
                                  <p:childTnLst>
                                    <p:set>
                                      <p:cBhvr>
                                        <p:cTn id="155" dur="1" fill="hold">
                                          <p:stCondLst>
                                            <p:cond delay="0"/>
                                          </p:stCondLst>
                                        </p:cTn>
                                        <p:tgtEl>
                                          <p:spTgt spid="54"/>
                                        </p:tgtEl>
                                        <p:attrNameLst>
                                          <p:attrName>style.visibility</p:attrName>
                                        </p:attrNameLst>
                                      </p:cBhvr>
                                      <p:to>
                                        <p:strVal val="visible"/>
                                      </p:to>
                                    </p:set>
                                  </p:childTnLst>
                                </p:cTn>
                              </p:par>
                              <p:par>
                                <p:cTn id="156" presetID="1" presetClass="entr" presetSubtype="0" fill="hold" grpId="0" nodeType="withEffect">
                                  <p:stCondLst>
                                    <p:cond delay="900"/>
                                  </p:stCondLst>
                                  <p:childTnLst>
                                    <p:set>
                                      <p:cBhvr>
                                        <p:cTn id="157" dur="1" fill="hold">
                                          <p:stCondLst>
                                            <p:cond delay="0"/>
                                          </p:stCondLst>
                                        </p:cTn>
                                        <p:tgtEl>
                                          <p:spTgt spid="34820"/>
                                        </p:tgtEl>
                                        <p:attrNameLst>
                                          <p:attrName>style.visibility</p:attrName>
                                        </p:attrNameLst>
                                      </p:cBhvr>
                                      <p:to>
                                        <p:strVal val="visible"/>
                                      </p:to>
                                    </p:set>
                                  </p:childTnLst>
                                </p:cTn>
                              </p:par>
                              <p:par>
                                <p:cTn id="158" presetID="1" presetClass="entr" presetSubtype="0" fill="hold" grpId="0" nodeType="withEffect">
                                  <p:stCondLst>
                                    <p:cond delay="900"/>
                                  </p:stCondLst>
                                  <p:childTnLst>
                                    <p:set>
                                      <p:cBhvr>
                                        <p:cTn id="159" dur="1" fill="hold">
                                          <p:stCondLst>
                                            <p:cond delay="0"/>
                                          </p:stCondLst>
                                        </p:cTn>
                                        <p:tgtEl>
                                          <p:spTgt spid="34821"/>
                                        </p:tgtEl>
                                        <p:attrNameLst>
                                          <p:attrName>style.visibility</p:attrName>
                                        </p:attrNameLst>
                                      </p:cBhvr>
                                      <p:to>
                                        <p:strVal val="visible"/>
                                      </p:to>
                                    </p:set>
                                  </p:childTnLst>
                                </p:cTn>
                              </p:par>
                              <p:par>
                                <p:cTn id="160" presetID="1" presetClass="entr" presetSubtype="0" fill="hold" grpId="0" nodeType="withEffect">
                                  <p:stCondLst>
                                    <p:cond delay="900"/>
                                  </p:stCondLst>
                                  <p:childTnLst>
                                    <p:set>
                                      <p:cBhvr>
                                        <p:cTn id="161" dur="1" fill="hold">
                                          <p:stCondLst>
                                            <p:cond delay="0"/>
                                          </p:stCondLst>
                                        </p:cTn>
                                        <p:tgtEl>
                                          <p:spTgt spid="34822"/>
                                        </p:tgtEl>
                                        <p:attrNameLst>
                                          <p:attrName>style.visibility</p:attrName>
                                        </p:attrNameLst>
                                      </p:cBhvr>
                                      <p:to>
                                        <p:strVal val="visible"/>
                                      </p:to>
                                    </p:set>
                                  </p:childTnLst>
                                </p:cTn>
                              </p:par>
                              <p:par>
                                <p:cTn id="162" presetID="1" presetClass="entr" presetSubtype="0" fill="hold" grpId="0" nodeType="withEffect">
                                  <p:stCondLst>
                                    <p:cond delay="900"/>
                                  </p:stCondLst>
                                  <p:childTnLst>
                                    <p:set>
                                      <p:cBhvr>
                                        <p:cTn id="163" dur="1" fill="hold">
                                          <p:stCondLst>
                                            <p:cond delay="0"/>
                                          </p:stCondLst>
                                        </p:cTn>
                                        <p:tgtEl>
                                          <p:spTgt spid="217"/>
                                        </p:tgtEl>
                                        <p:attrNameLst>
                                          <p:attrName>style.visibility</p:attrName>
                                        </p:attrNameLst>
                                      </p:cBhvr>
                                      <p:to>
                                        <p:strVal val="visible"/>
                                      </p:to>
                                    </p:set>
                                  </p:childTnLst>
                                </p:cTn>
                              </p:par>
                              <p:par>
                                <p:cTn id="164" presetID="1" presetClass="entr" presetSubtype="0" fill="hold" nodeType="withEffect">
                                  <p:stCondLst>
                                    <p:cond delay="900"/>
                                  </p:stCondLst>
                                  <p:childTnLst>
                                    <p:set>
                                      <p:cBhvr>
                                        <p:cTn id="165" dur="1" fill="hold">
                                          <p:stCondLst>
                                            <p:cond delay="0"/>
                                          </p:stCondLst>
                                        </p:cTn>
                                        <p:tgtEl>
                                          <p:spTgt spid="167"/>
                                        </p:tgtEl>
                                        <p:attrNameLst>
                                          <p:attrName>style.visibility</p:attrName>
                                        </p:attrNameLst>
                                      </p:cBhvr>
                                      <p:to>
                                        <p:strVal val="visible"/>
                                      </p:to>
                                    </p:set>
                                  </p:childTnLst>
                                </p:cTn>
                              </p:par>
                              <p:par>
                                <p:cTn id="166" presetID="1" presetClass="entr" presetSubtype="0" fill="hold" nodeType="withEffect">
                                  <p:stCondLst>
                                    <p:cond delay="900"/>
                                  </p:stCondLst>
                                  <p:childTnLst>
                                    <p:set>
                                      <p:cBhvr>
                                        <p:cTn id="167" dur="1" fill="hold">
                                          <p:stCondLst>
                                            <p:cond delay="0"/>
                                          </p:stCondLst>
                                        </p:cTn>
                                        <p:tgtEl>
                                          <p:spTgt spid="188"/>
                                        </p:tgtEl>
                                        <p:attrNameLst>
                                          <p:attrName>style.visibility</p:attrName>
                                        </p:attrNameLst>
                                      </p:cBhvr>
                                      <p:to>
                                        <p:strVal val="visible"/>
                                      </p:to>
                                    </p:set>
                                  </p:childTnLst>
                                </p:cTn>
                              </p:par>
                              <p:par>
                                <p:cTn id="168" presetID="1" presetClass="entr" presetSubtype="0" fill="hold" nodeType="withEffect">
                                  <p:stCondLst>
                                    <p:cond delay="900"/>
                                  </p:stCondLst>
                                  <p:childTnLst>
                                    <p:set>
                                      <p:cBhvr>
                                        <p:cTn id="169" dur="1" fill="hold">
                                          <p:stCondLst>
                                            <p:cond delay="0"/>
                                          </p:stCondLst>
                                        </p:cTn>
                                        <p:tgtEl>
                                          <p:spTgt spid="199"/>
                                        </p:tgtEl>
                                        <p:attrNameLst>
                                          <p:attrName>style.visibility</p:attrName>
                                        </p:attrNameLst>
                                      </p:cBhvr>
                                      <p:to>
                                        <p:strVal val="visible"/>
                                      </p:to>
                                    </p:set>
                                  </p:childTnLst>
                                </p:cTn>
                              </p:par>
                              <p:par>
                                <p:cTn id="170" presetID="1" presetClass="entr" presetSubtype="0" fill="hold" nodeType="withEffect">
                                  <p:stCondLst>
                                    <p:cond delay="900"/>
                                  </p:stCondLst>
                                  <p:childTnLst>
                                    <p:set>
                                      <p:cBhvr>
                                        <p:cTn id="171" dur="1" fill="hold">
                                          <p:stCondLst>
                                            <p:cond delay="0"/>
                                          </p:stCondLst>
                                        </p:cTn>
                                        <p:tgtEl>
                                          <p:spTgt spid="208"/>
                                        </p:tgtEl>
                                        <p:attrNameLst>
                                          <p:attrName>style.visibility</p:attrName>
                                        </p:attrNameLst>
                                      </p:cBhvr>
                                      <p:to>
                                        <p:strVal val="visible"/>
                                      </p:to>
                                    </p:set>
                                  </p:childTnLst>
                                </p:cTn>
                              </p:par>
                              <p:par>
                                <p:cTn id="172" presetID="1" presetClass="entr" presetSubtype="0" fill="hold" nodeType="withEffect">
                                  <p:stCondLst>
                                    <p:cond delay="900"/>
                                  </p:stCondLst>
                                  <p:childTnLst>
                                    <p:set>
                                      <p:cBhvr>
                                        <p:cTn id="173" dur="1" fill="hold">
                                          <p:stCondLst>
                                            <p:cond delay="0"/>
                                          </p:stCondLst>
                                        </p:cTn>
                                        <p:tgtEl>
                                          <p:spTgt spid="227"/>
                                        </p:tgtEl>
                                        <p:attrNameLst>
                                          <p:attrName>style.visibility</p:attrName>
                                        </p:attrNameLst>
                                      </p:cBhvr>
                                      <p:to>
                                        <p:strVal val="visible"/>
                                      </p:to>
                                    </p:set>
                                  </p:childTnLst>
                                </p:cTn>
                              </p:par>
                            </p:childTnLst>
                          </p:cTn>
                        </p:par>
                        <p:par>
                          <p:cTn id="174" fill="hold">
                            <p:stCondLst>
                              <p:cond delay="4500"/>
                            </p:stCondLst>
                            <p:childTnLst>
                              <p:par>
                                <p:cTn id="175" presetID="1" presetClass="entr" presetSubtype="0" fill="hold" nodeType="afterEffect">
                                  <p:stCondLst>
                                    <p:cond delay="900"/>
                                  </p:stCondLst>
                                  <p:childTnLst>
                                    <p:set>
                                      <p:cBhvr>
                                        <p:cTn id="176" dur="1" fill="hold">
                                          <p:stCondLst>
                                            <p:cond delay="0"/>
                                          </p:stCondLst>
                                        </p:cTn>
                                        <p:tgtEl>
                                          <p:spTgt spid="151"/>
                                        </p:tgtEl>
                                        <p:attrNameLst>
                                          <p:attrName>style.visibility</p:attrName>
                                        </p:attrNameLst>
                                      </p:cBhvr>
                                      <p:to>
                                        <p:strVal val="visible"/>
                                      </p:to>
                                    </p:set>
                                  </p:childTnLst>
                                </p:cTn>
                              </p:par>
                              <p:par>
                                <p:cTn id="177" presetID="1" presetClass="entr" presetSubtype="0" fill="hold" grpId="0" nodeType="withEffect">
                                  <p:stCondLst>
                                    <p:cond delay="900"/>
                                  </p:stCondLst>
                                  <p:childTnLst>
                                    <p:set>
                                      <p:cBhvr>
                                        <p:cTn id="178" dur="1" fill="hold">
                                          <p:stCondLst>
                                            <p:cond delay="0"/>
                                          </p:stCondLst>
                                        </p:cTn>
                                        <p:tgtEl>
                                          <p:spTgt spid="37"/>
                                        </p:tgtEl>
                                        <p:attrNameLst>
                                          <p:attrName>style.visibility</p:attrName>
                                        </p:attrNameLst>
                                      </p:cBhvr>
                                      <p:to>
                                        <p:strVal val="visible"/>
                                      </p:to>
                                    </p:set>
                                  </p:childTnLst>
                                </p:cTn>
                              </p:par>
                              <p:par>
                                <p:cTn id="179" presetID="1" presetClass="entr" presetSubtype="0" fill="hold" grpId="0" nodeType="withEffect">
                                  <p:stCondLst>
                                    <p:cond delay="900"/>
                                  </p:stCondLst>
                                  <p:childTnLst>
                                    <p:set>
                                      <p:cBhvr>
                                        <p:cTn id="180" dur="1" fill="hold">
                                          <p:stCondLst>
                                            <p:cond delay="0"/>
                                          </p:stCondLst>
                                        </p:cTn>
                                        <p:tgtEl>
                                          <p:spTgt spid="38"/>
                                        </p:tgtEl>
                                        <p:attrNameLst>
                                          <p:attrName>style.visibility</p:attrName>
                                        </p:attrNameLst>
                                      </p:cBhvr>
                                      <p:to>
                                        <p:strVal val="visible"/>
                                      </p:to>
                                    </p:set>
                                  </p:childTnLst>
                                </p:cTn>
                              </p:par>
                              <p:par>
                                <p:cTn id="181" presetID="1" presetClass="entr" presetSubtype="0" fill="hold" grpId="0" nodeType="withEffect">
                                  <p:stCondLst>
                                    <p:cond delay="900"/>
                                  </p:stCondLst>
                                  <p:childTnLst>
                                    <p:set>
                                      <p:cBhvr>
                                        <p:cTn id="182" dur="1" fill="hold">
                                          <p:stCondLst>
                                            <p:cond delay="0"/>
                                          </p:stCondLst>
                                        </p:cTn>
                                        <p:tgtEl>
                                          <p:spTgt spid="39"/>
                                        </p:tgtEl>
                                        <p:attrNameLst>
                                          <p:attrName>style.visibility</p:attrName>
                                        </p:attrNameLst>
                                      </p:cBhvr>
                                      <p:to>
                                        <p:strVal val="visible"/>
                                      </p:to>
                                    </p:set>
                                  </p:childTnLst>
                                </p:cTn>
                              </p:par>
                              <p:par>
                                <p:cTn id="183" presetID="1" presetClass="entr" presetSubtype="0" fill="hold" grpId="0" nodeType="withEffect">
                                  <p:stCondLst>
                                    <p:cond delay="900"/>
                                  </p:stCondLst>
                                  <p:childTnLst>
                                    <p:set>
                                      <p:cBhvr>
                                        <p:cTn id="184" dur="1" fill="hold">
                                          <p:stCondLst>
                                            <p:cond delay="0"/>
                                          </p:stCondLst>
                                        </p:cTn>
                                        <p:tgtEl>
                                          <p:spTgt spid="40"/>
                                        </p:tgtEl>
                                        <p:attrNameLst>
                                          <p:attrName>style.visibility</p:attrName>
                                        </p:attrNameLst>
                                      </p:cBhvr>
                                      <p:to>
                                        <p:strVal val="visible"/>
                                      </p:to>
                                    </p:set>
                                  </p:childTnLst>
                                </p:cTn>
                              </p:par>
                              <p:par>
                                <p:cTn id="185" presetID="1" presetClass="entr" presetSubtype="0" fill="hold" grpId="0" nodeType="withEffect">
                                  <p:stCondLst>
                                    <p:cond delay="900"/>
                                  </p:stCondLst>
                                  <p:childTnLst>
                                    <p:set>
                                      <p:cBhvr>
                                        <p:cTn id="186" dur="1" fill="hold">
                                          <p:stCondLst>
                                            <p:cond delay="0"/>
                                          </p:stCondLst>
                                        </p:cTn>
                                        <p:tgtEl>
                                          <p:spTgt spid="157"/>
                                        </p:tgtEl>
                                        <p:attrNameLst>
                                          <p:attrName>style.visibility</p:attrName>
                                        </p:attrNameLst>
                                      </p:cBhvr>
                                      <p:to>
                                        <p:strVal val="visible"/>
                                      </p:to>
                                    </p:set>
                                  </p:childTnLst>
                                </p:cTn>
                              </p:par>
                              <p:par>
                                <p:cTn id="187" presetID="1" presetClass="entr" presetSubtype="0" fill="hold" grpId="0" nodeType="withEffect">
                                  <p:stCondLst>
                                    <p:cond delay="900"/>
                                  </p:stCondLst>
                                  <p:childTnLst>
                                    <p:set>
                                      <p:cBhvr>
                                        <p:cTn id="188" dur="1" fill="hold">
                                          <p:stCondLst>
                                            <p:cond delay="0"/>
                                          </p:stCondLst>
                                        </p:cTn>
                                        <p:tgtEl>
                                          <p:spTgt spid="34825"/>
                                        </p:tgtEl>
                                        <p:attrNameLst>
                                          <p:attrName>style.visibility</p:attrName>
                                        </p:attrNameLst>
                                      </p:cBhvr>
                                      <p:to>
                                        <p:strVal val="visible"/>
                                      </p:to>
                                    </p:set>
                                  </p:childTnLst>
                                </p:cTn>
                              </p:par>
                              <p:par>
                                <p:cTn id="189" presetID="1" presetClass="entr" presetSubtype="0" fill="hold" grpId="0" nodeType="withEffect">
                                  <p:stCondLst>
                                    <p:cond delay="900"/>
                                  </p:stCondLst>
                                  <p:childTnLst>
                                    <p:set>
                                      <p:cBhvr>
                                        <p:cTn id="190" dur="1" fill="hold">
                                          <p:stCondLst>
                                            <p:cond delay="0"/>
                                          </p:stCondLst>
                                        </p:cTn>
                                        <p:tgtEl>
                                          <p:spTgt spid="34826"/>
                                        </p:tgtEl>
                                        <p:attrNameLst>
                                          <p:attrName>style.visibility</p:attrName>
                                        </p:attrNameLst>
                                      </p:cBhvr>
                                      <p:to>
                                        <p:strVal val="visible"/>
                                      </p:to>
                                    </p:set>
                                  </p:childTnLst>
                                </p:cTn>
                              </p:par>
                              <p:par>
                                <p:cTn id="191" presetID="1" presetClass="entr" presetSubtype="0" fill="hold" grpId="0" nodeType="withEffect">
                                  <p:stCondLst>
                                    <p:cond delay="900"/>
                                  </p:stCondLst>
                                  <p:childTnLst>
                                    <p:set>
                                      <p:cBhvr>
                                        <p:cTn id="192" dur="1" fill="hold">
                                          <p:stCondLst>
                                            <p:cond delay="0"/>
                                          </p:stCondLst>
                                        </p:cTn>
                                        <p:tgtEl>
                                          <p:spTgt spid="34827"/>
                                        </p:tgtEl>
                                        <p:attrNameLst>
                                          <p:attrName>style.visibility</p:attrName>
                                        </p:attrNameLst>
                                      </p:cBhvr>
                                      <p:to>
                                        <p:strVal val="visible"/>
                                      </p:to>
                                    </p:set>
                                  </p:childTnLst>
                                </p:cTn>
                              </p:par>
                              <p:par>
                                <p:cTn id="193" presetID="1" presetClass="entr" presetSubtype="0" fill="hold" grpId="0" nodeType="withEffect">
                                  <p:stCondLst>
                                    <p:cond delay="900"/>
                                  </p:stCondLst>
                                  <p:childTnLst>
                                    <p:set>
                                      <p:cBhvr>
                                        <p:cTn id="194" dur="1" fill="hold">
                                          <p:stCondLst>
                                            <p:cond delay="0"/>
                                          </p:stCondLst>
                                        </p:cTn>
                                        <p:tgtEl>
                                          <p:spTgt spid="218"/>
                                        </p:tgtEl>
                                        <p:attrNameLst>
                                          <p:attrName>style.visibility</p:attrName>
                                        </p:attrNameLst>
                                      </p:cBhvr>
                                      <p:to>
                                        <p:strVal val="visible"/>
                                      </p:to>
                                    </p:set>
                                  </p:childTnLst>
                                </p:cTn>
                              </p:par>
                              <p:par>
                                <p:cTn id="195" presetID="1" presetClass="entr" presetSubtype="0" fill="hold" nodeType="withEffect">
                                  <p:stCondLst>
                                    <p:cond delay="900"/>
                                  </p:stCondLst>
                                  <p:childTnLst>
                                    <p:set>
                                      <p:cBhvr>
                                        <p:cTn id="196" dur="1" fill="hold">
                                          <p:stCondLst>
                                            <p:cond delay="0"/>
                                          </p:stCondLst>
                                        </p:cTn>
                                        <p:tgtEl>
                                          <p:spTgt spid="168"/>
                                        </p:tgtEl>
                                        <p:attrNameLst>
                                          <p:attrName>style.visibility</p:attrName>
                                        </p:attrNameLst>
                                      </p:cBhvr>
                                      <p:to>
                                        <p:strVal val="visible"/>
                                      </p:to>
                                    </p:set>
                                  </p:childTnLst>
                                </p:cTn>
                              </p:par>
                              <p:par>
                                <p:cTn id="197" presetID="1" presetClass="entr" presetSubtype="0" fill="hold" nodeType="withEffect">
                                  <p:stCondLst>
                                    <p:cond delay="900"/>
                                  </p:stCondLst>
                                  <p:childTnLst>
                                    <p:set>
                                      <p:cBhvr>
                                        <p:cTn id="198" dur="1" fill="hold">
                                          <p:stCondLst>
                                            <p:cond delay="0"/>
                                          </p:stCondLst>
                                        </p:cTn>
                                        <p:tgtEl>
                                          <p:spTgt spid="189"/>
                                        </p:tgtEl>
                                        <p:attrNameLst>
                                          <p:attrName>style.visibility</p:attrName>
                                        </p:attrNameLst>
                                      </p:cBhvr>
                                      <p:to>
                                        <p:strVal val="visible"/>
                                      </p:to>
                                    </p:set>
                                  </p:childTnLst>
                                </p:cTn>
                              </p:par>
                              <p:par>
                                <p:cTn id="199" presetID="1" presetClass="entr" presetSubtype="0" fill="hold" nodeType="withEffect">
                                  <p:stCondLst>
                                    <p:cond delay="900"/>
                                  </p:stCondLst>
                                  <p:childTnLst>
                                    <p:set>
                                      <p:cBhvr>
                                        <p:cTn id="200" dur="1" fill="hold">
                                          <p:stCondLst>
                                            <p:cond delay="0"/>
                                          </p:stCondLst>
                                        </p:cTn>
                                        <p:tgtEl>
                                          <p:spTgt spid="200"/>
                                        </p:tgtEl>
                                        <p:attrNameLst>
                                          <p:attrName>style.visibility</p:attrName>
                                        </p:attrNameLst>
                                      </p:cBhvr>
                                      <p:to>
                                        <p:strVal val="visible"/>
                                      </p:to>
                                    </p:set>
                                  </p:childTnLst>
                                </p:cTn>
                              </p:par>
                              <p:par>
                                <p:cTn id="201" presetID="1" presetClass="entr" presetSubtype="0" fill="hold" nodeType="withEffect">
                                  <p:stCondLst>
                                    <p:cond delay="900"/>
                                  </p:stCondLst>
                                  <p:childTnLst>
                                    <p:set>
                                      <p:cBhvr>
                                        <p:cTn id="202" dur="1" fill="hold">
                                          <p:stCondLst>
                                            <p:cond delay="0"/>
                                          </p:stCondLst>
                                        </p:cTn>
                                        <p:tgtEl>
                                          <p:spTgt spid="209"/>
                                        </p:tgtEl>
                                        <p:attrNameLst>
                                          <p:attrName>style.visibility</p:attrName>
                                        </p:attrNameLst>
                                      </p:cBhvr>
                                      <p:to>
                                        <p:strVal val="visible"/>
                                      </p:to>
                                    </p:set>
                                  </p:childTnLst>
                                </p:cTn>
                              </p:par>
                              <p:par>
                                <p:cTn id="203" presetID="1" presetClass="entr" presetSubtype="0" fill="hold" nodeType="withEffect">
                                  <p:stCondLst>
                                    <p:cond delay="900"/>
                                  </p:stCondLst>
                                  <p:childTnLst>
                                    <p:set>
                                      <p:cBhvr>
                                        <p:cTn id="204" dur="1" fill="hold">
                                          <p:stCondLst>
                                            <p:cond delay="0"/>
                                          </p:stCondLst>
                                        </p:cTn>
                                        <p:tgtEl>
                                          <p:spTgt spid="228"/>
                                        </p:tgtEl>
                                        <p:attrNameLst>
                                          <p:attrName>style.visibility</p:attrName>
                                        </p:attrNameLst>
                                      </p:cBhvr>
                                      <p:to>
                                        <p:strVal val="visible"/>
                                      </p:to>
                                    </p:set>
                                  </p:childTnLst>
                                </p:cTn>
                              </p:par>
                            </p:childTnLst>
                          </p:cTn>
                        </p:par>
                        <p:par>
                          <p:cTn id="205" fill="hold">
                            <p:stCondLst>
                              <p:cond delay="5400"/>
                            </p:stCondLst>
                            <p:childTnLst>
                              <p:par>
                                <p:cTn id="206" presetID="1" presetClass="entr" presetSubtype="0" fill="hold" nodeType="afterEffect">
                                  <p:stCondLst>
                                    <p:cond delay="900"/>
                                  </p:stCondLst>
                                  <p:childTnLst>
                                    <p:set>
                                      <p:cBhvr>
                                        <p:cTn id="207" dur="1" fill="hold">
                                          <p:stCondLst>
                                            <p:cond delay="0"/>
                                          </p:stCondLst>
                                        </p:cTn>
                                        <p:tgtEl>
                                          <p:spTgt spid="154"/>
                                        </p:tgtEl>
                                        <p:attrNameLst>
                                          <p:attrName>style.visibility</p:attrName>
                                        </p:attrNameLst>
                                      </p:cBhvr>
                                      <p:to>
                                        <p:strVal val="visible"/>
                                      </p:to>
                                    </p:set>
                                  </p:childTnLst>
                                </p:cTn>
                              </p:par>
                              <p:par>
                                <p:cTn id="208" presetID="1" presetClass="entr" presetSubtype="0" fill="hold" grpId="0" nodeType="withEffect">
                                  <p:stCondLst>
                                    <p:cond delay="900"/>
                                  </p:stCondLst>
                                  <p:childTnLst>
                                    <p:set>
                                      <p:cBhvr>
                                        <p:cTn id="209" dur="1" fill="hold">
                                          <p:stCondLst>
                                            <p:cond delay="0"/>
                                          </p:stCondLst>
                                        </p:cTn>
                                        <p:tgtEl>
                                          <p:spTgt spid="41"/>
                                        </p:tgtEl>
                                        <p:attrNameLst>
                                          <p:attrName>style.visibility</p:attrName>
                                        </p:attrNameLst>
                                      </p:cBhvr>
                                      <p:to>
                                        <p:strVal val="visible"/>
                                      </p:to>
                                    </p:set>
                                  </p:childTnLst>
                                </p:cTn>
                              </p:par>
                              <p:par>
                                <p:cTn id="210" presetID="1" presetClass="entr" presetSubtype="0" fill="hold" grpId="0" nodeType="withEffect">
                                  <p:stCondLst>
                                    <p:cond delay="900"/>
                                  </p:stCondLst>
                                  <p:childTnLst>
                                    <p:set>
                                      <p:cBhvr>
                                        <p:cTn id="211" dur="1" fill="hold">
                                          <p:stCondLst>
                                            <p:cond delay="0"/>
                                          </p:stCondLst>
                                        </p:cTn>
                                        <p:tgtEl>
                                          <p:spTgt spid="42"/>
                                        </p:tgtEl>
                                        <p:attrNameLst>
                                          <p:attrName>style.visibility</p:attrName>
                                        </p:attrNameLst>
                                      </p:cBhvr>
                                      <p:to>
                                        <p:strVal val="visible"/>
                                      </p:to>
                                    </p:set>
                                  </p:childTnLst>
                                </p:cTn>
                              </p:par>
                              <p:par>
                                <p:cTn id="212" presetID="1" presetClass="entr" presetSubtype="0" fill="hold" grpId="0" nodeType="withEffect">
                                  <p:stCondLst>
                                    <p:cond delay="900"/>
                                  </p:stCondLst>
                                  <p:childTnLst>
                                    <p:set>
                                      <p:cBhvr>
                                        <p:cTn id="213" dur="1" fill="hold">
                                          <p:stCondLst>
                                            <p:cond delay="0"/>
                                          </p:stCondLst>
                                        </p:cTn>
                                        <p:tgtEl>
                                          <p:spTgt spid="43"/>
                                        </p:tgtEl>
                                        <p:attrNameLst>
                                          <p:attrName>style.visibility</p:attrName>
                                        </p:attrNameLst>
                                      </p:cBhvr>
                                      <p:to>
                                        <p:strVal val="visible"/>
                                      </p:to>
                                    </p:set>
                                  </p:childTnLst>
                                </p:cTn>
                              </p:par>
                              <p:par>
                                <p:cTn id="214" presetID="1" presetClass="entr" presetSubtype="0" fill="hold" grpId="0" nodeType="withEffect">
                                  <p:stCondLst>
                                    <p:cond delay="900"/>
                                  </p:stCondLst>
                                  <p:childTnLst>
                                    <p:set>
                                      <p:cBhvr>
                                        <p:cTn id="215" dur="1" fill="hold">
                                          <p:stCondLst>
                                            <p:cond delay="0"/>
                                          </p:stCondLst>
                                        </p:cTn>
                                        <p:tgtEl>
                                          <p:spTgt spid="44"/>
                                        </p:tgtEl>
                                        <p:attrNameLst>
                                          <p:attrName>style.visibility</p:attrName>
                                        </p:attrNameLst>
                                      </p:cBhvr>
                                      <p:to>
                                        <p:strVal val="visible"/>
                                      </p:to>
                                    </p:set>
                                  </p:childTnLst>
                                </p:cTn>
                              </p:par>
                              <p:par>
                                <p:cTn id="216" presetID="1" presetClass="entr" presetSubtype="0" fill="hold" grpId="0" nodeType="withEffect">
                                  <p:stCondLst>
                                    <p:cond delay="900"/>
                                  </p:stCondLst>
                                  <p:childTnLst>
                                    <p:set>
                                      <p:cBhvr>
                                        <p:cTn id="217" dur="1" fill="hold">
                                          <p:stCondLst>
                                            <p:cond delay="0"/>
                                          </p:stCondLst>
                                        </p:cTn>
                                        <p:tgtEl>
                                          <p:spTgt spid="161"/>
                                        </p:tgtEl>
                                        <p:attrNameLst>
                                          <p:attrName>style.visibility</p:attrName>
                                        </p:attrNameLst>
                                      </p:cBhvr>
                                      <p:to>
                                        <p:strVal val="visible"/>
                                      </p:to>
                                    </p:set>
                                  </p:childTnLst>
                                </p:cTn>
                              </p:par>
                              <p:par>
                                <p:cTn id="218" presetID="1" presetClass="entr" presetSubtype="0" fill="hold" grpId="0" nodeType="withEffect">
                                  <p:stCondLst>
                                    <p:cond delay="900"/>
                                  </p:stCondLst>
                                  <p:childTnLst>
                                    <p:set>
                                      <p:cBhvr>
                                        <p:cTn id="219" dur="1" fill="hold">
                                          <p:stCondLst>
                                            <p:cond delay="0"/>
                                          </p:stCondLst>
                                        </p:cTn>
                                        <p:tgtEl>
                                          <p:spTgt spid="34830"/>
                                        </p:tgtEl>
                                        <p:attrNameLst>
                                          <p:attrName>style.visibility</p:attrName>
                                        </p:attrNameLst>
                                      </p:cBhvr>
                                      <p:to>
                                        <p:strVal val="visible"/>
                                      </p:to>
                                    </p:set>
                                  </p:childTnLst>
                                </p:cTn>
                              </p:par>
                              <p:par>
                                <p:cTn id="220" presetID="1" presetClass="entr" presetSubtype="0" fill="hold" grpId="0" nodeType="withEffect">
                                  <p:stCondLst>
                                    <p:cond delay="900"/>
                                  </p:stCondLst>
                                  <p:childTnLst>
                                    <p:set>
                                      <p:cBhvr>
                                        <p:cTn id="221" dur="1" fill="hold">
                                          <p:stCondLst>
                                            <p:cond delay="0"/>
                                          </p:stCondLst>
                                        </p:cTn>
                                        <p:tgtEl>
                                          <p:spTgt spid="34831"/>
                                        </p:tgtEl>
                                        <p:attrNameLst>
                                          <p:attrName>style.visibility</p:attrName>
                                        </p:attrNameLst>
                                      </p:cBhvr>
                                      <p:to>
                                        <p:strVal val="visible"/>
                                      </p:to>
                                    </p:set>
                                  </p:childTnLst>
                                </p:cTn>
                              </p:par>
                              <p:par>
                                <p:cTn id="222" presetID="1" presetClass="entr" presetSubtype="0" fill="hold" grpId="0" nodeType="withEffect">
                                  <p:stCondLst>
                                    <p:cond delay="900"/>
                                  </p:stCondLst>
                                  <p:childTnLst>
                                    <p:set>
                                      <p:cBhvr>
                                        <p:cTn id="223" dur="1" fill="hold">
                                          <p:stCondLst>
                                            <p:cond delay="0"/>
                                          </p:stCondLst>
                                        </p:cTn>
                                        <p:tgtEl>
                                          <p:spTgt spid="34832"/>
                                        </p:tgtEl>
                                        <p:attrNameLst>
                                          <p:attrName>style.visibility</p:attrName>
                                        </p:attrNameLst>
                                      </p:cBhvr>
                                      <p:to>
                                        <p:strVal val="visible"/>
                                      </p:to>
                                    </p:set>
                                  </p:childTnLst>
                                </p:cTn>
                              </p:par>
                              <p:par>
                                <p:cTn id="224" presetID="1" presetClass="entr" presetSubtype="0" fill="hold" grpId="0" nodeType="withEffect">
                                  <p:stCondLst>
                                    <p:cond delay="900"/>
                                  </p:stCondLst>
                                  <p:childTnLst>
                                    <p:set>
                                      <p:cBhvr>
                                        <p:cTn id="225" dur="1" fill="hold">
                                          <p:stCondLst>
                                            <p:cond delay="0"/>
                                          </p:stCondLst>
                                        </p:cTn>
                                        <p:tgtEl>
                                          <p:spTgt spid="219"/>
                                        </p:tgtEl>
                                        <p:attrNameLst>
                                          <p:attrName>style.visibility</p:attrName>
                                        </p:attrNameLst>
                                      </p:cBhvr>
                                      <p:to>
                                        <p:strVal val="visible"/>
                                      </p:to>
                                    </p:set>
                                  </p:childTnLst>
                                </p:cTn>
                              </p:par>
                              <p:par>
                                <p:cTn id="226" presetID="1" presetClass="entr" presetSubtype="0" fill="hold" nodeType="withEffect">
                                  <p:stCondLst>
                                    <p:cond delay="900"/>
                                  </p:stCondLst>
                                  <p:childTnLst>
                                    <p:set>
                                      <p:cBhvr>
                                        <p:cTn id="227" dur="1" fill="hold">
                                          <p:stCondLst>
                                            <p:cond delay="0"/>
                                          </p:stCondLst>
                                        </p:cTn>
                                        <p:tgtEl>
                                          <p:spTgt spid="169"/>
                                        </p:tgtEl>
                                        <p:attrNameLst>
                                          <p:attrName>style.visibility</p:attrName>
                                        </p:attrNameLst>
                                      </p:cBhvr>
                                      <p:to>
                                        <p:strVal val="visible"/>
                                      </p:to>
                                    </p:set>
                                  </p:childTnLst>
                                </p:cTn>
                              </p:par>
                              <p:par>
                                <p:cTn id="228" presetID="1" presetClass="entr" presetSubtype="0" fill="hold" nodeType="withEffect">
                                  <p:stCondLst>
                                    <p:cond delay="900"/>
                                  </p:stCondLst>
                                  <p:childTnLst>
                                    <p:set>
                                      <p:cBhvr>
                                        <p:cTn id="229" dur="1" fill="hold">
                                          <p:stCondLst>
                                            <p:cond delay="0"/>
                                          </p:stCondLst>
                                        </p:cTn>
                                        <p:tgtEl>
                                          <p:spTgt spid="192"/>
                                        </p:tgtEl>
                                        <p:attrNameLst>
                                          <p:attrName>style.visibility</p:attrName>
                                        </p:attrNameLst>
                                      </p:cBhvr>
                                      <p:to>
                                        <p:strVal val="visible"/>
                                      </p:to>
                                    </p:set>
                                  </p:childTnLst>
                                </p:cTn>
                              </p:par>
                              <p:par>
                                <p:cTn id="230" presetID="1" presetClass="entr" presetSubtype="0" fill="hold" nodeType="withEffect">
                                  <p:stCondLst>
                                    <p:cond delay="900"/>
                                  </p:stCondLst>
                                  <p:childTnLst>
                                    <p:set>
                                      <p:cBhvr>
                                        <p:cTn id="231" dur="1" fill="hold">
                                          <p:stCondLst>
                                            <p:cond delay="0"/>
                                          </p:stCondLst>
                                        </p:cTn>
                                        <p:tgtEl>
                                          <p:spTgt spid="201"/>
                                        </p:tgtEl>
                                        <p:attrNameLst>
                                          <p:attrName>style.visibility</p:attrName>
                                        </p:attrNameLst>
                                      </p:cBhvr>
                                      <p:to>
                                        <p:strVal val="visible"/>
                                      </p:to>
                                    </p:set>
                                  </p:childTnLst>
                                </p:cTn>
                              </p:par>
                              <p:par>
                                <p:cTn id="232" presetID="1" presetClass="entr" presetSubtype="0" fill="hold" nodeType="withEffect">
                                  <p:stCondLst>
                                    <p:cond delay="900"/>
                                  </p:stCondLst>
                                  <p:childTnLst>
                                    <p:set>
                                      <p:cBhvr>
                                        <p:cTn id="233" dur="1" fill="hold">
                                          <p:stCondLst>
                                            <p:cond delay="0"/>
                                          </p:stCondLst>
                                        </p:cTn>
                                        <p:tgtEl>
                                          <p:spTgt spid="220"/>
                                        </p:tgtEl>
                                        <p:attrNameLst>
                                          <p:attrName>style.visibility</p:attrName>
                                        </p:attrNameLst>
                                      </p:cBhvr>
                                      <p:to>
                                        <p:strVal val="visible"/>
                                      </p:to>
                                    </p:set>
                                  </p:childTnLst>
                                </p:cTn>
                              </p:par>
                              <p:par>
                                <p:cTn id="234" presetID="1" presetClass="entr" presetSubtype="0" fill="hold" nodeType="withEffect">
                                  <p:stCondLst>
                                    <p:cond delay="900"/>
                                  </p:stCondLst>
                                  <p:childTnLst>
                                    <p:set>
                                      <p:cBhvr>
                                        <p:cTn id="235" dur="1" fill="hold">
                                          <p:stCondLst>
                                            <p:cond delay="0"/>
                                          </p:stCondLst>
                                        </p:cTn>
                                        <p:tgtEl>
                                          <p:spTgt spid="2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9" grpId="0" animBg="1"/>
      <p:bldP spid="50" grpId="0" animBg="1"/>
      <p:bldP spid="51" grpId="0" animBg="1"/>
      <p:bldP spid="52" grpId="0" animBg="1"/>
      <p:bldP spid="53" grpId="0" animBg="1"/>
      <p:bldP spid="54" grpId="0" animBg="1"/>
      <p:bldP spid="157" grpId="0" animBg="1"/>
      <p:bldP spid="161" grpId="0" animBg="1"/>
      <p:bldP spid="170" grpId="0"/>
      <p:bldP spid="171" grpId="0"/>
      <p:bldP spid="172" grpId="0"/>
      <p:bldP spid="175" grpId="0"/>
      <p:bldP spid="176" grpId="0"/>
      <p:bldP spid="177" grpId="0"/>
      <p:bldP spid="180" grpId="0"/>
      <p:bldP spid="181" grpId="0"/>
      <p:bldP spid="182" grpId="0"/>
      <p:bldP spid="185" grpId="0"/>
      <p:bldP spid="186" grpId="0"/>
      <p:bldP spid="187" grpId="0"/>
      <p:bldP spid="190" grpId="0"/>
      <p:bldP spid="191" grpId="0"/>
      <p:bldP spid="34816" grpId="0"/>
      <p:bldP spid="34820" grpId="0"/>
      <p:bldP spid="34821" grpId="0"/>
      <p:bldP spid="34822" grpId="0"/>
      <p:bldP spid="34825" grpId="0"/>
      <p:bldP spid="34826" grpId="0"/>
      <p:bldP spid="34827" grpId="0"/>
      <p:bldP spid="34830" grpId="0"/>
      <p:bldP spid="34831" grpId="0"/>
      <p:bldP spid="34832" grpId="0"/>
      <p:bldP spid="212" grpId="0"/>
      <p:bldP spid="213" grpId="0"/>
      <p:bldP spid="214" grpId="0"/>
      <p:bldP spid="215" grpId="0"/>
      <p:bldP spid="216" grpId="0"/>
      <p:bldP spid="217" grpId="0"/>
      <p:bldP spid="218" grpId="0"/>
      <p:bldP spid="2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Title 1"/>
          <p:cNvSpPr>
            <a:spLocks noGrp="1"/>
          </p:cNvSpPr>
          <p:nvPr>
            <p:ph type="title"/>
          </p:nvPr>
        </p:nvSpPr>
        <p:spPr>
          <a:xfrm>
            <a:off x="0" y="122238"/>
            <a:ext cx="9144000" cy="714375"/>
          </a:xfrm>
        </p:spPr>
        <p:txBody>
          <a:bodyPr/>
          <a:lstStyle/>
          <a:p>
            <a:pPr algn="ctr" eaLnBrk="1" hangingPunct="1"/>
            <a:r>
              <a:rPr lang="en-US" altLang="zh-CN" sz="3500" smtClean="0"/>
              <a:t>Evaluation for Online Algorithms</a:t>
            </a:r>
            <a:endParaRPr lang="en-US" altLang="zh-CN" sz="3500"/>
          </a:p>
        </p:txBody>
      </p:sp>
      <mc:AlternateContent xmlns:mc="http://schemas.openxmlformats.org/markup-compatibility/2006" xmlns:a14="http://schemas.microsoft.com/office/drawing/2010/main">
        <mc:Choice Requires="a14">
          <p:sp>
            <p:nvSpPr>
              <p:cNvPr id="5" name="Rectangle 3"/>
              <p:cNvSpPr txBox="1">
                <a:spLocks noChangeArrowheads="1"/>
              </p:cNvSpPr>
              <p:nvPr/>
            </p:nvSpPr>
            <p:spPr bwMode="auto">
              <a:xfrm>
                <a:off x="285197" y="942005"/>
                <a:ext cx="8591550" cy="52953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smtClean="0">
                    <a:latin typeface="+mn-lt"/>
                    <a:cs typeface="ＭＳ Ｐゴシック" charset="-128"/>
                  </a:rPr>
                  <a:t>Competitive Ratio(CR)</a:t>
                </a:r>
              </a:p>
              <a:p>
                <a:pPr lvl="1" algn="just">
                  <a:lnSpc>
                    <a:spcPct val="95000"/>
                  </a:lnSpc>
                  <a:spcBef>
                    <a:spcPct val="25000"/>
                  </a:spcBef>
                  <a:spcAft>
                    <a:spcPct val="10000"/>
                  </a:spcAft>
                  <a:buSzPct val="60000"/>
                  <a:defRPr/>
                </a:pPr>
                <a14:m>
                  <m:oMath xmlns:m="http://schemas.openxmlformats.org/officeDocument/2006/math">
                    <m:r>
                      <a:rPr lang="en-US" altLang="zh-CN" sz="2400" b="1" i="1" smtClean="0">
                        <a:latin typeface="Cambria Math" panose="02040503050406030204" pitchFamily="18" charset="0"/>
                        <a:cs typeface="ＭＳ Ｐゴシック" charset="-128"/>
                      </a:rPr>
                      <m:t>𝑪𝑹</m:t>
                    </m:r>
                    <m:r>
                      <a:rPr lang="en-US" altLang="zh-CN" sz="2400">
                        <a:latin typeface="Cambria Math" panose="02040503050406030204" pitchFamily="18" charset="0"/>
                        <a:cs typeface="ＭＳ Ｐゴシック" charset="-128"/>
                      </a:rPr>
                      <m:t>=</m:t>
                    </m:r>
                    <m:f>
                      <m:fPr>
                        <m:ctrlPr>
                          <a:rPr lang="en-US" altLang="zh-CN" sz="2400" i="1">
                            <a:latin typeface="Cambria Math" panose="02040503050406030204" pitchFamily="18" charset="0"/>
                            <a:cs typeface="ＭＳ Ｐゴシック" charset="-128"/>
                          </a:rPr>
                        </m:ctrlPr>
                      </m:fPr>
                      <m:num>
                        <m:r>
                          <a:rPr lang="en-US" altLang="zh-CN" sz="2400">
                            <a:latin typeface="Cambria Math" panose="02040503050406030204" pitchFamily="18" charset="0"/>
                            <a:cs typeface="ＭＳ Ｐゴシック" charset="-128"/>
                          </a:rPr>
                          <m:t>𝐂𝐨𝐬𝐭</m:t>
                        </m:r>
                        <m:r>
                          <a:rPr lang="en-US" altLang="zh-CN" sz="2400">
                            <a:latin typeface="Cambria Math" panose="02040503050406030204" pitchFamily="18" charset="0"/>
                            <a:cs typeface="ＭＳ Ｐゴシック" charset="-128"/>
                          </a:rPr>
                          <m:t> </m:t>
                        </m:r>
                        <m:r>
                          <a:rPr lang="en-US" altLang="zh-CN" sz="2400">
                            <a:latin typeface="Cambria Math" panose="02040503050406030204" pitchFamily="18" charset="0"/>
                            <a:cs typeface="ＭＳ Ｐゴシック" charset="-128"/>
                          </a:rPr>
                          <m:t>𝐨𝐟</m:t>
                        </m:r>
                        <m:r>
                          <a:rPr lang="en-US" altLang="zh-CN" sz="2400">
                            <a:latin typeface="Cambria Math" panose="02040503050406030204" pitchFamily="18" charset="0"/>
                            <a:cs typeface="ＭＳ Ｐゴシック" charset="-128"/>
                          </a:rPr>
                          <m:t> </m:t>
                        </m:r>
                        <m:r>
                          <a:rPr lang="en-US" altLang="zh-CN" sz="2400">
                            <a:latin typeface="Cambria Math" panose="02040503050406030204" pitchFamily="18" charset="0"/>
                            <a:cs typeface="ＭＳ Ｐゴシック" charset="-128"/>
                          </a:rPr>
                          <m:t>𝐚𝐧</m:t>
                        </m:r>
                        <m:r>
                          <a:rPr lang="en-US" altLang="zh-CN" sz="2400">
                            <a:latin typeface="Cambria Math" panose="02040503050406030204" pitchFamily="18" charset="0"/>
                            <a:cs typeface="ＭＳ Ｐゴシック" charset="-128"/>
                          </a:rPr>
                          <m:t> </m:t>
                        </m:r>
                        <m:r>
                          <a:rPr lang="en-US" altLang="zh-CN" sz="2400">
                            <a:latin typeface="Cambria Math" panose="02040503050406030204" pitchFamily="18" charset="0"/>
                            <a:cs typeface="ＭＳ Ｐゴシック" charset="-128"/>
                          </a:rPr>
                          <m:t>𝐨𝐧𝐥𝐢𝐧𝐞</m:t>
                        </m:r>
                        <m:r>
                          <a:rPr lang="en-US" altLang="zh-CN" sz="2400">
                            <a:latin typeface="Cambria Math" panose="02040503050406030204" pitchFamily="18" charset="0"/>
                            <a:cs typeface="ＭＳ Ｐゴシック" charset="-128"/>
                          </a:rPr>
                          <m:t> </m:t>
                        </m:r>
                        <m:r>
                          <a:rPr lang="en-US" altLang="zh-CN" sz="2400">
                            <a:latin typeface="Cambria Math" panose="02040503050406030204" pitchFamily="18" charset="0"/>
                            <a:cs typeface="ＭＳ Ｐゴシック" charset="-128"/>
                          </a:rPr>
                          <m:t>𝐚𝐥𝐠𝐨𝐫𝐢𝐭𝐡𝐦</m:t>
                        </m:r>
                      </m:num>
                      <m:den>
                        <m:r>
                          <a:rPr lang="en-US" altLang="zh-CN" sz="2400">
                            <a:latin typeface="Cambria Math" panose="02040503050406030204" pitchFamily="18" charset="0"/>
                            <a:cs typeface="ＭＳ Ｐゴシック" charset="-128"/>
                          </a:rPr>
                          <m:t>𝐂𝐨𝐬𝐭</m:t>
                        </m:r>
                        <m:r>
                          <a:rPr lang="en-US" altLang="zh-CN" sz="2400">
                            <a:latin typeface="Cambria Math" panose="02040503050406030204" pitchFamily="18" charset="0"/>
                            <a:cs typeface="ＭＳ Ｐゴシック" charset="-128"/>
                          </a:rPr>
                          <m:t> </m:t>
                        </m:r>
                        <m:r>
                          <a:rPr lang="en-US" altLang="zh-CN" sz="2400">
                            <a:latin typeface="Cambria Math" panose="02040503050406030204" pitchFamily="18" charset="0"/>
                            <a:cs typeface="ＭＳ Ｐゴシック" charset="-128"/>
                          </a:rPr>
                          <m:t>𝐨𝐟</m:t>
                        </m:r>
                        <m:r>
                          <a:rPr lang="en-US" altLang="zh-CN" sz="2400">
                            <a:latin typeface="Cambria Math" panose="02040503050406030204" pitchFamily="18" charset="0"/>
                            <a:cs typeface="ＭＳ Ｐゴシック" charset="-128"/>
                          </a:rPr>
                          <m:t> </m:t>
                        </m:r>
                        <m:r>
                          <a:rPr lang="en-US" altLang="zh-CN" sz="2400">
                            <a:latin typeface="Cambria Math" panose="02040503050406030204" pitchFamily="18" charset="0"/>
                            <a:cs typeface="ＭＳ Ｐゴシック" charset="-128"/>
                          </a:rPr>
                          <m:t>𝐭𝐡𝐞</m:t>
                        </m:r>
                        <m:r>
                          <a:rPr lang="en-US" altLang="zh-CN" sz="2400">
                            <a:latin typeface="Cambria Math" panose="02040503050406030204" pitchFamily="18" charset="0"/>
                            <a:cs typeface="ＭＳ Ｐゴシック" charset="-128"/>
                          </a:rPr>
                          <m:t> </m:t>
                        </m:r>
                        <m:r>
                          <a:rPr lang="en-US" altLang="zh-CN" sz="2400">
                            <a:latin typeface="Cambria Math" panose="02040503050406030204" pitchFamily="18" charset="0"/>
                            <a:cs typeface="ＭＳ Ｐゴシック" charset="-128"/>
                          </a:rPr>
                          <m:t>𝐜𝐨𝐫𝐫𝐞𝐬𝐩𝐨𝐧𝐝𝐢𝐧𝐠</m:t>
                        </m:r>
                        <m:r>
                          <a:rPr lang="en-US" altLang="zh-CN" sz="2400">
                            <a:latin typeface="Cambria Math" panose="02040503050406030204" pitchFamily="18" charset="0"/>
                            <a:cs typeface="ＭＳ Ｐゴシック" charset="-128"/>
                          </a:rPr>
                          <m:t> </m:t>
                        </m:r>
                        <m:r>
                          <a:rPr lang="en-US" altLang="zh-CN" sz="2400">
                            <a:latin typeface="Cambria Math" panose="02040503050406030204" pitchFamily="18" charset="0"/>
                            <a:cs typeface="ＭＳ Ｐゴシック" charset="-128"/>
                          </a:rPr>
                          <m:t>𝐨𝐟𝐟𝐥𝐢𝐧𝐞</m:t>
                        </m:r>
                        <m:r>
                          <a:rPr lang="en-US" altLang="zh-CN" sz="2400">
                            <a:latin typeface="Cambria Math" panose="02040503050406030204" pitchFamily="18" charset="0"/>
                            <a:cs typeface="ＭＳ Ｐゴシック" charset="-128"/>
                          </a:rPr>
                          <m:t> </m:t>
                        </m:r>
                        <m:r>
                          <a:rPr lang="en-US" altLang="zh-CN" sz="2400">
                            <a:latin typeface="Cambria Math" panose="02040503050406030204" pitchFamily="18" charset="0"/>
                            <a:cs typeface="ＭＳ Ｐゴシック" charset="-128"/>
                          </a:rPr>
                          <m:t>𝐚𝐥𝐠𝐨𝐫𝐢𝐭𝐡𝐦</m:t>
                        </m:r>
                      </m:den>
                    </m:f>
                  </m:oMath>
                </a14:m>
                <a:endParaRPr lang="en-US" altLang="zh-CN" sz="2400" smtClean="0">
                  <a:latin typeface="+mn-lt"/>
                  <a:cs typeface="ＭＳ Ｐゴシック" charset="-128"/>
                </a:endParaRPr>
              </a:p>
              <a:p>
                <a:pPr lvl="1" algn="just">
                  <a:lnSpc>
                    <a:spcPct val="95000"/>
                  </a:lnSpc>
                  <a:spcBef>
                    <a:spcPct val="25000"/>
                  </a:spcBef>
                  <a:spcAft>
                    <a:spcPct val="10000"/>
                  </a:spcAft>
                  <a:buSzPct val="60000"/>
                  <a:defRPr/>
                </a:pPr>
                <a:r>
                  <a:rPr lang="en-US" altLang="zh-CN" sz="2400" smtClean="0">
                    <a:latin typeface="+mn-lt"/>
                    <a:cs typeface="ＭＳ Ｐゴシック" charset="-128"/>
                  </a:rPr>
                  <a:t>Deterministic algorithms</a:t>
                </a:r>
              </a:p>
              <a:p>
                <a:pPr lvl="2" algn="just">
                  <a:lnSpc>
                    <a:spcPct val="95000"/>
                  </a:lnSpc>
                  <a:spcBef>
                    <a:spcPct val="25000"/>
                  </a:spcBef>
                  <a:spcAft>
                    <a:spcPct val="10000"/>
                  </a:spcAft>
                  <a:buSzPct val="60000"/>
                  <a:defRPr/>
                </a:pPr>
                <a14:m>
                  <m:oMath xmlns:m="http://schemas.openxmlformats.org/officeDocument/2006/math">
                    <m:r>
                      <a:rPr lang="en-US" altLang="zh-CN" sz="2100" b="1" i="1" smtClean="0">
                        <a:latin typeface="Cambria Math" panose="02040503050406030204" pitchFamily="18" charset="0"/>
                        <a:cs typeface="ＭＳ Ｐゴシック" charset="-128"/>
                      </a:rPr>
                      <m:t>𝑪𝑹</m:t>
                    </m:r>
                    <m:r>
                      <a:rPr lang="en-US" altLang="zh-CN" sz="2100" b="1" i="1" smtClean="0">
                        <a:latin typeface="Cambria Math" panose="02040503050406030204" pitchFamily="18" charset="0"/>
                        <a:cs typeface="ＭＳ Ｐゴシック" charset="-128"/>
                      </a:rPr>
                      <m:t>=</m:t>
                    </m:r>
                    <m:func>
                      <m:funcPr>
                        <m:ctrlPr>
                          <a:rPr lang="en-US" altLang="zh-CN" sz="2100" b="1" i="1" smtClean="0">
                            <a:latin typeface="Cambria Math" panose="02040503050406030204" pitchFamily="18" charset="0"/>
                            <a:cs typeface="ＭＳ Ｐゴシック" charset="-128"/>
                          </a:rPr>
                        </m:ctrlPr>
                      </m:funcPr>
                      <m:fName>
                        <m:limLow>
                          <m:limLowPr>
                            <m:ctrlPr>
                              <a:rPr lang="en-US" altLang="zh-CN" sz="2100" b="1" i="1" smtClean="0">
                                <a:latin typeface="Cambria Math" panose="02040503050406030204" pitchFamily="18" charset="0"/>
                                <a:cs typeface="ＭＳ Ｐゴシック" charset="-128"/>
                              </a:rPr>
                            </m:ctrlPr>
                          </m:limLowPr>
                          <m:e>
                            <m:r>
                              <m:rPr>
                                <m:sty m:val="p"/>
                              </m:rPr>
                              <a:rPr lang="en-US" altLang="zh-CN" sz="2100" b="0" i="0" smtClean="0">
                                <a:latin typeface="Cambria Math" panose="02040503050406030204" pitchFamily="18" charset="0"/>
                                <a:cs typeface="ＭＳ Ｐゴシック" charset="-128"/>
                              </a:rPr>
                              <m:t>min</m:t>
                            </m:r>
                          </m:e>
                          <m:lim>
                            <m:r>
                              <a:rPr lang="en-US" altLang="zh-CN" sz="2100" b="0" i="1" smtClean="0">
                                <a:latin typeface="Cambria Math" panose="02040503050406030204" pitchFamily="18" charset="0"/>
                                <a:ea typeface="Cambria Math" panose="02040503050406030204" pitchFamily="18" charset="0"/>
                                <a:cs typeface="ＭＳ Ｐゴシック" charset="-128"/>
                              </a:rPr>
                              <m:t>∀</m:t>
                            </m:r>
                            <m:r>
                              <a:rPr lang="en-US" altLang="zh-CN" sz="2100" b="1" i="1" smtClean="0">
                                <a:latin typeface="Cambria Math" panose="02040503050406030204" pitchFamily="18" charset="0"/>
                                <a:ea typeface="Cambria Math" panose="02040503050406030204" pitchFamily="18" charset="0"/>
                                <a:cs typeface="ＭＳ Ｐゴシック" charset="-128"/>
                              </a:rPr>
                              <m:t> </m:t>
                            </m:r>
                            <m:r>
                              <a:rPr lang="en-US" altLang="zh-CN" sz="2100" b="1" i="1" smtClean="0">
                                <a:latin typeface="Cambria Math" panose="02040503050406030204" pitchFamily="18" charset="0"/>
                                <a:ea typeface="Cambria Math" panose="02040503050406030204" pitchFamily="18" charset="0"/>
                                <a:cs typeface="ＭＳ Ｐゴシック" charset="-128"/>
                              </a:rPr>
                              <m:t>𝑻</m:t>
                            </m:r>
                            <m:r>
                              <a:rPr lang="en-US" altLang="zh-CN" sz="2100" b="1" i="1" smtClean="0">
                                <a:latin typeface="Cambria Math" panose="02040503050406030204" pitchFamily="18" charset="0"/>
                                <a:ea typeface="Cambria Math" panose="02040503050406030204" pitchFamily="18" charset="0"/>
                                <a:cs typeface="ＭＳ Ｐゴシック" charset="-128"/>
                              </a:rPr>
                              <m:t>,</m:t>
                            </m:r>
                            <m:r>
                              <a:rPr lang="en-US" altLang="zh-CN" sz="2100" b="1" i="1" smtClean="0">
                                <a:latin typeface="Cambria Math" panose="02040503050406030204" pitchFamily="18" charset="0"/>
                                <a:ea typeface="Cambria Math" panose="02040503050406030204" pitchFamily="18" charset="0"/>
                                <a:cs typeface="ＭＳ Ｐゴシック" charset="-128"/>
                              </a:rPr>
                              <m:t>𝑾</m:t>
                            </m:r>
                          </m:lim>
                        </m:limLow>
                      </m:fName>
                      <m:e>
                        <m:f>
                          <m:fPr>
                            <m:ctrlPr>
                              <a:rPr lang="en-US" altLang="zh-CN" sz="2100" b="1" i="1" smtClean="0">
                                <a:latin typeface="Cambria Math" panose="02040503050406030204" pitchFamily="18" charset="0"/>
                              </a:rPr>
                            </m:ctrlPr>
                          </m:fPr>
                          <m:num>
                            <m:r>
                              <a:rPr lang="en-US" altLang="zh-CN" sz="2100" b="1" i="1" smtClean="0">
                                <a:latin typeface="Cambria Math" panose="02040503050406030204" pitchFamily="18" charset="0"/>
                              </a:rPr>
                              <m:t>𝑳𝒂𝒕𝒆𝒏𝒄𝒚</m:t>
                            </m:r>
                            <m:r>
                              <a:rPr lang="en-US" altLang="zh-CN" sz="2100" b="1" i="1" smtClean="0">
                                <a:latin typeface="Cambria Math" panose="02040503050406030204" pitchFamily="18" charset="0"/>
                              </a:rPr>
                              <m:t>(</m:t>
                            </m:r>
                            <m:r>
                              <a:rPr lang="en-US" altLang="zh-CN" sz="2100" b="1" i="1" smtClean="0">
                                <a:latin typeface="Cambria Math" panose="02040503050406030204" pitchFamily="18" charset="0"/>
                              </a:rPr>
                              <m:t>𝑴</m:t>
                            </m:r>
                            <m:r>
                              <a:rPr lang="en-US" altLang="zh-CN" sz="2100" b="1" i="1" smtClean="0">
                                <a:latin typeface="Cambria Math" panose="02040503050406030204" pitchFamily="18" charset="0"/>
                              </a:rPr>
                              <m:t>)</m:t>
                            </m:r>
                          </m:num>
                          <m:den>
                            <m:r>
                              <a:rPr lang="en-US" altLang="zh-CN" sz="2100" b="1" i="1" smtClean="0">
                                <a:latin typeface="Cambria Math" panose="02040503050406030204" pitchFamily="18" charset="0"/>
                              </a:rPr>
                              <m:t>𝑳𝒂𝒕𝒆𝒏𝒄𝒚</m:t>
                            </m:r>
                            <m:r>
                              <a:rPr lang="en-US" altLang="zh-CN" sz="2100" b="1" i="1" smtClean="0">
                                <a:latin typeface="Cambria Math" panose="02040503050406030204" pitchFamily="18" charset="0"/>
                              </a:rPr>
                              <m:t>(</m:t>
                            </m:r>
                            <m:r>
                              <a:rPr lang="en-US" altLang="zh-CN" sz="2100" b="1" i="1" smtClean="0">
                                <a:latin typeface="Cambria Math" panose="02040503050406030204" pitchFamily="18" charset="0"/>
                              </a:rPr>
                              <m:t>𝑶𝑷𝑻</m:t>
                            </m:r>
                            <m:r>
                              <a:rPr lang="en-US" altLang="zh-CN" sz="2100" b="1" i="1" smtClean="0">
                                <a:latin typeface="Cambria Math" panose="02040503050406030204" pitchFamily="18" charset="0"/>
                              </a:rPr>
                              <m:t>)</m:t>
                            </m:r>
                          </m:den>
                        </m:f>
                      </m:e>
                    </m:func>
                  </m:oMath>
                </a14:m>
                <a:endParaRPr lang="en-US" altLang="zh-CN" sz="2100">
                  <a:latin typeface="+mn-lt"/>
                  <a:cs typeface="ＭＳ Ｐゴシック" charset="-128"/>
                </a:endParaRPr>
              </a:p>
              <a:p>
                <a:pPr lvl="1" algn="just">
                  <a:lnSpc>
                    <a:spcPct val="95000"/>
                  </a:lnSpc>
                  <a:spcBef>
                    <a:spcPct val="25000"/>
                  </a:spcBef>
                  <a:spcAft>
                    <a:spcPct val="10000"/>
                  </a:spcAft>
                  <a:buSzPct val="60000"/>
                  <a:defRPr/>
                </a:pPr>
                <a:endParaRPr lang="en-US" altLang="zh-CN" sz="2000">
                  <a:latin typeface="+mn-lt"/>
                  <a:cs typeface="ＭＳ Ｐゴシック" charset="-128"/>
                </a:endParaRPr>
              </a:p>
              <a:p>
                <a:pPr lvl="2" algn="just">
                  <a:lnSpc>
                    <a:spcPct val="95000"/>
                  </a:lnSpc>
                  <a:spcBef>
                    <a:spcPct val="25000"/>
                  </a:spcBef>
                  <a:spcAft>
                    <a:spcPct val="10000"/>
                  </a:spcAft>
                  <a:buSzPct val="60000"/>
                  <a:defRPr/>
                </a:pPr>
                <a:endParaRPr lang="en-US" altLang="zh-CN" sz="1700" dirty="0">
                  <a:latin typeface="+mn-lt"/>
                  <a:cs typeface="ＭＳ Ｐゴシック" charset="-128"/>
                </a:endParaRPr>
              </a:p>
              <a:p>
                <a:pPr lvl="1" algn="just">
                  <a:lnSpc>
                    <a:spcPct val="95000"/>
                  </a:lnSpc>
                  <a:spcBef>
                    <a:spcPct val="25000"/>
                  </a:spcBef>
                  <a:spcAft>
                    <a:spcPct val="10000"/>
                  </a:spcAft>
                  <a:buSzPct val="60000"/>
                  <a:defRPr/>
                </a:pPr>
                <a:endParaRPr lang="en-US" altLang="zh-CN" sz="2000" dirty="0">
                  <a:cs typeface="ＭＳ Ｐゴシック" charset="-128"/>
                </a:endParaRPr>
              </a:p>
            </p:txBody>
          </p:sp>
        </mc:Choice>
        <mc:Fallback xmlns="">
          <p:sp>
            <p:nvSpPr>
              <p:cNvPr id="5" name="Rectangle 3"/>
              <p:cNvSpPr txBox="1">
                <a:spLocks noRot="1" noChangeAspect="1" noMove="1" noResize="1" noEditPoints="1" noAdjustHandles="1" noChangeArrowheads="1" noChangeShapeType="1" noTextEdit="1"/>
              </p:cNvSpPr>
              <p:nvPr/>
            </p:nvSpPr>
            <p:spPr bwMode="auto">
              <a:xfrm>
                <a:off x="285197" y="942005"/>
                <a:ext cx="8591550" cy="5295307"/>
              </a:xfrm>
              <a:prstGeom prst="rect">
                <a:avLst/>
              </a:prstGeom>
              <a:blipFill rotWithShape="0">
                <a:blip r:embed="rId3"/>
                <a:stretch>
                  <a:fillRect l="-355" t="-172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pPr>
              <a:defRPr/>
            </a:pPr>
            <a:fld id="{B2D9E1CE-3C7F-4ACF-8753-53AB71A600F5}" type="slidenum">
              <a:rPr lang="en-US" altLang="ko-KR" smtClean="0"/>
              <a:pPr>
                <a:defRPr/>
              </a:pPr>
              <a:t>22</a:t>
            </a:fld>
            <a:endParaRPr lang="en-US" altLang="ko-KR"/>
          </a:p>
        </p:txBody>
      </p:sp>
      <p:sp>
        <p:nvSpPr>
          <p:cNvPr id="6" name="矩形标注 5"/>
          <p:cNvSpPr>
            <a:spLocks noChangeArrowheads="1"/>
          </p:cNvSpPr>
          <p:nvPr/>
        </p:nvSpPr>
        <p:spPr bwMode="auto">
          <a:xfrm>
            <a:off x="1043608" y="3501008"/>
            <a:ext cx="1928483" cy="410522"/>
          </a:xfrm>
          <a:prstGeom prst="wedgeRectCallout">
            <a:avLst>
              <a:gd name="adj1" fmla="val 25367"/>
              <a:gd name="adj2" fmla="val -93181"/>
            </a:avLst>
          </a:prstGeom>
          <a:solidFill>
            <a:srgbClr val="FFC000"/>
          </a:solidFill>
          <a:ln>
            <a:noFill/>
          </a:ln>
        </p:spPr>
        <p:txBody>
          <a:bodyPr/>
          <a:lstStyle>
            <a:defPPr>
              <a:defRPr lang="ko-KR"/>
            </a:defPPr>
            <a:lvl1pPr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9pPr>
          </a:lstStyle>
          <a:p>
            <a:pPr algn="ctr" eaLnBrk="1" hangingPunct="1">
              <a:buNone/>
            </a:pPr>
            <a:r>
              <a:rPr lang="en-US" altLang="zh-CN" sz="1600" smtClean="0">
                <a:cs typeface="ＭＳ Ｐゴシック" charset="-128"/>
              </a:rPr>
              <a:t>The worst case.</a:t>
            </a:r>
            <a:endParaRPr lang="en-US" altLang="zh-CN" sz="1600" dirty="0">
              <a:cs typeface="ＭＳ Ｐゴシック" charset="-128"/>
            </a:endParaRPr>
          </a:p>
        </p:txBody>
      </p:sp>
    </p:spTree>
    <p:extLst>
      <p:ext uri="{BB962C8B-B14F-4D97-AF65-F5344CB8AC3E}">
        <p14:creationId xmlns:p14="http://schemas.microsoft.com/office/powerpoint/2010/main" val="27424166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algn="ctr" eaLnBrk="1" hangingPunct="1"/>
            <a:r>
              <a:rPr lang="en-US" altLang="zh-CN"/>
              <a:t>Outline</a:t>
            </a:r>
          </a:p>
        </p:txBody>
      </p:sp>
      <p:sp>
        <p:nvSpPr>
          <p:cNvPr id="17411" name="Content Placeholder 2"/>
          <p:cNvSpPr>
            <a:spLocks noGrp="1"/>
          </p:cNvSpPr>
          <p:nvPr>
            <p:ph sz="quarter" idx="1"/>
          </p:nvPr>
        </p:nvSpPr>
        <p:spPr>
          <a:xfrm>
            <a:off x="446088" y="1125538"/>
            <a:ext cx="8229600" cy="4648200"/>
          </a:xfrm>
        </p:spPr>
        <p:txBody>
          <a:bodyPr/>
          <a:lstStyle/>
          <a:p>
            <a:pPr eaLnBrk="1" hangingPunct="1">
              <a:spcBef>
                <a:spcPts val="1000"/>
              </a:spcBef>
              <a:spcAft>
                <a:spcPts val="4000"/>
              </a:spcAft>
            </a:pPr>
            <a:r>
              <a:rPr lang="en-US" altLang="zh-CN" sz="3200" dirty="0"/>
              <a:t>Background and Motivation</a:t>
            </a:r>
          </a:p>
          <a:p>
            <a:pPr eaLnBrk="1" hangingPunct="1">
              <a:spcBef>
                <a:spcPts val="1000"/>
              </a:spcBef>
              <a:spcAft>
                <a:spcPts val="4000"/>
              </a:spcAft>
            </a:pPr>
            <a:r>
              <a:rPr lang="en-US" altLang="zh-CN" sz="3200" dirty="0"/>
              <a:t>Problem Statement</a:t>
            </a:r>
          </a:p>
          <a:p>
            <a:pPr eaLnBrk="1" hangingPunct="1">
              <a:spcBef>
                <a:spcPts val="1000"/>
              </a:spcBef>
              <a:spcAft>
                <a:spcPts val="4000"/>
              </a:spcAft>
            </a:pPr>
            <a:r>
              <a:rPr lang="en-US" altLang="zh-CN" sz="3200">
                <a:solidFill>
                  <a:srgbClr val="FF0000"/>
                </a:solidFill>
              </a:rPr>
              <a:t>Our Solutions</a:t>
            </a:r>
            <a:endParaRPr lang="en-US" altLang="zh-CN" sz="2800">
              <a:solidFill>
                <a:srgbClr val="FF0000"/>
              </a:solidFill>
            </a:endParaRPr>
          </a:p>
          <a:p>
            <a:pPr eaLnBrk="1" hangingPunct="1">
              <a:spcBef>
                <a:spcPts val="1000"/>
              </a:spcBef>
              <a:spcAft>
                <a:spcPts val="4000"/>
              </a:spcAft>
            </a:pPr>
            <a:r>
              <a:rPr lang="en-US" altLang="zh-CN" sz="3200"/>
              <a:t>Experiments</a:t>
            </a:r>
            <a:endParaRPr lang="en-US" altLang="zh-CN" sz="3200" dirty="0"/>
          </a:p>
          <a:p>
            <a:pPr eaLnBrk="1" hangingPunct="1">
              <a:spcBef>
                <a:spcPts val="1000"/>
              </a:spcBef>
              <a:spcAft>
                <a:spcPts val="4000"/>
              </a:spcAft>
            </a:pPr>
            <a:r>
              <a:rPr lang="en-US" altLang="zh-CN" sz="3200"/>
              <a:t>Conclusions</a:t>
            </a:r>
            <a:endParaRPr lang="en-US" altLang="zh-CN" sz="3200" dirty="0"/>
          </a:p>
        </p:txBody>
      </p:sp>
      <p:sp>
        <p:nvSpPr>
          <p:cNvPr id="3" name="灯片编号占位符 2"/>
          <p:cNvSpPr>
            <a:spLocks noGrp="1"/>
          </p:cNvSpPr>
          <p:nvPr>
            <p:ph type="sldNum" sz="quarter" idx="12"/>
          </p:nvPr>
        </p:nvSpPr>
        <p:spPr/>
        <p:txBody>
          <a:bodyPr/>
          <a:lstStyle/>
          <a:p>
            <a:pPr>
              <a:defRPr/>
            </a:pPr>
            <a:fld id="{73697CC5-BB9E-487E-AFF3-8F5506CF83B5}" type="slidenum">
              <a:rPr lang="en-US" altLang="ko-KR" smtClean="0"/>
              <a:pPr>
                <a:defRPr/>
              </a:pPr>
              <a:t>23</a:t>
            </a:fld>
            <a:endParaRPr lang="en-US" altLang="ko-KR"/>
          </a:p>
        </p:txBody>
      </p:sp>
    </p:spTree>
    <p:extLst>
      <p:ext uri="{BB962C8B-B14F-4D97-AF65-F5344CB8AC3E}">
        <p14:creationId xmlns:p14="http://schemas.microsoft.com/office/powerpoint/2010/main" val="1315166000"/>
      </p:ext>
    </p:extLst>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smtClean="0"/>
              <a:t>Greedy Algorithm</a:t>
            </a:r>
            <a:endParaRPr lang="zh-CN" altLang="en-US"/>
          </a:p>
        </p:txBody>
      </p:sp>
      <p:sp>
        <p:nvSpPr>
          <p:cNvPr id="3" name="内容占位符 2"/>
          <p:cNvSpPr>
            <a:spLocks noGrp="1"/>
          </p:cNvSpPr>
          <p:nvPr>
            <p:ph idx="1"/>
          </p:nvPr>
        </p:nvSpPr>
        <p:spPr/>
        <p:txBody>
          <a:bodyPr/>
          <a:lstStyle/>
          <a:p>
            <a:r>
              <a:rPr lang="en-US" altLang="zh-CN" sz="2800"/>
              <a:t>Basic </a:t>
            </a:r>
            <a:r>
              <a:rPr lang="en-US" altLang="zh-CN" sz="2800" smtClean="0"/>
              <a:t>idea of LAF</a:t>
            </a:r>
            <a:endParaRPr lang="en-US" altLang="zh-CN" sz="2800"/>
          </a:p>
          <a:p>
            <a:pPr lvl="1"/>
            <a:r>
              <a:rPr lang="en-US" altLang="zh-CN" sz="2400" smtClean="0"/>
              <a:t>Greedily </a:t>
            </a:r>
            <a:r>
              <a:rPr lang="en-US" altLang="zh-CN" sz="2400"/>
              <a:t>assign the uncompleted tasks with </a:t>
            </a:r>
            <a:r>
              <a:rPr lang="en-US" altLang="zh-CN" sz="2400">
                <a:solidFill>
                  <a:srgbClr val="FF0000"/>
                </a:solidFill>
              </a:rPr>
              <a:t>the highest accuracy</a:t>
            </a:r>
            <a:r>
              <a:rPr lang="en-US" altLang="zh-CN" sz="2400"/>
              <a:t> to each new worker</a:t>
            </a:r>
            <a:endParaRPr lang="zh-CN" altLang="en-US" sz="2400"/>
          </a:p>
        </p:txBody>
      </p:sp>
      <p:sp>
        <p:nvSpPr>
          <p:cNvPr id="5" name="灯片编号占位符 4"/>
          <p:cNvSpPr>
            <a:spLocks noGrp="1"/>
          </p:cNvSpPr>
          <p:nvPr>
            <p:ph type="sldNum" sz="quarter" idx="12"/>
          </p:nvPr>
        </p:nvSpPr>
        <p:spPr/>
        <p:txBody>
          <a:bodyPr/>
          <a:lstStyle/>
          <a:p>
            <a:pPr>
              <a:defRPr/>
            </a:pPr>
            <a:fld id="{73697CC5-BB9E-487E-AFF3-8F5506CF83B5}" type="slidenum">
              <a:rPr lang="en-US" altLang="ko-KR" smtClean="0"/>
              <a:pPr>
                <a:defRPr/>
              </a:pPr>
              <a:t>24</a:t>
            </a:fld>
            <a:endParaRPr lang="en-US" altLang="ko-KR"/>
          </a:p>
        </p:txBody>
      </p:sp>
    </p:spTree>
    <p:extLst>
      <p:ext uri="{BB962C8B-B14F-4D97-AF65-F5344CB8AC3E}">
        <p14:creationId xmlns:p14="http://schemas.microsoft.com/office/powerpoint/2010/main" val="4370076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smtClean="0"/>
              <a:t>Greedy Algorithm</a:t>
            </a:r>
            <a:endParaRPr lang="zh-CN" altLang="en-US"/>
          </a:p>
        </p:txBody>
      </p:sp>
      <p:sp>
        <p:nvSpPr>
          <p:cNvPr id="3" name="内容占位符 2"/>
          <p:cNvSpPr>
            <a:spLocks noGrp="1"/>
          </p:cNvSpPr>
          <p:nvPr>
            <p:ph idx="1"/>
          </p:nvPr>
        </p:nvSpPr>
        <p:spPr/>
        <p:txBody>
          <a:bodyPr/>
          <a:lstStyle/>
          <a:p>
            <a:r>
              <a:rPr lang="en-US" altLang="zh-CN" sz="2800"/>
              <a:t>Basic </a:t>
            </a:r>
            <a:r>
              <a:rPr lang="en-US" altLang="zh-CN" sz="2800" smtClean="0"/>
              <a:t>idea of LAF</a:t>
            </a:r>
            <a:endParaRPr lang="en-US" altLang="zh-CN" sz="2800"/>
          </a:p>
          <a:p>
            <a:pPr lvl="1"/>
            <a:r>
              <a:rPr lang="en-US" altLang="zh-CN" sz="2400" smtClean="0"/>
              <a:t>Greedily </a:t>
            </a:r>
            <a:r>
              <a:rPr lang="en-US" altLang="zh-CN" sz="2400"/>
              <a:t>assign the uncompleted tasks with the highest accuracy to each new worker</a:t>
            </a:r>
            <a:endParaRPr lang="zh-CN" altLang="en-US" sz="2400"/>
          </a:p>
        </p:txBody>
      </p:sp>
      <p:sp>
        <p:nvSpPr>
          <p:cNvPr id="5" name="椭圆 4"/>
          <p:cNvSpPr/>
          <p:nvPr/>
        </p:nvSpPr>
        <p:spPr bwMode="auto">
          <a:xfrm>
            <a:off x="1775758" y="3020730"/>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6" name="椭圆 5"/>
          <p:cNvSpPr/>
          <p:nvPr/>
        </p:nvSpPr>
        <p:spPr bwMode="auto">
          <a:xfrm>
            <a:off x="1775758" y="3511099"/>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7" name="椭圆 6"/>
          <p:cNvSpPr/>
          <p:nvPr/>
        </p:nvSpPr>
        <p:spPr bwMode="auto">
          <a:xfrm>
            <a:off x="1775758" y="4001468"/>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8" name="椭圆 7"/>
          <p:cNvSpPr/>
          <p:nvPr/>
        </p:nvSpPr>
        <p:spPr bwMode="auto">
          <a:xfrm>
            <a:off x="1775758" y="4491837"/>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9" name="椭圆 8"/>
          <p:cNvSpPr/>
          <p:nvPr/>
        </p:nvSpPr>
        <p:spPr bwMode="auto">
          <a:xfrm>
            <a:off x="1775758" y="4952561"/>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0" name="椭圆 9"/>
          <p:cNvSpPr/>
          <p:nvPr/>
        </p:nvSpPr>
        <p:spPr bwMode="auto">
          <a:xfrm>
            <a:off x="1775758" y="5413285"/>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1" name="椭圆 10"/>
          <p:cNvSpPr/>
          <p:nvPr/>
        </p:nvSpPr>
        <p:spPr bwMode="auto">
          <a:xfrm>
            <a:off x="1775758" y="5874009"/>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2" name="椭圆 11"/>
          <p:cNvSpPr/>
          <p:nvPr/>
        </p:nvSpPr>
        <p:spPr bwMode="auto">
          <a:xfrm>
            <a:off x="1758059" y="6326593"/>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4" name="椭圆 13"/>
          <p:cNvSpPr/>
          <p:nvPr/>
        </p:nvSpPr>
        <p:spPr bwMode="auto">
          <a:xfrm>
            <a:off x="3069342" y="4637436"/>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5" name="椭圆 14"/>
          <p:cNvSpPr/>
          <p:nvPr/>
        </p:nvSpPr>
        <p:spPr bwMode="auto">
          <a:xfrm>
            <a:off x="3069342" y="5583773"/>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cxnSp>
        <p:nvCxnSpPr>
          <p:cNvPr id="17" name="直接箭头连接符 16"/>
          <p:cNvCxnSpPr>
            <a:stCxn id="12" idx="6"/>
            <a:endCxn id="15" idx="2"/>
          </p:cNvCxnSpPr>
          <p:nvPr/>
        </p:nvCxnSpPr>
        <p:spPr bwMode="auto">
          <a:xfrm flipV="1">
            <a:off x="2118059" y="5763773"/>
            <a:ext cx="951283" cy="742820"/>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18" name="直接箭头连接符 17"/>
          <p:cNvCxnSpPr>
            <a:stCxn id="5" idx="6"/>
            <a:endCxn id="15" idx="2"/>
          </p:cNvCxnSpPr>
          <p:nvPr/>
        </p:nvCxnSpPr>
        <p:spPr bwMode="auto">
          <a:xfrm>
            <a:off x="2135758" y="3200730"/>
            <a:ext cx="933584" cy="2563043"/>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0" name="直接箭头连接符 19"/>
          <p:cNvCxnSpPr>
            <a:stCxn id="6" idx="6"/>
            <a:endCxn id="13" idx="2"/>
          </p:cNvCxnSpPr>
          <p:nvPr/>
        </p:nvCxnSpPr>
        <p:spPr bwMode="auto">
          <a:xfrm>
            <a:off x="2135758" y="3691099"/>
            <a:ext cx="933584" cy="180000"/>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1" name="直接箭头连接符 20"/>
          <p:cNvCxnSpPr>
            <a:stCxn id="6" idx="6"/>
            <a:endCxn id="14" idx="2"/>
          </p:cNvCxnSpPr>
          <p:nvPr/>
        </p:nvCxnSpPr>
        <p:spPr bwMode="auto">
          <a:xfrm>
            <a:off x="2135758" y="3691099"/>
            <a:ext cx="933584" cy="1126337"/>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2" name="直接箭头连接符 21"/>
          <p:cNvCxnSpPr>
            <a:stCxn id="6" idx="6"/>
            <a:endCxn id="15" idx="2"/>
          </p:cNvCxnSpPr>
          <p:nvPr/>
        </p:nvCxnSpPr>
        <p:spPr bwMode="auto">
          <a:xfrm>
            <a:off x="2135758" y="3691099"/>
            <a:ext cx="933584" cy="2072674"/>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3" name="直接箭头连接符 22"/>
          <p:cNvCxnSpPr>
            <a:stCxn id="7" idx="6"/>
            <a:endCxn id="13" idx="2"/>
          </p:cNvCxnSpPr>
          <p:nvPr/>
        </p:nvCxnSpPr>
        <p:spPr bwMode="auto">
          <a:xfrm flipV="1">
            <a:off x="2135758" y="3871099"/>
            <a:ext cx="933584" cy="310369"/>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4" name="直接箭头连接符 23"/>
          <p:cNvCxnSpPr>
            <a:stCxn id="7" idx="6"/>
            <a:endCxn id="14" idx="2"/>
          </p:cNvCxnSpPr>
          <p:nvPr/>
        </p:nvCxnSpPr>
        <p:spPr bwMode="auto">
          <a:xfrm>
            <a:off x="2135758" y="4181468"/>
            <a:ext cx="933584" cy="635968"/>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5" name="直接箭头连接符 24"/>
          <p:cNvCxnSpPr>
            <a:stCxn id="7" idx="6"/>
            <a:endCxn id="15" idx="2"/>
          </p:cNvCxnSpPr>
          <p:nvPr/>
        </p:nvCxnSpPr>
        <p:spPr bwMode="auto">
          <a:xfrm>
            <a:off x="2135758" y="4181468"/>
            <a:ext cx="933584" cy="1582305"/>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6" name="直接箭头连接符 25"/>
          <p:cNvCxnSpPr>
            <a:stCxn id="8" idx="6"/>
            <a:endCxn id="14" idx="2"/>
          </p:cNvCxnSpPr>
          <p:nvPr/>
        </p:nvCxnSpPr>
        <p:spPr bwMode="auto">
          <a:xfrm>
            <a:off x="2135758" y="4671837"/>
            <a:ext cx="933584" cy="145599"/>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7" name="直接箭头连接符 26"/>
          <p:cNvCxnSpPr>
            <a:stCxn id="8" idx="6"/>
            <a:endCxn id="13" idx="2"/>
          </p:cNvCxnSpPr>
          <p:nvPr/>
        </p:nvCxnSpPr>
        <p:spPr bwMode="auto">
          <a:xfrm flipV="1">
            <a:off x="2135758" y="3871099"/>
            <a:ext cx="933584" cy="800738"/>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8" name="直接箭头连接符 27"/>
          <p:cNvCxnSpPr>
            <a:stCxn id="8" idx="6"/>
            <a:endCxn id="15" idx="2"/>
          </p:cNvCxnSpPr>
          <p:nvPr/>
        </p:nvCxnSpPr>
        <p:spPr bwMode="auto">
          <a:xfrm>
            <a:off x="2135758" y="4671837"/>
            <a:ext cx="933584" cy="1091936"/>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9" name="直接箭头连接符 28"/>
          <p:cNvCxnSpPr>
            <a:stCxn id="9" idx="6"/>
            <a:endCxn id="13" idx="2"/>
          </p:cNvCxnSpPr>
          <p:nvPr/>
        </p:nvCxnSpPr>
        <p:spPr bwMode="auto">
          <a:xfrm flipV="1">
            <a:off x="2135758" y="3871099"/>
            <a:ext cx="933584" cy="1261462"/>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0" name="直接箭头连接符 29"/>
          <p:cNvCxnSpPr>
            <a:stCxn id="9" idx="6"/>
            <a:endCxn id="14" idx="2"/>
          </p:cNvCxnSpPr>
          <p:nvPr/>
        </p:nvCxnSpPr>
        <p:spPr bwMode="auto">
          <a:xfrm flipV="1">
            <a:off x="2135758" y="4817436"/>
            <a:ext cx="933584" cy="315125"/>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1" name="直接箭头连接符 30"/>
          <p:cNvCxnSpPr>
            <a:stCxn id="9" idx="6"/>
            <a:endCxn id="15" idx="2"/>
          </p:cNvCxnSpPr>
          <p:nvPr/>
        </p:nvCxnSpPr>
        <p:spPr bwMode="auto">
          <a:xfrm>
            <a:off x="2135758" y="5132561"/>
            <a:ext cx="933584" cy="631212"/>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2" name="直接箭头连接符 31"/>
          <p:cNvCxnSpPr>
            <a:stCxn id="10" idx="6"/>
            <a:endCxn id="14" idx="2"/>
          </p:cNvCxnSpPr>
          <p:nvPr/>
        </p:nvCxnSpPr>
        <p:spPr bwMode="auto">
          <a:xfrm flipV="1">
            <a:off x="2135758" y="4817436"/>
            <a:ext cx="933584" cy="775849"/>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3" name="直接箭头连接符 32"/>
          <p:cNvCxnSpPr>
            <a:stCxn id="10" idx="6"/>
            <a:endCxn id="13" idx="2"/>
          </p:cNvCxnSpPr>
          <p:nvPr/>
        </p:nvCxnSpPr>
        <p:spPr bwMode="auto">
          <a:xfrm flipV="1">
            <a:off x="2135758" y="3871099"/>
            <a:ext cx="933584" cy="1722186"/>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4" name="直接箭头连接符 33"/>
          <p:cNvCxnSpPr>
            <a:stCxn id="10" idx="6"/>
            <a:endCxn id="15" idx="2"/>
          </p:cNvCxnSpPr>
          <p:nvPr/>
        </p:nvCxnSpPr>
        <p:spPr bwMode="auto">
          <a:xfrm>
            <a:off x="2135758" y="5593285"/>
            <a:ext cx="933584" cy="170488"/>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5" name="直接箭头连接符 34"/>
          <p:cNvCxnSpPr>
            <a:stCxn id="11" idx="6"/>
            <a:endCxn id="14" idx="2"/>
          </p:cNvCxnSpPr>
          <p:nvPr/>
        </p:nvCxnSpPr>
        <p:spPr bwMode="auto">
          <a:xfrm flipV="1">
            <a:off x="2135758" y="4817436"/>
            <a:ext cx="933584" cy="1236573"/>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6" name="直接箭头连接符 35"/>
          <p:cNvCxnSpPr>
            <a:stCxn id="11" idx="6"/>
            <a:endCxn id="15" idx="2"/>
          </p:cNvCxnSpPr>
          <p:nvPr/>
        </p:nvCxnSpPr>
        <p:spPr bwMode="auto">
          <a:xfrm flipV="1">
            <a:off x="2135758" y="5763773"/>
            <a:ext cx="933584" cy="290236"/>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7" name="直接箭头连接符 36"/>
          <p:cNvCxnSpPr>
            <a:stCxn id="11" idx="6"/>
            <a:endCxn id="13" idx="2"/>
          </p:cNvCxnSpPr>
          <p:nvPr/>
        </p:nvCxnSpPr>
        <p:spPr bwMode="auto">
          <a:xfrm flipV="1">
            <a:off x="2135758" y="3871099"/>
            <a:ext cx="933584" cy="2182910"/>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8" name="直接箭头连接符 37"/>
          <p:cNvCxnSpPr>
            <a:stCxn id="12" idx="6"/>
            <a:endCxn id="13" idx="2"/>
          </p:cNvCxnSpPr>
          <p:nvPr/>
        </p:nvCxnSpPr>
        <p:spPr bwMode="auto">
          <a:xfrm flipV="1">
            <a:off x="2118059" y="3871099"/>
            <a:ext cx="951283" cy="2635494"/>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9" name="直接箭头连接符 38"/>
          <p:cNvCxnSpPr>
            <a:stCxn id="12" idx="6"/>
            <a:endCxn id="14" idx="2"/>
          </p:cNvCxnSpPr>
          <p:nvPr/>
        </p:nvCxnSpPr>
        <p:spPr bwMode="auto">
          <a:xfrm flipV="1">
            <a:off x="2118059" y="4817436"/>
            <a:ext cx="951283" cy="1689157"/>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0" name="文本框 39"/>
              <p:cNvSpPr txBox="1"/>
              <p:nvPr/>
            </p:nvSpPr>
            <p:spPr>
              <a:xfrm>
                <a:off x="1487706" y="3534566"/>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2</m:t>
                          </m:r>
                        </m:sub>
                      </m:sSub>
                    </m:oMath>
                  </m:oMathPara>
                </a14:m>
                <a:endParaRPr lang="zh-CN" altLang="en-US"/>
              </a:p>
            </p:txBody>
          </p:sp>
        </mc:Choice>
        <mc:Fallback xmlns="">
          <p:sp>
            <p:nvSpPr>
              <p:cNvPr id="40" name="文本框 39"/>
              <p:cNvSpPr txBox="1">
                <a:spLocks noRot="1" noChangeAspect="1" noMove="1" noResize="1" noEditPoints="1" noAdjustHandles="1" noChangeArrowheads="1" noChangeShapeType="1" noTextEdit="1"/>
              </p:cNvSpPr>
              <p:nvPr/>
            </p:nvSpPr>
            <p:spPr>
              <a:xfrm>
                <a:off x="1487706" y="3534566"/>
                <a:ext cx="936104" cy="307777"/>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p:cNvSpPr txBox="1"/>
              <p:nvPr/>
            </p:nvSpPr>
            <p:spPr>
              <a:xfrm>
                <a:off x="1505555" y="303640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solidFill>
                                <a:srgbClr val="000000"/>
                              </a:solidFill>
                              <a:latin typeface="Cambria Math" panose="02040503050406030204" pitchFamily="18" charset="0"/>
                              <a:ea typeface="宋体" panose="02010600030101010101" pitchFamily="2" charset="-122"/>
                            </a:rPr>
                          </m:ctrlPr>
                        </m:sSubPr>
                        <m:e>
                          <m:r>
                            <a:rPr lang="en-US" altLang="zh-CN" b="0" i="1">
                              <a:solidFill>
                                <a:srgbClr val="000000"/>
                              </a:solidFill>
                              <a:latin typeface="Cambria Math" panose="02040503050406030204" pitchFamily="18" charset="0"/>
                              <a:ea typeface="宋体" panose="02010600030101010101" pitchFamily="2" charset="-122"/>
                            </a:rPr>
                            <m:t>𝑤</m:t>
                          </m:r>
                        </m:e>
                        <m:sub>
                          <m:r>
                            <a:rPr lang="en-US" altLang="zh-CN" b="0" i="1">
                              <a:solidFill>
                                <a:srgbClr val="000000"/>
                              </a:solidFill>
                              <a:latin typeface="Cambria Math" panose="02040503050406030204" pitchFamily="18" charset="0"/>
                              <a:ea typeface="宋体" panose="02010600030101010101" pitchFamily="2" charset="-122"/>
                            </a:rPr>
                            <m:t>1</m:t>
                          </m:r>
                        </m:sub>
                      </m:sSub>
                    </m:oMath>
                  </m:oMathPara>
                </a14:m>
                <a:endParaRPr lang="zh-CN" altLang="en-US"/>
              </a:p>
            </p:txBody>
          </p:sp>
        </mc:Choice>
        <mc:Fallback xmlns="">
          <p:sp>
            <p:nvSpPr>
              <p:cNvPr id="41" name="文本框 40"/>
              <p:cNvSpPr txBox="1">
                <a:spLocks noRot="1" noChangeAspect="1" noMove="1" noResize="1" noEditPoints="1" noAdjustHandles="1" noChangeArrowheads="1" noChangeShapeType="1" noTextEdit="1"/>
              </p:cNvSpPr>
              <p:nvPr/>
            </p:nvSpPr>
            <p:spPr>
              <a:xfrm>
                <a:off x="1505555" y="3036404"/>
                <a:ext cx="936104" cy="307777"/>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p:cNvSpPr txBox="1"/>
              <p:nvPr/>
            </p:nvSpPr>
            <p:spPr>
              <a:xfrm>
                <a:off x="2800112" y="3698447"/>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1</m:t>
                          </m:r>
                        </m:sub>
                      </m:sSub>
                    </m:oMath>
                  </m:oMathPara>
                </a14:m>
                <a:endParaRPr lang="zh-CN" altLang="en-US"/>
              </a:p>
            </p:txBody>
          </p:sp>
        </mc:Choice>
        <mc:Fallback xmlns="">
          <p:sp>
            <p:nvSpPr>
              <p:cNvPr id="42" name="文本框 41"/>
              <p:cNvSpPr txBox="1">
                <a:spLocks noRot="1" noChangeAspect="1" noMove="1" noResize="1" noEditPoints="1" noAdjustHandles="1" noChangeArrowheads="1" noChangeShapeType="1" noTextEdit="1"/>
              </p:cNvSpPr>
              <p:nvPr/>
            </p:nvSpPr>
            <p:spPr>
              <a:xfrm>
                <a:off x="2800112" y="3698447"/>
                <a:ext cx="936104" cy="307777"/>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p:cNvSpPr txBox="1"/>
              <p:nvPr/>
            </p:nvSpPr>
            <p:spPr>
              <a:xfrm>
                <a:off x="2781290" y="462101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2</m:t>
                          </m:r>
                        </m:sub>
                      </m:sSub>
                    </m:oMath>
                  </m:oMathPara>
                </a14:m>
                <a:endParaRPr lang="zh-CN" altLang="en-US"/>
              </a:p>
            </p:txBody>
          </p:sp>
        </mc:Choice>
        <mc:Fallback xmlns="">
          <p:sp>
            <p:nvSpPr>
              <p:cNvPr id="43" name="文本框 42"/>
              <p:cNvSpPr txBox="1">
                <a:spLocks noRot="1" noChangeAspect="1" noMove="1" noResize="1" noEditPoints="1" noAdjustHandles="1" noChangeArrowheads="1" noChangeShapeType="1" noTextEdit="1"/>
              </p:cNvSpPr>
              <p:nvPr/>
            </p:nvSpPr>
            <p:spPr>
              <a:xfrm>
                <a:off x="2781290" y="4621015"/>
                <a:ext cx="936104" cy="307777"/>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p:cNvSpPr txBox="1"/>
              <p:nvPr/>
            </p:nvSpPr>
            <p:spPr>
              <a:xfrm>
                <a:off x="2781290" y="560390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3</m:t>
                          </m:r>
                        </m:sub>
                      </m:sSub>
                    </m:oMath>
                  </m:oMathPara>
                </a14:m>
                <a:endParaRPr lang="zh-CN" altLang="en-US"/>
              </a:p>
            </p:txBody>
          </p:sp>
        </mc:Choice>
        <mc:Fallback xmlns="">
          <p:sp>
            <p:nvSpPr>
              <p:cNvPr id="44" name="文本框 43"/>
              <p:cNvSpPr txBox="1">
                <a:spLocks noRot="1" noChangeAspect="1" noMove="1" noResize="1" noEditPoints="1" noAdjustHandles="1" noChangeArrowheads="1" noChangeShapeType="1" noTextEdit="1"/>
              </p:cNvSpPr>
              <p:nvPr/>
            </p:nvSpPr>
            <p:spPr>
              <a:xfrm>
                <a:off x="2781290" y="5603905"/>
                <a:ext cx="936104" cy="307777"/>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p:cNvSpPr txBox="1"/>
              <p:nvPr/>
            </p:nvSpPr>
            <p:spPr>
              <a:xfrm>
                <a:off x="1496556" y="4012971"/>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3</m:t>
                          </m:r>
                        </m:sub>
                      </m:sSub>
                    </m:oMath>
                  </m:oMathPara>
                </a14:m>
                <a:endParaRPr lang="zh-CN" altLang="en-US"/>
              </a:p>
            </p:txBody>
          </p:sp>
        </mc:Choice>
        <mc:Fallback xmlns="">
          <p:sp>
            <p:nvSpPr>
              <p:cNvPr id="45" name="文本框 44"/>
              <p:cNvSpPr txBox="1">
                <a:spLocks noRot="1" noChangeAspect="1" noMove="1" noResize="1" noEditPoints="1" noAdjustHandles="1" noChangeArrowheads="1" noChangeShapeType="1" noTextEdit="1"/>
              </p:cNvSpPr>
              <p:nvPr/>
            </p:nvSpPr>
            <p:spPr>
              <a:xfrm>
                <a:off x="1496556" y="4012971"/>
                <a:ext cx="936104" cy="307777"/>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p:cNvSpPr txBox="1"/>
              <p:nvPr/>
            </p:nvSpPr>
            <p:spPr>
              <a:xfrm>
                <a:off x="1478857" y="632918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8</m:t>
                          </m:r>
                        </m:sub>
                      </m:sSub>
                    </m:oMath>
                  </m:oMathPara>
                </a14:m>
                <a:endParaRPr lang="zh-CN" altLang="en-US"/>
              </a:p>
            </p:txBody>
          </p:sp>
        </mc:Choice>
        <mc:Fallback xmlns="">
          <p:sp>
            <p:nvSpPr>
              <p:cNvPr id="46" name="文本框 45"/>
              <p:cNvSpPr txBox="1">
                <a:spLocks noRot="1" noChangeAspect="1" noMove="1" noResize="1" noEditPoints="1" noAdjustHandles="1" noChangeArrowheads="1" noChangeShapeType="1" noTextEdit="1"/>
              </p:cNvSpPr>
              <p:nvPr/>
            </p:nvSpPr>
            <p:spPr>
              <a:xfrm>
                <a:off x="1478857" y="6329185"/>
                <a:ext cx="936104" cy="307777"/>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p:cNvSpPr txBox="1"/>
              <p:nvPr/>
            </p:nvSpPr>
            <p:spPr>
              <a:xfrm>
                <a:off x="1502568" y="5875857"/>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7</m:t>
                          </m:r>
                        </m:sub>
                      </m:sSub>
                    </m:oMath>
                  </m:oMathPara>
                </a14:m>
                <a:endParaRPr lang="zh-CN" altLang="en-US"/>
              </a:p>
            </p:txBody>
          </p:sp>
        </mc:Choice>
        <mc:Fallback xmlns="">
          <p:sp>
            <p:nvSpPr>
              <p:cNvPr id="47" name="文本框 46"/>
              <p:cNvSpPr txBox="1">
                <a:spLocks noRot="1" noChangeAspect="1" noMove="1" noResize="1" noEditPoints="1" noAdjustHandles="1" noChangeArrowheads="1" noChangeShapeType="1" noTextEdit="1"/>
              </p:cNvSpPr>
              <p:nvPr/>
            </p:nvSpPr>
            <p:spPr>
              <a:xfrm>
                <a:off x="1502568" y="5875857"/>
                <a:ext cx="936104" cy="307777"/>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p:cNvSpPr txBox="1"/>
              <p:nvPr/>
            </p:nvSpPr>
            <p:spPr>
              <a:xfrm>
                <a:off x="1505555" y="544081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6</m:t>
                          </m:r>
                        </m:sub>
                      </m:sSub>
                    </m:oMath>
                  </m:oMathPara>
                </a14:m>
                <a:endParaRPr lang="zh-CN" altLang="en-US"/>
              </a:p>
            </p:txBody>
          </p:sp>
        </mc:Choice>
        <mc:Fallback xmlns="">
          <p:sp>
            <p:nvSpPr>
              <p:cNvPr id="48" name="文本框 47"/>
              <p:cNvSpPr txBox="1">
                <a:spLocks noRot="1" noChangeAspect="1" noMove="1" noResize="1" noEditPoints="1" noAdjustHandles="1" noChangeArrowheads="1" noChangeShapeType="1" noTextEdit="1"/>
              </p:cNvSpPr>
              <p:nvPr/>
            </p:nvSpPr>
            <p:spPr>
              <a:xfrm>
                <a:off x="1505555" y="5440814"/>
                <a:ext cx="936104" cy="307777"/>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1487706" y="497730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5</m:t>
                          </m:r>
                        </m:sub>
                      </m:sSub>
                    </m:oMath>
                  </m:oMathPara>
                </a14:m>
                <a:endParaRPr lang="zh-CN" altLang="en-US"/>
              </a:p>
            </p:txBody>
          </p:sp>
        </mc:Choice>
        <mc:Fallback xmlns="">
          <p:sp>
            <p:nvSpPr>
              <p:cNvPr id="49" name="文本框 48"/>
              <p:cNvSpPr txBox="1">
                <a:spLocks noRot="1" noChangeAspect="1" noMove="1" noResize="1" noEditPoints="1" noAdjustHandles="1" noChangeArrowheads="1" noChangeShapeType="1" noTextEdit="1"/>
              </p:cNvSpPr>
              <p:nvPr/>
            </p:nvSpPr>
            <p:spPr>
              <a:xfrm>
                <a:off x="1487706" y="4977304"/>
                <a:ext cx="936104" cy="307777"/>
              </a:xfrm>
              <a:prstGeom prst="rect">
                <a:avLst/>
              </a:prstGeom>
              <a:blipFill rotWithShape="0">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p:cNvSpPr txBox="1"/>
              <p:nvPr/>
            </p:nvSpPr>
            <p:spPr>
              <a:xfrm>
                <a:off x="1522420" y="4504951"/>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4</m:t>
                          </m:r>
                        </m:sub>
                      </m:sSub>
                    </m:oMath>
                  </m:oMathPara>
                </a14:m>
                <a:endParaRPr lang="zh-CN" altLang="en-US"/>
              </a:p>
            </p:txBody>
          </p:sp>
        </mc:Choice>
        <mc:Fallback xmlns="">
          <p:sp>
            <p:nvSpPr>
              <p:cNvPr id="50" name="文本框 49"/>
              <p:cNvSpPr txBox="1">
                <a:spLocks noRot="1" noChangeAspect="1" noMove="1" noResize="1" noEditPoints="1" noAdjustHandles="1" noChangeArrowheads="1" noChangeShapeType="1" noTextEdit="1"/>
              </p:cNvSpPr>
              <p:nvPr/>
            </p:nvSpPr>
            <p:spPr>
              <a:xfrm>
                <a:off x="1522420" y="4504951"/>
                <a:ext cx="936104" cy="307777"/>
              </a:xfrm>
              <a:prstGeom prst="rect">
                <a:avLst/>
              </a:prstGeom>
              <a:blipFill rotWithShape="0">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1" name="表格 50"/>
              <p:cNvGraphicFramePr>
                <a:graphicFrameLocks noGrp="1"/>
              </p:cNvGraphicFramePr>
              <p:nvPr>
                <p:extLst>
                  <p:ext uri="{D42A27DB-BD31-4B8C-83A1-F6EECF244321}">
                    <p14:modId xmlns:p14="http://schemas.microsoft.com/office/powerpoint/2010/main" val="1910377298"/>
                  </p:ext>
                </p:extLst>
              </p:nvPr>
            </p:nvGraphicFramePr>
            <p:xfrm>
              <a:off x="6349022" y="3298583"/>
              <a:ext cx="2529060" cy="3337560"/>
            </p:xfrm>
            <a:graphic>
              <a:graphicData uri="http://schemas.openxmlformats.org/drawingml/2006/table">
                <a:tbl>
                  <a:tblPr firstRow="1" bandRow="1">
                    <a:tableStyleId>{5C22544A-7EE6-4342-B048-85BDC9FD1C3A}</a:tableStyleId>
                  </a:tblPr>
                  <a:tblGrid>
                    <a:gridCol w="632265">
                      <a:extLst>
                        <a:ext uri="{9D8B030D-6E8A-4147-A177-3AD203B41FA5}">
                          <a16:colId xmlns="" xmlns:a16="http://schemas.microsoft.com/office/drawing/2014/main" val="20000"/>
                        </a:ext>
                      </a:extLst>
                    </a:gridCol>
                    <a:gridCol w="632265">
                      <a:extLst>
                        <a:ext uri="{9D8B030D-6E8A-4147-A177-3AD203B41FA5}">
                          <a16:colId xmlns="" xmlns:a16="http://schemas.microsoft.com/office/drawing/2014/main" val="20001"/>
                        </a:ext>
                      </a:extLst>
                    </a:gridCol>
                    <a:gridCol w="632265">
                      <a:extLst>
                        <a:ext uri="{9D8B030D-6E8A-4147-A177-3AD203B41FA5}">
                          <a16:colId xmlns="" xmlns:a16="http://schemas.microsoft.com/office/drawing/2014/main" val="20002"/>
                        </a:ext>
                      </a:extLst>
                    </a:gridCol>
                    <a:gridCol w="632265">
                      <a:extLst>
                        <a:ext uri="{9D8B030D-6E8A-4147-A177-3AD203B41FA5}">
                          <a16:colId xmlns="" xmlns:a16="http://schemas.microsoft.com/office/drawing/2014/main" val="20003"/>
                        </a:ext>
                      </a:extLst>
                    </a:gridCol>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𝟏</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𝟐</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𝟑</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𝟏</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𝟐</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0.98</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𝟑</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0.98</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𝟒</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0.98</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0.98</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bg1">
                                  <a:lumMod val="85000"/>
                                </a:schemeClr>
                              </a:solidFill>
                            </a:rPr>
                            <a:t>0.98</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4"/>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𝟓</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5"/>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𝟔</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6"/>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𝟕</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𝟖</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8"/>
                      </a:ext>
                    </a:extLst>
                  </a:tr>
                </a:tbl>
              </a:graphicData>
            </a:graphic>
          </p:graphicFrame>
        </mc:Choice>
        <mc:Fallback xmlns="">
          <p:graphicFrame>
            <p:nvGraphicFramePr>
              <p:cNvPr id="51" name="表格 50"/>
              <p:cNvGraphicFramePr>
                <a:graphicFrameLocks noGrp="1"/>
              </p:cNvGraphicFramePr>
              <p:nvPr>
                <p:extLst>
                  <p:ext uri="{D42A27DB-BD31-4B8C-83A1-F6EECF244321}">
                    <p14:modId xmlns:p14="http://schemas.microsoft.com/office/powerpoint/2010/main" val="1910377298"/>
                  </p:ext>
                </p:extLst>
              </p:nvPr>
            </p:nvGraphicFramePr>
            <p:xfrm>
              <a:off x="6349022" y="3298583"/>
              <a:ext cx="2529060" cy="3337560"/>
            </p:xfrm>
            <a:graphic>
              <a:graphicData uri="http://schemas.openxmlformats.org/drawingml/2006/table">
                <a:tbl>
                  <a:tblPr firstRow="1" bandRow="1">
                    <a:tableStyleId>{5C22544A-7EE6-4342-B048-85BDC9FD1C3A}</a:tableStyleId>
                  </a:tblPr>
                  <a:tblGrid>
                    <a:gridCol w="632265"/>
                    <a:gridCol w="632265"/>
                    <a:gridCol w="632265"/>
                    <a:gridCol w="632265"/>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100962" t="-1639" r="-201923" b="-822951"/>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200962" t="-1639" r="-101923" b="-822951"/>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300962" t="-1639" r="-1923" b="-822951"/>
                          </a:stretch>
                        </a:blip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101639" r="-301923" b="-722951"/>
                          </a:stretch>
                        </a:blip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201639" r="-301923" b="-622951"/>
                          </a:stretch>
                        </a:blipFill>
                      </a:tcPr>
                    </a:tc>
                    <a:tc>
                      <a:txBody>
                        <a:bodyPr/>
                        <a:lstStyle/>
                        <a:p>
                          <a:pPr algn="ctr"/>
                          <a:r>
                            <a:rPr lang="en-US" altLang="zh-CN" smtClean="0">
                              <a:solidFill>
                                <a:schemeClr val="bg1">
                                  <a:lumMod val="85000"/>
                                </a:schemeClr>
                              </a:solidFill>
                            </a:rPr>
                            <a:t>0.98</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bg1">
                                  <a:lumMod val="85000"/>
                                </a:schemeClr>
                              </a:solidFill>
                            </a:rPr>
                            <a:t>0.96</a:t>
                          </a:r>
                          <a:endParaRPr lang="zh-CN" altLang="en-US" smtClean="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301639" r="-301923" b="-522951"/>
                          </a:stretch>
                        </a:blipFill>
                      </a:tcPr>
                    </a:tc>
                    <a:tc>
                      <a:txBody>
                        <a:bodyPr/>
                        <a:lstStyle/>
                        <a:p>
                          <a:pPr algn="ctr"/>
                          <a:r>
                            <a:rPr lang="en-US" altLang="zh-CN" smtClean="0">
                              <a:solidFill>
                                <a:schemeClr val="bg1">
                                  <a:lumMod val="85000"/>
                                </a:schemeClr>
                              </a:solidFill>
                            </a:rPr>
                            <a:t>0.98</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bg1">
                                  <a:lumMod val="85000"/>
                                </a:schemeClr>
                              </a:solidFill>
                            </a:rPr>
                            <a:t>0.96</a:t>
                          </a:r>
                          <a:endParaRPr lang="zh-CN" altLang="en-US" smtClean="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bg1">
                                  <a:lumMod val="85000"/>
                                </a:schemeClr>
                              </a:solidFill>
                            </a:rPr>
                            <a:t>0.96</a:t>
                          </a:r>
                          <a:endParaRPr lang="zh-CN" altLang="en-US" smtClean="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408333" r="-301923" b="-431667"/>
                          </a:stretch>
                        </a:blipFill>
                      </a:tcPr>
                    </a:tc>
                    <a:tc>
                      <a:txBody>
                        <a:bodyPr/>
                        <a:lstStyle/>
                        <a:p>
                          <a:pPr algn="ctr"/>
                          <a:r>
                            <a:rPr lang="en-US" altLang="zh-CN" smtClean="0">
                              <a:solidFill>
                                <a:schemeClr val="bg1">
                                  <a:lumMod val="85000"/>
                                </a:schemeClr>
                              </a:solidFill>
                            </a:rPr>
                            <a:t>0.98</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0.98</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bg1">
                                  <a:lumMod val="85000"/>
                                </a:schemeClr>
                              </a:solidFill>
                            </a:rPr>
                            <a:t>0.98</a:t>
                          </a:r>
                          <a:endParaRPr lang="zh-CN" altLang="en-US" smtClean="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500000" r="-301923" b="-324590"/>
                          </a:stretch>
                        </a:blip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bg1">
                                  <a:lumMod val="85000"/>
                                </a:schemeClr>
                              </a:solidFill>
                            </a:rPr>
                            <a:t>0.94</a:t>
                          </a:r>
                          <a:endParaRPr lang="zh-CN" altLang="en-US" smtClean="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600000" r="-301923" b="-224590"/>
                          </a:stretch>
                        </a:blip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700000" r="-301923" b="-124590"/>
                          </a:stretch>
                        </a:blip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800000" r="-301923" b="-24590"/>
                          </a:stretch>
                        </a:blip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Fallback>
      </mc:AlternateContent>
      <p:sp>
        <p:nvSpPr>
          <p:cNvPr id="53" name="文本框 52"/>
          <p:cNvSpPr txBox="1"/>
          <p:nvPr/>
        </p:nvSpPr>
        <p:spPr>
          <a:xfrm>
            <a:off x="3500851" y="3072953"/>
            <a:ext cx="2576555" cy="307777"/>
          </a:xfrm>
          <a:prstGeom prst="rect">
            <a:avLst/>
          </a:prstGeom>
          <a:noFill/>
        </p:spPr>
        <p:txBody>
          <a:bodyPr wrap="square" rtlCol="0">
            <a:spAutoFit/>
          </a:bodyPr>
          <a:lstStyle/>
          <a:p>
            <a:r>
              <a:rPr lang="en-US" altLang="zh-CN"/>
              <a:t>Accumulated Accuracy(S[j])</a:t>
            </a:r>
            <a:endParaRPr lang="zh-CN" altLang="en-US"/>
          </a:p>
        </p:txBody>
      </p:sp>
      <p:sp>
        <p:nvSpPr>
          <p:cNvPr id="13" name="椭圆 12"/>
          <p:cNvSpPr/>
          <p:nvPr/>
        </p:nvSpPr>
        <p:spPr bwMode="auto">
          <a:xfrm>
            <a:off x="3069342" y="3691099"/>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cxnSp>
        <p:nvCxnSpPr>
          <p:cNvPr id="16" name="直接箭头连接符 15"/>
          <p:cNvCxnSpPr>
            <a:stCxn id="5" idx="6"/>
            <a:endCxn id="13" idx="2"/>
          </p:cNvCxnSpPr>
          <p:nvPr/>
        </p:nvCxnSpPr>
        <p:spPr bwMode="auto">
          <a:xfrm>
            <a:off x="2135758" y="3200730"/>
            <a:ext cx="933584" cy="670369"/>
          </a:xfrm>
          <a:prstGeom prst="straightConnector1">
            <a:avLst/>
          </a:prstGeom>
          <a:solidFill>
            <a:srgbClr val="C0C0C0">
              <a:alpha val="0"/>
            </a:srgbClr>
          </a:solidFill>
          <a:ln w="19050" cap="flat" cmpd="sng" algn="ctr">
            <a:solidFill>
              <a:srgbClr val="00B0F0"/>
            </a:solidFill>
            <a:prstDash val="solid"/>
            <a:round/>
            <a:headEnd type="none" w="med" len="med"/>
            <a:tailEnd type="triangle"/>
          </a:ln>
          <a:effectLst/>
        </p:spPr>
      </p:cxnSp>
      <p:cxnSp>
        <p:nvCxnSpPr>
          <p:cNvPr id="19" name="直接箭头连接符 18"/>
          <p:cNvCxnSpPr>
            <a:stCxn id="5" idx="6"/>
            <a:endCxn id="14" idx="2"/>
          </p:cNvCxnSpPr>
          <p:nvPr/>
        </p:nvCxnSpPr>
        <p:spPr bwMode="auto">
          <a:xfrm>
            <a:off x="2135758" y="3200730"/>
            <a:ext cx="933584" cy="1616706"/>
          </a:xfrm>
          <a:prstGeom prst="straightConnector1">
            <a:avLst/>
          </a:prstGeom>
          <a:solidFill>
            <a:srgbClr val="C0C0C0">
              <a:alpha val="0"/>
            </a:srgbClr>
          </a:solidFill>
          <a:ln w="19050" cap="flat" cmpd="sng" algn="ctr">
            <a:solidFill>
              <a:srgbClr val="00B0F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5" name="文本框 54"/>
              <p:cNvSpPr txBox="1"/>
              <p:nvPr/>
            </p:nvSpPr>
            <p:spPr>
              <a:xfrm>
                <a:off x="3472016" y="3725781"/>
                <a:ext cx="2576555" cy="3125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1" i="1" smtClean="0">
                          <a:latin typeface="Cambria Math" panose="02040503050406030204" pitchFamily="18" charset="0"/>
                        </a:rPr>
                        <m:t>𝟎</m:t>
                      </m:r>
                      <m:r>
                        <a:rPr lang="en-US" altLang="zh-CN" b="1" i="1" smtClean="0">
                          <a:latin typeface="Cambria Math" panose="02040503050406030204" pitchFamily="18" charset="0"/>
                        </a:rPr>
                        <m:t>+</m:t>
                      </m:r>
                      <m:sSup>
                        <m:sSupPr>
                          <m:ctrlPr>
                            <a:rPr lang="en-US" altLang="zh-CN" i="1" smtClean="0">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𝟐</m:t>
                          </m:r>
                          <m: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𝟎</m:t>
                          </m:r>
                          <m: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𝟗𝟔</m:t>
                          </m:r>
                          <m: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𝟏</m:t>
                          </m:r>
                          <m:r>
                            <a:rPr lang="en-US" altLang="zh-CN" i="1">
                              <a:solidFill>
                                <a:schemeClr val="tx1"/>
                              </a:solidFill>
                              <a:latin typeface="Cambria Math" panose="02040503050406030204" pitchFamily="18" charset="0"/>
                            </a:rPr>
                            <m:t>)</m:t>
                          </m:r>
                        </m:e>
                        <m:sup>
                          <m:r>
                            <a:rPr lang="en-US" altLang="zh-CN" b="1" i="1" smtClean="0">
                              <a:solidFill>
                                <a:schemeClr val="tx1"/>
                              </a:solidFill>
                              <a:latin typeface="Cambria Math" panose="02040503050406030204" pitchFamily="18" charset="0"/>
                            </a:rPr>
                            <m:t>𝟐</m:t>
                          </m:r>
                        </m:sup>
                      </m:sSup>
                      <m:r>
                        <a:rPr lang="en-US" altLang="zh-CN" b="1" i="1" smtClean="0">
                          <a:latin typeface="Cambria Math" panose="02040503050406030204" pitchFamily="18" charset="0"/>
                        </a:rPr>
                        <m:t>=</m:t>
                      </m:r>
                      <m:r>
                        <a:rPr lang="en-US" altLang="zh-CN" b="1" i="0" smtClean="0">
                          <a:solidFill>
                            <a:srgbClr val="00B0F0"/>
                          </a:solidFill>
                          <a:latin typeface="Cambria Math" panose="02040503050406030204" pitchFamily="18" charset="0"/>
                        </a:rPr>
                        <m:t>𝟎</m:t>
                      </m:r>
                      <m:r>
                        <a:rPr lang="en-US" altLang="zh-CN" b="1" i="0" smtClean="0">
                          <a:solidFill>
                            <a:srgbClr val="00B0F0"/>
                          </a:solidFill>
                          <a:latin typeface="Cambria Math" panose="02040503050406030204" pitchFamily="18" charset="0"/>
                        </a:rPr>
                        <m:t>.</m:t>
                      </m:r>
                      <m:r>
                        <a:rPr lang="en-US" altLang="zh-CN" b="1" i="0" smtClean="0">
                          <a:solidFill>
                            <a:srgbClr val="00B0F0"/>
                          </a:solidFill>
                          <a:latin typeface="Cambria Math" panose="02040503050406030204" pitchFamily="18" charset="0"/>
                        </a:rPr>
                        <m:t>𝟖𝟓</m:t>
                      </m:r>
                    </m:oMath>
                  </m:oMathPara>
                </a14:m>
                <a:endParaRPr lang="zh-CN" altLang="en-US" dirty="0">
                  <a:solidFill>
                    <a:srgbClr val="00B0F0"/>
                  </a:solidFill>
                </a:endParaRPr>
              </a:p>
            </p:txBody>
          </p:sp>
        </mc:Choice>
        <mc:Fallback xmlns="">
          <p:sp>
            <p:nvSpPr>
              <p:cNvPr id="55" name="文本框 54"/>
              <p:cNvSpPr txBox="1">
                <a:spLocks noRot="1" noChangeAspect="1" noMove="1" noResize="1" noEditPoints="1" noAdjustHandles="1" noChangeArrowheads="1" noChangeShapeType="1" noTextEdit="1"/>
              </p:cNvSpPr>
              <p:nvPr/>
            </p:nvSpPr>
            <p:spPr>
              <a:xfrm>
                <a:off x="3472016" y="3725781"/>
                <a:ext cx="2576555" cy="312586"/>
              </a:xfrm>
              <a:prstGeom prst="rect">
                <a:avLst/>
              </a:prstGeom>
              <a:blipFill>
                <a:blip r:embed="rId15"/>
                <a:stretch>
                  <a:fillRect b="-98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p:cNvSpPr txBox="1"/>
              <p:nvPr/>
            </p:nvSpPr>
            <p:spPr>
              <a:xfrm>
                <a:off x="3476209" y="4664843"/>
                <a:ext cx="2576555" cy="3125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𝟎</m:t>
                      </m:r>
                      <m:r>
                        <a:rPr lang="en-US" altLang="zh-CN" i="1" smtClean="0">
                          <a:latin typeface="Cambria Math" panose="02040503050406030204" pitchFamily="18" charset="0"/>
                        </a:rPr>
                        <m:t>+</m:t>
                      </m:r>
                      <m:sSup>
                        <m:sSupPr>
                          <m:ctrlPr>
                            <a:rPr lang="en-US" altLang="zh-CN" i="1" smtClean="0">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𝟐</m:t>
                          </m:r>
                          <m: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𝟎</m:t>
                          </m:r>
                          <m: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𝟗</m:t>
                          </m:r>
                          <m:r>
                            <a:rPr lang="en-US" altLang="zh-CN" b="1" i="1" smtClean="0">
                              <a:solidFill>
                                <a:schemeClr val="tx1"/>
                              </a:solidFill>
                              <a:latin typeface="Cambria Math" panose="02040503050406030204" pitchFamily="18" charset="0"/>
                              <a:ea typeface="Cambria Math" panose="02040503050406030204" pitchFamily="18" charset="0"/>
                            </a:rPr>
                            <m:t>𝟖</m:t>
                          </m:r>
                          <m: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𝟏</m:t>
                          </m:r>
                          <m:r>
                            <a:rPr lang="en-US" altLang="zh-CN" i="1">
                              <a:solidFill>
                                <a:schemeClr val="tx1"/>
                              </a:solidFill>
                              <a:latin typeface="Cambria Math" panose="02040503050406030204" pitchFamily="18" charset="0"/>
                            </a:rPr>
                            <m:t>)</m:t>
                          </m:r>
                        </m:e>
                        <m:sup>
                          <m:r>
                            <a:rPr lang="en-US" altLang="zh-CN" i="1">
                              <a:solidFill>
                                <a:schemeClr val="tx1"/>
                              </a:solidFill>
                              <a:latin typeface="Cambria Math" panose="02040503050406030204" pitchFamily="18" charset="0"/>
                            </a:rPr>
                            <m:t>𝟐</m:t>
                          </m:r>
                        </m:sup>
                      </m:sSup>
                      <m:r>
                        <a:rPr lang="en-US" altLang="zh-CN" i="1">
                          <a:latin typeface="Cambria Math" panose="02040503050406030204" pitchFamily="18" charset="0"/>
                        </a:rPr>
                        <m:t>=</m:t>
                      </m:r>
                      <m:r>
                        <a:rPr lang="en-US" altLang="zh-CN" smtClean="0">
                          <a:solidFill>
                            <a:srgbClr val="00B0F0"/>
                          </a:solidFill>
                          <a:latin typeface="Cambria Math" panose="02040503050406030204" pitchFamily="18" charset="0"/>
                        </a:rPr>
                        <m:t>𝟎</m:t>
                      </m:r>
                      <m:r>
                        <a:rPr lang="en-US" altLang="zh-CN" smtClean="0">
                          <a:solidFill>
                            <a:srgbClr val="00B0F0"/>
                          </a:solidFill>
                          <a:latin typeface="Cambria Math" panose="02040503050406030204" pitchFamily="18" charset="0"/>
                        </a:rPr>
                        <m:t>.</m:t>
                      </m:r>
                      <m:r>
                        <a:rPr lang="en-US" altLang="zh-CN" b="1" i="0" smtClean="0">
                          <a:solidFill>
                            <a:srgbClr val="00B0F0"/>
                          </a:solidFill>
                          <a:latin typeface="Cambria Math" panose="02040503050406030204" pitchFamily="18" charset="0"/>
                        </a:rPr>
                        <m:t>𝟗𝟐</m:t>
                      </m:r>
                    </m:oMath>
                  </m:oMathPara>
                </a14:m>
                <a:endParaRPr lang="zh-CN" altLang="en-US" dirty="0">
                  <a:solidFill>
                    <a:srgbClr val="00B0F0"/>
                  </a:solidFill>
                </a:endParaRPr>
              </a:p>
            </p:txBody>
          </p:sp>
        </mc:Choice>
        <mc:Fallback xmlns="">
          <p:sp>
            <p:nvSpPr>
              <p:cNvPr id="56" name="文本框 55"/>
              <p:cNvSpPr txBox="1">
                <a:spLocks noRot="1" noChangeAspect="1" noMove="1" noResize="1" noEditPoints="1" noAdjustHandles="1" noChangeArrowheads="1" noChangeShapeType="1" noTextEdit="1"/>
              </p:cNvSpPr>
              <p:nvPr/>
            </p:nvSpPr>
            <p:spPr>
              <a:xfrm>
                <a:off x="3476209" y="4664843"/>
                <a:ext cx="2576555" cy="312586"/>
              </a:xfrm>
              <a:prstGeom prst="rect">
                <a:avLst/>
              </a:prstGeom>
              <a:blipFill>
                <a:blip r:embed="rId16"/>
                <a:stretch>
                  <a:fillRect b="-7692"/>
                </a:stretch>
              </a:blipFill>
            </p:spPr>
            <p:txBody>
              <a:bodyPr/>
              <a:lstStyle/>
              <a:p>
                <a:r>
                  <a:rPr lang="zh-CN" altLang="en-US">
                    <a:noFill/>
                  </a:rPr>
                  <a:t> </a:t>
                </a:r>
              </a:p>
            </p:txBody>
          </p:sp>
        </mc:Fallback>
      </mc:AlternateContent>
      <p:sp>
        <p:nvSpPr>
          <p:cNvPr id="57" name="文本框 56"/>
          <p:cNvSpPr txBox="1"/>
          <p:nvPr/>
        </p:nvSpPr>
        <p:spPr>
          <a:xfrm>
            <a:off x="3501257" y="5627594"/>
            <a:ext cx="2576555" cy="307777"/>
          </a:xfrm>
          <a:prstGeom prst="rect">
            <a:avLst/>
          </a:prstGeom>
          <a:noFill/>
        </p:spPr>
        <p:txBody>
          <a:bodyPr wrap="square" rtlCol="0">
            <a:spAutoFit/>
          </a:bodyPr>
          <a:lstStyle/>
          <a:p>
            <a:r>
              <a:rPr lang="en-US" altLang="zh-CN"/>
              <a:t>0</a:t>
            </a:r>
            <a:endParaRPr lang="zh-CN" altLang="en-US"/>
          </a:p>
        </p:txBody>
      </p:sp>
      <p:sp>
        <p:nvSpPr>
          <p:cNvPr id="58" name="文本框 57"/>
          <p:cNvSpPr txBox="1"/>
          <p:nvPr/>
        </p:nvSpPr>
        <p:spPr>
          <a:xfrm>
            <a:off x="6315925" y="2727642"/>
            <a:ext cx="2648563" cy="523220"/>
          </a:xfrm>
          <a:prstGeom prst="rect">
            <a:avLst/>
          </a:prstGeom>
          <a:noFill/>
        </p:spPr>
        <p:txBody>
          <a:bodyPr wrap="square" rtlCol="0">
            <a:spAutoFit/>
          </a:bodyPr>
          <a:lstStyle/>
          <a:p>
            <a:pPr algn="ctr"/>
            <a:r>
              <a:rPr lang="en-US" altLang="zh-CN"/>
              <a:t>TABLE I. Predicted accuracy between tasks and workers</a:t>
            </a:r>
            <a:endParaRPr lang="zh-CN" altLang="en-US"/>
          </a:p>
        </p:txBody>
      </p:sp>
      <p:sp>
        <p:nvSpPr>
          <p:cNvPr id="52" name="灯片编号占位符 51"/>
          <p:cNvSpPr>
            <a:spLocks noGrp="1"/>
          </p:cNvSpPr>
          <p:nvPr>
            <p:ph type="sldNum" sz="quarter" idx="12"/>
          </p:nvPr>
        </p:nvSpPr>
        <p:spPr/>
        <p:txBody>
          <a:bodyPr/>
          <a:lstStyle/>
          <a:p>
            <a:pPr>
              <a:defRPr/>
            </a:pPr>
            <a:fld id="{73697CC5-BB9E-487E-AFF3-8F5506CF83B5}" type="slidenum">
              <a:rPr lang="en-US" altLang="ko-KR" smtClean="0"/>
              <a:pPr>
                <a:defRPr/>
              </a:pPr>
              <a:t>25</a:t>
            </a:fld>
            <a:endParaRPr lang="en-US" altLang="ko-KR"/>
          </a:p>
        </p:txBody>
      </p:sp>
    </p:spTree>
    <p:extLst>
      <p:ext uri="{BB962C8B-B14F-4D97-AF65-F5344CB8AC3E}">
        <p14:creationId xmlns:p14="http://schemas.microsoft.com/office/powerpoint/2010/main" val="239919592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smtClean="0"/>
              <a:t>Greedy Algorithm</a:t>
            </a:r>
            <a:endParaRPr lang="zh-CN" altLang="en-US"/>
          </a:p>
        </p:txBody>
      </p:sp>
      <p:sp>
        <p:nvSpPr>
          <p:cNvPr id="3" name="内容占位符 2"/>
          <p:cNvSpPr>
            <a:spLocks noGrp="1"/>
          </p:cNvSpPr>
          <p:nvPr>
            <p:ph idx="1"/>
          </p:nvPr>
        </p:nvSpPr>
        <p:spPr/>
        <p:txBody>
          <a:bodyPr/>
          <a:lstStyle/>
          <a:p>
            <a:r>
              <a:rPr lang="en-US" altLang="zh-CN" sz="2800"/>
              <a:t>Basic </a:t>
            </a:r>
            <a:r>
              <a:rPr lang="en-US" altLang="zh-CN" sz="2800" smtClean="0"/>
              <a:t>idea of LAF</a:t>
            </a:r>
          </a:p>
          <a:p>
            <a:pPr lvl="1"/>
            <a:r>
              <a:rPr lang="en-US" altLang="zh-CN" sz="2400" smtClean="0"/>
              <a:t>Greedily </a:t>
            </a:r>
            <a:r>
              <a:rPr lang="en-US" altLang="zh-CN" sz="2400"/>
              <a:t>assign the uncompleted tasks with the highest accuracy to each new worker</a:t>
            </a:r>
            <a:endParaRPr lang="zh-CN" altLang="en-US" sz="2400"/>
          </a:p>
        </p:txBody>
      </p:sp>
      <p:sp>
        <p:nvSpPr>
          <p:cNvPr id="5" name="椭圆 4"/>
          <p:cNvSpPr/>
          <p:nvPr/>
        </p:nvSpPr>
        <p:spPr bwMode="auto">
          <a:xfrm>
            <a:off x="1775758" y="3020730"/>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6" name="椭圆 5"/>
          <p:cNvSpPr/>
          <p:nvPr/>
        </p:nvSpPr>
        <p:spPr bwMode="auto">
          <a:xfrm>
            <a:off x="1775758" y="3511099"/>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7" name="椭圆 6"/>
          <p:cNvSpPr/>
          <p:nvPr/>
        </p:nvSpPr>
        <p:spPr bwMode="auto">
          <a:xfrm>
            <a:off x="1775758" y="4001468"/>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8" name="椭圆 7"/>
          <p:cNvSpPr/>
          <p:nvPr/>
        </p:nvSpPr>
        <p:spPr bwMode="auto">
          <a:xfrm>
            <a:off x="1775758" y="4491837"/>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9" name="椭圆 8"/>
          <p:cNvSpPr/>
          <p:nvPr/>
        </p:nvSpPr>
        <p:spPr bwMode="auto">
          <a:xfrm>
            <a:off x="1775758" y="4952561"/>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0" name="椭圆 9"/>
          <p:cNvSpPr/>
          <p:nvPr/>
        </p:nvSpPr>
        <p:spPr bwMode="auto">
          <a:xfrm>
            <a:off x="1775758" y="5413285"/>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1" name="椭圆 10"/>
          <p:cNvSpPr/>
          <p:nvPr/>
        </p:nvSpPr>
        <p:spPr bwMode="auto">
          <a:xfrm>
            <a:off x="1775758" y="5874009"/>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2" name="椭圆 11"/>
          <p:cNvSpPr/>
          <p:nvPr/>
        </p:nvSpPr>
        <p:spPr bwMode="auto">
          <a:xfrm>
            <a:off x="1758059" y="6326593"/>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4" name="椭圆 13"/>
          <p:cNvSpPr/>
          <p:nvPr/>
        </p:nvSpPr>
        <p:spPr bwMode="auto">
          <a:xfrm>
            <a:off x="3069342" y="4637436"/>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5" name="椭圆 14"/>
          <p:cNvSpPr/>
          <p:nvPr/>
        </p:nvSpPr>
        <p:spPr bwMode="auto">
          <a:xfrm>
            <a:off x="3069342" y="5583773"/>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cxnSp>
        <p:nvCxnSpPr>
          <p:cNvPr id="17" name="直接箭头连接符 16"/>
          <p:cNvCxnSpPr>
            <a:stCxn id="12" idx="6"/>
            <a:endCxn id="15" idx="2"/>
          </p:cNvCxnSpPr>
          <p:nvPr/>
        </p:nvCxnSpPr>
        <p:spPr bwMode="auto">
          <a:xfrm flipV="1">
            <a:off x="2118059" y="5763773"/>
            <a:ext cx="951283" cy="742820"/>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18" name="直接箭头连接符 17"/>
          <p:cNvCxnSpPr>
            <a:stCxn id="5" idx="6"/>
            <a:endCxn id="15" idx="2"/>
          </p:cNvCxnSpPr>
          <p:nvPr/>
        </p:nvCxnSpPr>
        <p:spPr bwMode="auto">
          <a:xfrm>
            <a:off x="2135758" y="3200730"/>
            <a:ext cx="933584" cy="2563043"/>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2" name="直接箭头连接符 21"/>
          <p:cNvCxnSpPr>
            <a:stCxn id="6" idx="6"/>
            <a:endCxn id="15" idx="2"/>
          </p:cNvCxnSpPr>
          <p:nvPr/>
        </p:nvCxnSpPr>
        <p:spPr bwMode="auto">
          <a:xfrm>
            <a:off x="2135758" y="3691099"/>
            <a:ext cx="933584" cy="2072674"/>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3" name="直接箭头连接符 22"/>
          <p:cNvCxnSpPr>
            <a:stCxn id="7" idx="6"/>
            <a:endCxn id="13" idx="2"/>
          </p:cNvCxnSpPr>
          <p:nvPr/>
        </p:nvCxnSpPr>
        <p:spPr bwMode="auto">
          <a:xfrm flipV="1">
            <a:off x="2135758" y="3871099"/>
            <a:ext cx="933584" cy="310369"/>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4" name="直接箭头连接符 23"/>
          <p:cNvCxnSpPr>
            <a:stCxn id="7" idx="6"/>
            <a:endCxn id="14" idx="2"/>
          </p:cNvCxnSpPr>
          <p:nvPr/>
        </p:nvCxnSpPr>
        <p:spPr bwMode="auto">
          <a:xfrm>
            <a:off x="2135758" y="4181468"/>
            <a:ext cx="933584" cy="635968"/>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5" name="直接箭头连接符 24"/>
          <p:cNvCxnSpPr>
            <a:stCxn id="7" idx="6"/>
            <a:endCxn id="15" idx="2"/>
          </p:cNvCxnSpPr>
          <p:nvPr/>
        </p:nvCxnSpPr>
        <p:spPr bwMode="auto">
          <a:xfrm>
            <a:off x="2135758" y="4181468"/>
            <a:ext cx="933584" cy="1582305"/>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6" name="直接箭头连接符 25"/>
          <p:cNvCxnSpPr>
            <a:stCxn id="8" idx="6"/>
            <a:endCxn id="14" idx="2"/>
          </p:cNvCxnSpPr>
          <p:nvPr/>
        </p:nvCxnSpPr>
        <p:spPr bwMode="auto">
          <a:xfrm>
            <a:off x="2135758" y="4671837"/>
            <a:ext cx="933584" cy="145599"/>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7" name="直接箭头连接符 26"/>
          <p:cNvCxnSpPr>
            <a:stCxn id="8" idx="6"/>
            <a:endCxn id="13" idx="2"/>
          </p:cNvCxnSpPr>
          <p:nvPr/>
        </p:nvCxnSpPr>
        <p:spPr bwMode="auto">
          <a:xfrm flipV="1">
            <a:off x="2135758" y="3871099"/>
            <a:ext cx="933584" cy="800738"/>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8" name="直接箭头连接符 27"/>
          <p:cNvCxnSpPr>
            <a:stCxn id="8" idx="6"/>
            <a:endCxn id="15" idx="2"/>
          </p:cNvCxnSpPr>
          <p:nvPr/>
        </p:nvCxnSpPr>
        <p:spPr bwMode="auto">
          <a:xfrm>
            <a:off x="2135758" y="4671837"/>
            <a:ext cx="933584" cy="1091936"/>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9" name="直接箭头连接符 28"/>
          <p:cNvCxnSpPr>
            <a:stCxn id="9" idx="6"/>
            <a:endCxn id="13" idx="2"/>
          </p:cNvCxnSpPr>
          <p:nvPr/>
        </p:nvCxnSpPr>
        <p:spPr bwMode="auto">
          <a:xfrm flipV="1">
            <a:off x="2135758" y="3871099"/>
            <a:ext cx="933584" cy="1261462"/>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0" name="直接箭头连接符 29"/>
          <p:cNvCxnSpPr>
            <a:stCxn id="9" idx="6"/>
            <a:endCxn id="14" idx="2"/>
          </p:cNvCxnSpPr>
          <p:nvPr/>
        </p:nvCxnSpPr>
        <p:spPr bwMode="auto">
          <a:xfrm flipV="1">
            <a:off x="2135758" y="4817436"/>
            <a:ext cx="933584" cy="315125"/>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1" name="直接箭头连接符 30"/>
          <p:cNvCxnSpPr>
            <a:stCxn id="9" idx="6"/>
            <a:endCxn id="15" idx="2"/>
          </p:cNvCxnSpPr>
          <p:nvPr/>
        </p:nvCxnSpPr>
        <p:spPr bwMode="auto">
          <a:xfrm>
            <a:off x="2135758" y="5132561"/>
            <a:ext cx="933584" cy="631212"/>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2" name="直接箭头连接符 31"/>
          <p:cNvCxnSpPr>
            <a:stCxn id="10" idx="6"/>
            <a:endCxn id="14" idx="2"/>
          </p:cNvCxnSpPr>
          <p:nvPr/>
        </p:nvCxnSpPr>
        <p:spPr bwMode="auto">
          <a:xfrm flipV="1">
            <a:off x="2135758" y="4817436"/>
            <a:ext cx="933584" cy="775849"/>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3" name="直接箭头连接符 32"/>
          <p:cNvCxnSpPr>
            <a:stCxn id="10" idx="6"/>
            <a:endCxn id="13" idx="2"/>
          </p:cNvCxnSpPr>
          <p:nvPr/>
        </p:nvCxnSpPr>
        <p:spPr bwMode="auto">
          <a:xfrm flipV="1">
            <a:off x="2135758" y="3871099"/>
            <a:ext cx="933584" cy="1722186"/>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4" name="直接箭头连接符 33"/>
          <p:cNvCxnSpPr>
            <a:stCxn id="10" idx="6"/>
            <a:endCxn id="15" idx="2"/>
          </p:cNvCxnSpPr>
          <p:nvPr/>
        </p:nvCxnSpPr>
        <p:spPr bwMode="auto">
          <a:xfrm>
            <a:off x="2135758" y="5593285"/>
            <a:ext cx="933584" cy="170488"/>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5" name="直接箭头连接符 34"/>
          <p:cNvCxnSpPr>
            <a:stCxn id="11" idx="6"/>
            <a:endCxn id="14" idx="2"/>
          </p:cNvCxnSpPr>
          <p:nvPr/>
        </p:nvCxnSpPr>
        <p:spPr bwMode="auto">
          <a:xfrm flipV="1">
            <a:off x="2135758" y="4817436"/>
            <a:ext cx="933584" cy="1236573"/>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6" name="直接箭头连接符 35"/>
          <p:cNvCxnSpPr>
            <a:stCxn id="11" idx="6"/>
            <a:endCxn id="15" idx="2"/>
          </p:cNvCxnSpPr>
          <p:nvPr/>
        </p:nvCxnSpPr>
        <p:spPr bwMode="auto">
          <a:xfrm flipV="1">
            <a:off x="2135758" y="5763773"/>
            <a:ext cx="933584" cy="290236"/>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7" name="直接箭头连接符 36"/>
          <p:cNvCxnSpPr>
            <a:stCxn id="11" idx="6"/>
            <a:endCxn id="13" idx="2"/>
          </p:cNvCxnSpPr>
          <p:nvPr/>
        </p:nvCxnSpPr>
        <p:spPr bwMode="auto">
          <a:xfrm flipV="1">
            <a:off x="2135758" y="3871099"/>
            <a:ext cx="933584" cy="2182910"/>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8" name="直接箭头连接符 37"/>
          <p:cNvCxnSpPr>
            <a:stCxn id="12" idx="6"/>
            <a:endCxn id="13" idx="2"/>
          </p:cNvCxnSpPr>
          <p:nvPr/>
        </p:nvCxnSpPr>
        <p:spPr bwMode="auto">
          <a:xfrm flipV="1">
            <a:off x="2118059" y="3871099"/>
            <a:ext cx="951283" cy="2635494"/>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9" name="直接箭头连接符 38"/>
          <p:cNvCxnSpPr>
            <a:stCxn id="12" idx="6"/>
            <a:endCxn id="14" idx="2"/>
          </p:cNvCxnSpPr>
          <p:nvPr/>
        </p:nvCxnSpPr>
        <p:spPr bwMode="auto">
          <a:xfrm flipV="1">
            <a:off x="2118059" y="4817436"/>
            <a:ext cx="951283" cy="1689157"/>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0" name="文本框 39"/>
              <p:cNvSpPr txBox="1"/>
              <p:nvPr/>
            </p:nvSpPr>
            <p:spPr>
              <a:xfrm>
                <a:off x="1487706" y="3534566"/>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2</m:t>
                          </m:r>
                        </m:sub>
                      </m:sSub>
                    </m:oMath>
                  </m:oMathPara>
                </a14:m>
                <a:endParaRPr lang="zh-CN" altLang="en-US"/>
              </a:p>
            </p:txBody>
          </p:sp>
        </mc:Choice>
        <mc:Fallback xmlns="">
          <p:sp>
            <p:nvSpPr>
              <p:cNvPr id="40" name="文本框 39"/>
              <p:cNvSpPr txBox="1">
                <a:spLocks noRot="1" noChangeAspect="1" noMove="1" noResize="1" noEditPoints="1" noAdjustHandles="1" noChangeArrowheads="1" noChangeShapeType="1" noTextEdit="1"/>
              </p:cNvSpPr>
              <p:nvPr/>
            </p:nvSpPr>
            <p:spPr>
              <a:xfrm>
                <a:off x="1487706" y="3534566"/>
                <a:ext cx="936104" cy="307777"/>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p:cNvSpPr txBox="1"/>
              <p:nvPr/>
            </p:nvSpPr>
            <p:spPr>
              <a:xfrm>
                <a:off x="1505555" y="303640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solidFill>
                                <a:srgbClr val="000000"/>
                              </a:solidFill>
                              <a:latin typeface="Cambria Math" panose="02040503050406030204" pitchFamily="18" charset="0"/>
                              <a:ea typeface="宋体" panose="02010600030101010101" pitchFamily="2" charset="-122"/>
                            </a:rPr>
                          </m:ctrlPr>
                        </m:sSubPr>
                        <m:e>
                          <m:r>
                            <a:rPr lang="en-US" altLang="zh-CN" b="0" i="1">
                              <a:solidFill>
                                <a:srgbClr val="000000"/>
                              </a:solidFill>
                              <a:latin typeface="Cambria Math" panose="02040503050406030204" pitchFamily="18" charset="0"/>
                              <a:ea typeface="宋体" panose="02010600030101010101" pitchFamily="2" charset="-122"/>
                            </a:rPr>
                            <m:t>𝑤</m:t>
                          </m:r>
                        </m:e>
                        <m:sub>
                          <m:r>
                            <a:rPr lang="en-US" altLang="zh-CN" b="0" i="1">
                              <a:solidFill>
                                <a:srgbClr val="000000"/>
                              </a:solidFill>
                              <a:latin typeface="Cambria Math" panose="02040503050406030204" pitchFamily="18" charset="0"/>
                              <a:ea typeface="宋体" panose="02010600030101010101" pitchFamily="2" charset="-122"/>
                            </a:rPr>
                            <m:t>1</m:t>
                          </m:r>
                        </m:sub>
                      </m:sSub>
                    </m:oMath>
                  </m:oMathPara>
                </a14:m>
                <a:endParaRPr lang="zh-CN" altLang="en-US"/>
              </a:p>
            </p:txBody>
          </p:sp>
        </mc:Choice>
        <mc:Fallback xmlns="">
          <p:sp>
            <p:nvSpPr>
              <p:cNvPr id="41" name="文本框 40"/>
              <p:cNvSpPr txBox="1">
                <a:spLocks noRot="1" noChangeAspect="1" noMove="1" noResize="1" noEditPoints="1" noAdjustHandles="1" noChangeArrowheads="1" noChangeShapeType="1" noTextEdit="1"/>
              </p:cNvSpPr>
              <p:nvPr/>
            </p:nvSpPr>
            <p:spPr>
              <a:xfrm>
                <a:off x="1505555" y="3036404"/>
                <a:ext cx="936104" cy="307777"/>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p:cNvSpPr txBox="1"/>
              <p:nvPr/>
            </p:nvSpPr>
            <p:spPr>
              <a:xfrm>
                <a:off x="2800112" y="3698447"/>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1</m:t>
                          </m:r>
                        </m:sub>
                      </m:sSub>
                    </m:oMath>
                  </m:oMathPara>
                </a14:m>
                <a:endParaRPr lang="zh-CN" altLang="en-US"/>
              </a:p>
            </p:txBody>
          </p:sp>
        </mc:Choice>
        <mc:Fallback xmlns="">
          <p:sp>
            <p:nvSpPr>
              <p:cNvPr id="42" name="文本框 41"/>
              <p:cNvSpPr txBox="1">
                <a:spLocks noRot="1" noChangeAspect="1" noMove="1" noResize="1" noEditPoints="1" noAdjustHandles="1" noChangeArrowheads="1" noChangeShapeType="1" noTextEdit="1"/>
              </p:cNvSpPr>
              <p:nvPr/>
            </p:nvSpPr>
            <p:spPr>
              <a:xfrm>
                <a:off x="2800112" y="3698447"/>
                <a:ext cx="936104" cy="307777"/>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p:cNvSpPr txBox="1"/>
              <p:nvPr/>
            </p:nvSpPr>
            <p:spPr>
              <a:xfrm>
                <a:off x="2781290" y="462101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2</m:t>
                          </m:r>
                        </m:sub>
                      </m:sSub>
                    </m:oMath>
                  </m:oMathPara>
                </a14:m>
                <a:endParaRPr lang="zh-CN" altLang="en-US"/>
              </a:p>
            </p:txBody>
          </p:sp>
        </mc:Choice>
        <mc:Fallback xmlns="">
          <p:sp>
            <p:nvSpPr>
              <p:cNvPr id="43" name="文本框 42"/>
              <p:cNvSpPr txBox="1">
                <a:spLocks noRot="1" noChangeAspect="1" noMove="1" noResize="1" noEditPoints="1" noAdjustHandles="1" noChangeArrowheads="1" noChangeShapeType="1" noTextEdit="1"/>
              </p:cNvSpPr>
              <p:nvPr/>
            </p:nvSpPr>
            <p:spPr>
              <a:xfrm>
                <a:off x="2781290" y="4621015"/>
                <a:ext cx="936104" cy="307777"/>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p:cNvSpPr txBox="1"/>
              <p:nvPr/>
            </p:nvSpPr>
            <p:spPr>
              <a:xfrm>
                <a:off x="2781290" y="560390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3</m:t>
                          </m:r>
                        </m:sub>
                      </m:sSub>
                    </m:oMath>
                  </m:oMathPara>
                </a14:m>
                <a:endParaRPr lang="zh-CN" altLang="en-US"/>
              </a:p>
            </p:txBody>
          </p:sp>
        </mc:Choice>
        <mc:Fallback xmlns="">
          <p:sp>
            <p:nvSpPr>
              <p:cNvPr id="44" name="文本框 43"/>
              <p:cNvSpPr txBox="1">
                <a:spLocks noRot="1" noChangeAspect="1" noMove="1" noResize="1" noEditPoints="1" noAdjustHandles="1" noChangeArrowheads="1" noChangeShapeType="1" noTextEdit="1"/>
              </p:cNvSpPr>
              <p:nvPr/>
            </p:nvSpPr>
            <p:spPr>
              <a:xfrm>
                <a:off x="2781290" y="5603905"/>
                <a:ext cx="936104" cy="307777"/>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p:cNvSpPr txBox="1"/>
              <p:nvPr/>
            </p:nvSpPr>
            <p:spPr>
              <a:xfrm>
                <a:off x="1496556" y="4012971"/>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3</m:t>
                          </m:r>
                        </m:sub>
                      </m:sSub>
                    </m:oMath>
                  </m:oMathPara>
                </a14:m>
                <a:endParaRPr lang="zh-CN" altLang="en-US"/>
              </a:p>
            </p:txBody>
          </p:sp>
        </mc:Choice>
        <mc:Fallback xmlns="">
          <p:sp>
            <p:nvSpPr>
              <p:cNvPr id="45" name="文本框 44"/>
              <p:cNvSpPr txBox="1">
                <a:spLocks noRot="1" noChangeAspect="1" noMove="1" noResize="1" noEditPoints="1" noAdjustHandles="1" noChangeArrowheads="1" noChangeShapeType="1" noTextEdit="1"/>
              </p:cNvSpPr>
              <p:nvPr/>
            </p:nvSpPr>
            <p:spPr>
              <a:xfrm>
                <a:off x="1496556" y="4012971"/>
                <a:ext cx="936104" cy="307777"/>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p:cNvSpPr txBox="1"/>
              <p:nvPr/>
            </p:nvSpPr>
            <p:spPr>
              <a:xfrm>
                <a:off x="1478857" y="632918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8</m:t>
                          </m:r>
                        </m:sub>
                      </m:sSub>
                    </m:oMath>
                  </m:oMathPara>
                </a14:m>
                <a:endParaRPr lang="zh-CN" altLang="en-US"/>
              </a:p>
            </p:txBody>
          </p:sp>
        </mc:Choice>
        <mc:Fallback xmlns="">
          <p:sp>
            <p:nvSpPr>
              <p:cNvPr id="46" name="文本框 45"/>
              <p:cNvSpPr txBox="1">
                <a:spLocks noRot="1" noChangeAspect="1" noMove="1" noResize="1" noEditPoints="1" noAdjustHandles="1" noChangeArrowheads="1" noChangeShapeType="1" noTextEdit="1"/>
              </p:cNvSpPr>
              <p:nvPr/>
            </p:nvSpPr>
            <p:spPr>
              <a:xfrm>
                <a:off x="1478857" y="6329185"/>
                <a:ext cx="936104" cy="307777"/>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p:cNvSpPr txBox="1"/>
              <p:nvPr/>
            </p:nvSpPr>
            <p:spPr>
              <a:xfrm>
                <a:off x="1502568" y="5875857"/>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7</m:t>
                          </m:r>
                        </m:sub>
                      </m:sSub>
                    </m:oMath>
                  </m:oMathPara>
                </a14:m>
                <a:endParaRPr lang="zh-CN" altLang="en-US"/>
              </a:p>
            </p:txBody>
          </p:sp>
        </mc:Choice>
        <mc:Fallback xmlns="">
          <p:sp>
            <p:nvSpPr>
              <p:cNvPr id="47" name="文本框 46"/>
              <p:cNvSpPr txBox="1">
                <a:spLocks noRot="1" noChangeAspect="1" noMove="1" noResize="1" noEditPoints="1" noAdjustHandles="1" noChangeArrowheads="1" noChangeShapeType="1" noTextEdit="1"/>
              </p:cNvSpPr>
              <p:nvPr/>
            </p:nvSpPr>
            <p:spPr>
              <a:xfrm>
                <a:off x="1502568" y="5875857"/>
                <a:ext cx="936104" cy="307777"/>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p:cNvSpPr txBox="1"/>
              <p:nvPr/>
            </p:nvSpPr>
            <p:spPr>
              <a:xfrm>
                <a:off x="1505555" y="544081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6</m:t>
                          </m:r>
                        </m:sub>
                      </m:sSub>
                    </m:oMath>
                  </m:oMathPara>
                </a14:m>
                <a:endParaRPr lang="zh-CN" altLang="en-US"/>
              </a:p>
            </p:txBody>
          </p:sp>
        </mc:Choice>
        <mc:Fallback xmlns="">
          <p:sp>
            <p:nvSpPr>
              <p:cNvPr id="48" name="文本框 47"/>
              <p:cNvSpPr txBox="1">
                <a:spLocks noRot="1" noChangeAspect="1" noMove="1" noResize="1" noEditPoints="1" noAdjustHandles="1" noChangeArrowheads="1" noChangeShapeType="1" noTextEdit="1"/>
              </p:cNvSpPr>
              <p:nvPr/>
            </p:nvSpPr>
            <p:spPr>
              <a:xfrm>
                <a:off x="1505555" y="5440814"/>
                <a:ext cx="936104" cy="307777"/>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1487706" y="497730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5</m:t>
                          </m:r>
                        </m:sub>
                      </m:sSub>
                    </m:oMath>
                  </m:oMathPara>
                </a14:m>
                <a:endParaRPr lang="zh-CN" altLang="en-US"/>
              </a:p>
            </p:txBody>
          </p:sp>
        </mc:Choice>
        <mc:Fallback xmlns="">
          <p:sp>
            <p:nvSpPr>
              <p:cNvPr id="49" name="文本框 48"/>
              <p:cNvSpPr txBox="1">
                <a:spLocks noRot="1" noChangeAspect="1" noMove="1" noResize="1" noEditPoints="1" noAdjustHandles="1" noChangeArrowheads="1" noChangeShapeType="1" noTextEdit="1"/>
              </p:cNvSpPr>
              <p:nvPr/>
            </p:nvSpPr>
            <p:spPr>
              <a:xfrm>
                <a:off x="1487706" y="4977304"/>
                <a:ext cx="936104" cy="307777"/>
              </a:xfrm>
              <a:prstGeom prst="rect">
                <a:avLst/>
              </a:prstGeom>
              <a:blipFill rotWithShape="0">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p:cNvSpPr txBox="1"/>
              <p:nvPr/>
            </p:nvSpPr>
            <p:spPr>
              <a:xfrm>
                <a:off x="1522420" y="4504951"/>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4</m:t>
                          </m:r>
                        </m:sub>
                      </m:sSub>
                    </m:oMath>
                  </m:oMathPara>
                </a14:m>
                <a:endParaRPr lang="zh-CN" altLang="en-US"/>
              </a:p>
            </p:txBody>
          </p:sp>
        </mc:Choice>
        <mc:Fallback xmlns="">
          <p:sp>
            <p:nvSpPr>
              <p:cNvPr id="50" name="文本框 49"/>
              <p:cNvSpPr txBox="1">
                <a:spLocks noRot="1" noChangeAspect="1" noMove="1" noResize="1" noEditPoints="1" noAdjustHandles="1" noChangeArrowheads="1" noChangeShapeType="1" noTextEdit="1"/>
              </p:cNvSpPr>
              <p:nvPr/>
            </p:nvSpPr>
            <p:spPr>
              <a:xfrm>
                <a:off x="1522420" y="4504951"/>
                <a:ext cx="936104" cy="307777"/>
              </a:xfrm>
              <a:prstGeom prst="rect">
                <a:avLst/>
              </a:prstGeom>
              <a:blipFill rotWithShape="0">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1" name="表格 50"/>
              <p:cNvGraphicFramePr>
                <a:graphicFrameLocks noGrp="1"/>
              </p:cNvGraphicFramePr>
              <p:nvPr>
                <p:extLst>
                  <p:ext uri="{D42A27DB-BD31-4B8C-83A1-F6EECF244321}">
                    <p14:modId xmlns:p14="http://schemas.microsoft.com/office/powerpoint/2010/main" val="2718419388"/>
                  </p:ext>
                </p:extLst>
              </p:nvPr>
            </p:nvGraphicFramePr>
            <p:xfrm>
              <a:off x="6349022" y="3298583"/>
              <a:ext cx="2529060" cy="3337560"/>
            </p:xfrm>
            <a:graphic>
              <a:graphicData uri="http://schemas.openxmlformats.org/drawingml/2006/table">
                <a:tbl>
                  <a:tblPr firstRow="1" bandRow="1">
                    <a:tableStyleId>{5C22544A-7EE6-4342-B048-85BDC9FD1C3A}</a:tableStyleId>
                  </a:tblPr>
                  <a:tblGrid>
                    <a:gridCol w="632265">
                      <a:extLst>
                        <a:ext uri="{9D8B030D-6E8A-4147-A177-3AD203B41FA5}">
                          <a16:colId xmlns="" xmlns:a16="http://schemas.microsoft.com/office/drawing/2014/main" val="20000"/>
                        </a:ext>
                      </a:extLst>
                    </a:gridCol>
                    <a:gridCol w="632265">
                      <a:extLst>
                        <a:ext uri="{9D8B030D-6E8A-4147-A177-3AD203B41FA5}">
                          <a16:colId xmlns="" xmlns:a16="http://schemas.microsoft.com/office/drawing/2014/main" val="20001"/>
                        </a:ext>
                      </a:extLst>
                    </a:gridCol>
                    <a:gridCol w="632265">
                      <a:extLst>
                        <a:ext uri="{9D8B030D-6E8A-4147-A177-3AD203B41FA5}">
                          <a16:colId xmlns="" xmlns:a16="http://schemas.microsoft.com/office/drawing/2014/main" val="20002"/>
                        </a:ext>
                      </a:extLst>
                    </a:gridCol>
                    <a:gridCol w="632265">
                      <a:extLst>
                        <a:ext uri="{9D8B030D-6E8A-4147-A177-3AD203B41FA5}">
                          <a16:colId xmlns="" xmlns:a16="http://schemas.microsoft.com/office/drawing/2014/main" val="20003"/>
                        </a:ext>
                      </a:extLst>
                    </a:gridCol>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𝟏</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𝟐</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𝟑</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𝟏</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𝟐</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𝟑</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0.98</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𝟒</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0.98</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0.98</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bg1">
                                  <a:lumMod val="85000"/>
                                </a:schemeClr>
                              </a:solidFill>
                            </a:rPr>
                            <a:t>0.98</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4"/>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𝟓</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5"/>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𝟔</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6"/>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𝟕</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𝟖</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8"/>
                      </a:ext>
                    </a:extLst>
                  </a:tr>
                </a:tbl>
              </a:graphicData>
            </a:graphic>
          </p:graphicFrame>
        </mc:Choice>
        <mc:Fallback xmlns="">
          <p:graphicFrame>
            <p:nvGraphicFramePr>
              <p:cNvPr id="51" name="表格 50"/>
              <p:cNvGraphicFramePr>
                <a:graphicFrameLocks noGrp="1"/>
              </p:cNvGraphicFramePr>
              <p:nvPr>
                <p:extLst>
                  <p:ext uri="{D42A27DB-BD31-4B8C-83A1-F6EECF244321}">
                    <p14:modId xmlns:p14="http://schemas.microsoft.com/office/powerpoint/2010/main" val="2718419388"/>
                  </p:ext>
                </p:extLst>
              </p:nvPr>
            </p:nvGraphicFramePr>
            <p:xfrm>
              <a:off x="6349022" y="3298583"/>
              <a:ext cx="2529060" cy="3337560"/>
            </p:xfrm>
            <a:graphic>
              <a:graphicData uri="http://schemas.openxmlformats.org/drawingml/2006/table">
                <a:tbl>
                  <a:tblPr firstRow="1" bandRow="1">
                    <a:tableStyleId>{5C22544A-7EE6-4342-B048-85BDC9FD1C3A}</a:tableStyleId>
                  </a:tblPr>
                  <a:tblGrid>
                    <a:gridCol w="632265"/>
                    <a:gridCol w="632265"/>
                    <a:gridCol w="632265"/>
                    <a:gridCol w="632265"/>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100962" t="-1639" r="-201923" b="-822951"/>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200962" t="-1639" r="-101923" b="-822951"/>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300962" t="-1639" r="-1923" b="-822951"/>
                          </a:stretch>
                        </a:blip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101639" r="-301923" b="-722951"/>
                          </a:stretch>
                        </a:blip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201639" r="-301923" b="-622951"/>
                          </a:stretch>
                        </a:blip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0.96</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301639" r="-301923" b="-522951"/>
                          </a:stretch>
                        </a:blipFill>
                      </a:tcPr>
                    </a:tc>
                    <a:tc>
                      <a:txBody>
                        <a:bodyPr/>
                        <a:lstStyle/>
                        <a:p>
                          <a:pPr algn="ctr"/>
                          <a:r>
                            <a:rPr lang="en-US" altLang="zh-CN" smtClean="0">
                              <a:solidFill>
                                <a:schemeClr val="bg1">
                                  <a:lumMod val="85000"/>
                                </a:schemeClr>
                              </a:solidFill>
                            </a:rPr>
                            <a:t>0.98</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bg1">
                                  <a:lumMod val="85000"/>
                                </a:schemeClr>
                              </a:solidFill>
                            </a:rPr>
                            <a:t>0.96</a:t>
                          </a:r>
                          <a:endParaRPr lang="zh-CN" altLang="en-US" smtClean="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bg1">
                                  <a:lumMod val="85000"/>
                                </a:schemeClr>
                              </a:solidFill>
                            </a:rPr>
                            <a:t>0.96</a:t>
                          </a:r>
                          <a:endParaRPr lang="zh-CN" altLang="en-US" smtClean="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408333" r="-301923" b="-431667"/>
                          </a:stretch>
                        </a:blipFill>
                      </a:tcPr>
                    </a:tc>
                    <a:tc>
                      <a:txBody>
                        <a:bodyPr/>
                        <a:lstStyle/>
                        <a:p>
                          <a:pPr algn="ctr"/>
                          <a:r>
                            <a:rPr lang="en-US" altLang="zh-CN" smtClean="0">
                              <a:solidFill>
                                <a:schemeClr val="bg1">
                                  <a:lumMod val="85000"/>
                                </a:schemeClr>
                              </a:solidFill>
                            </a:rPr>
                            <a:t>0.98</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0.98</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bg1">
                                  <a:lumMod val="85000"/>
                                </a:schemeClr>
                              </a:solidFill>
                            </a:rPr>
                            <a:t>0.98</a:t>
                          </a:r>
                          <a:endParaRPr lang="zh-CN" altLang="en-US" smtClean="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500000" r="-301923" b="-324590"/>
                          </a:stretch>
                        </a:blip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bg1">
                                  <a:lumMod val="85000"/>
                                </a:schemeClr>
                              </a:solidFill>
                            </a:rPr>
                            <a:t>0.94</a:t>
                          </a:r>
                          <a:endParaRPr lang="zh-CN" altLang="en-US" smtClean="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600000" r="-301923" b="-224590"/>
                          </a:stretch>
                        </a:blip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700000" r="-301923" b="-124590"/>
                          </a:stretch>
                        </a:blip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800000" r="-301923" b="-24590"/>
                          </a:stretch>
                        </a:blip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Fallback>
      </mc:AlternateContent>
      <p:sp>
        <p:nvSpPr>
          <p:cNvPr id="53" name="文本框 52"/>
          <p:cNvSpPr txBox="1"/>
          <p:nvPr/>
        </p:nvSpPr>
        <p:spPr>
          <a:xfrm>
            <a:off x="3500851" y="3072953"/>
            <a:ext cx="2576555" cy="307777"/>
          </a:xfrm>
          <a:prstGeom prst="rect">
            <a:avLst/>
          </a:prstGeom>
          <a:noFill/>
        </p:spPr>
        <p:txBody>
          <a:bodyPr wrap="square" rtlCol="0">
            <a:spAutoFit/>
          </a:bodyPr>
          <a:lstStyle/>
          <a:p>
            <a:r>
              <a:rPr lang="en-US" altLang="zh-CN"/>
              <a:t>Accumulated Accuracy(S[j])</a:t>
            </a:r>
            <a:endParaRPr lang="zh-CN" altLang="en-US"/>
          </a:p>
        </p:txBody>
      </p:sp>
      <p:sp>
        <p:nvSpPr>
          <p:cNvPr id="13" name="椭圆 12"/>
          <p:cNvSpPr/>
          <p:nvPr/>
        </p:nvSpPr>
        <p:spPr bwMode="auto">
          <a:xfrm>
            <a:off x="3069342" y="3691099"/>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cxnSp>
        <p:nvCxnSpPr>
          <p:cNvPr id="16" name="直接箭头连接符 15"/>
          <p:cNvCxnSpPr>
            <a:stCxn id="5" idx="6"/>
            <a:endCxn id="13" idx="2"/>
          </p:cNvCxnSpPr>
          <p:nvPr/>
        </p:nvCxnSpPr>
        <p:spPr bwMode="auto">
          <a:xfrm>
            <a:off x="2135758" y="3200730"/>
            <a:ext cx="933584" cy="670369"/>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19" name="直接箭头连接符 18"/>
          <p:cNvCxnSpPr>
            <a:stCxn id="5" idx="6"/>
            <a:endCxn id="14" idx="2"/>
          </p:cNvCxnSpPr>
          <p:nvPr/>
        </p:nvCxnSpPr>
        <p:spPr bwMode="auto">
          <a:xfrm>
            <a:off x="2135758" y="3200730"/>
            <a:ext cx="933584" cy="1616706"/>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5" name="文本框 54"/>
              <p:cNvSpPr txBox="1"/>
              <p:nvPr/>
            </p:nvSpPr>
            <p:spPr>
              <a:xfrm>
                <a:off x="3472016" y="3725781"/>
                <a:ext cx="2756168" cy="3125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𝟖𝟓</m:t>
                      </m:r>
                      <m:r>
                        <a:rPr lang="en-US" altLang="zh-CN" b="1" i="1" smtClean="0">
                          <a:latin typeface="Cambria Math" panose="02040503050406030204" pitchFamily="18" charset="0"/>
                        </a:rPr>
                        <m:t>+</m:t>
                      </m:r>
                      <m:sSup>
                        <m:sSupPr>
                          <m:ctrlPr>
                            <a:rPr lang="en-US" altLang="zh-CN" i="1" smtClean="0">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𝟐</m:t>
                          </m:r>
                          <m: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𝟎</m:t>
                          </m:r>
                          <m: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𝟗</m:t>
                          </m:r>
                          <m:r>
                            <a:rPr lang="en-US" altLang="zh-CN" b="1" i="1" smtClean="0">
                              <a:solidFill>
                                <a:schemeClr val="tx1"/>
                              </a:solidFill>
                              <a:latin typeface="Cambria Math" panose="02040503050406030204" pitchFamily="18" charset="0"/>
                              <a:ea typeface="Cambria Math" panose="02040503050406030204" pitchFamily="18" charset="0"/>
                            </a:rPr>
                            <m:t>𝟖</m:t>
                          </m:r>
                          <m: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𝟏</m:t>
                          </m:r>
                          <m:r>
                            <a:rPr lang="en-US" altLang="zh-CN" i="1">
                              <a:solidFill>
                                <a:schemeClr val="tx1"/>
                              </a:solidFill>
                              <a:latin typeface="Cambria Math" panose="02040503050406030204" pitchFamily="18" charset="0"/>
                            </a:rPr>
                            <m:t>)</m:t>
                          </m:r>
                        </m:e>
                        <m:sup>
                          <m:r>
                            <a:rPr lang="en-US" altLang="zh-CN" b="1" i="1" smtClean="0">
                              <a:solidFill>
                                <a:schemeClr val="tx1"/>
                              </a:solidFill>
                              <a:latin typeface="Cambria Math" panose="02040503050406030204" pitchFamily="18" charset="0"/>
                            </a:rPr>
                            <m:t>𝟐</m:t>
                          </m:r>
                        </m:sup>
                      </m:sSup>
                      <m:r>
                        <a:rPr lang="en-US" altLang="zh-CN" b="1" i="1" smtClean="0">
                          <a:latin typeface="Cambria Math" panose="02040503050406030204" pitchFamily="18" charset="0"/>
                        </a:rPr>
                        <m:t>=</m:t>
                      </m:r>
                      <m:r>
                        <a:rPr lang="en-US" altLang="zh-CN" b="1" i="0" smtClean="0">
                          <a:solidFill>
                            <a:srgbClr val="00B0F0"/>
                          </a:solidFill>
                          <a:latin typeface="Cambria Math" panose="02040503050406030204" pitchFamily="18" charset="0"/>
                        </a:rPr>
                        <m:t>𝟏</m:t>
                      </m:r>
                      <m:r>
                        <a:rPr lang="en-US" altLang="zh-CN" b="1" i="0" smtClean="0">
                          <a:solidFill>
                            <a:srgbClr val="00B0F0"/>
                          </a:solidFill>
                          <a:latin typeface="Cambria Math" panose="02040503050406030204" pitchFamily="18" charset="0"/>
                        </a:rPr>
                        <m:t>.</m:t>
                      </m:r>
                      <m:r>
                        <a:rPr lang="en-US" altLang="zh-CN" b="1" i="0" smtClean="0">
                          <a:solidFill>
                            <a:srgbClr val="00B0F0"/>
                          </a:solidFill>
                          <a:latin typeface="Cambria Math" panose="02040503050406030204" pitchFamily="18" charset="0"/>
                        </a:rPr>
                        <m:t>𝟕𝟕</m:t>
                      </m:r>
                    </m:oMath>
                  </m:oMathPara>
                </a14:m>
                <a:endParaRPr lang="zh-CN" altLang="en-US">
                  <a:solidFill>
                    <a:srgbClr val="00B0F0"/>
                  </a:solidFill>
                </a:endParaRPr>
              </a:p>
            </p:txBody>
          </p:sp>
        </mc:Choice>
        <mc:Fallback xmlns="">
          <p:sp>
            <p:nvSpPr>
              <p:cNvPr id="55" name="文本框 54"/>
              <p:cNvSpPr txBox="1">
                <a:spLocks noRot="1" noChangeAspect="1" noMove="1" noResize="1" noEditPoints="1" noAdjustHandles="1" noChangeArrowheads="1" noChangeShapeType="1" noTextEdit="1"/>
              </p:cNvSpPr>
              <p:nvPr/>
            </p:nvSpPr>
            <p:spPr>
              <a:xfrm>
                <a:off x="3472016" y="3725781"/>
                <a:ext cx="2756168" cy="312586"/>
              </a:xfrm>
              <a:prstGeom prst="rect">
                <a:avLst/>
              </a:prstGeom>
              <a:blipFill rotWithShape="0">
                <a:blip r:embed="rId15"/>
                <a:stretch>
                  <a:fillRect b="-98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p:cNvSpPr txBox="1"/>
              <p:nvPr/>
            </p:nvSpPr>
            <p:spPr>
              <a:xfrm>
                <a:off x="3476209" y="4664843"/>
                <a:ext cx="2823983" cy="3125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𝟗𝟐</m:t>
                      </m:r>
                      <m:r>
                        <a:rPr lang="en-US" altLang="zh-CN" i="1" smtClean="0">
                          <a:latin typeface="Cambria Math" panose="02040503050406030204" pitchFamily="18" charset="0"/>
                        </a:rPr>
                        <m:t>+</m:t>
                      </m:r>
                      <m:sSup>
                        <m:sSupPr>
                          <m:ctrlPr>
                            <a:rPr lang="en-US" altLang="zh-CN" i="1" smtClean="0">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𝟐</m:t>
                          </m:r>
                          <m: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𝟎</m:t>
                          </m:r>
                          <m: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𝟗</m:t>
                          </m:r>
                          <m:r>
                            <a:rPr lang="en-US" altLang="zh-CN" b="1" i="1" smtClean="0">
                              <a:solidFill>
                                <a:schemeClr val="tx1"/>
                              </a:solidFill>
                              <a:latin typeface="Cambria Math" panose="02040503050406030204" pitchFamily="18" charset="0"/>
                              <a:ea typeface="Cambria Math" panose="02040503050406030204" pitchFamily="18" charset="0"/>
                            </a:rPr>
                            <m:t>𝟔</m:t>
                          </m:r>
                          <m: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𝟏</m:t>
                          </m:r>
                          <m:r>
                            <a:rPr lang="en-US" altLang="zh-CN" i="1">
                              <a:solidFill>
                                <a:schemeClr val="tx1"/>
                              </a:solidFill>
                              <a:latin typeface="Cambria Math" panose="02040503050406030204" pitchFamily="18" charset="0"/>
                            </a:rPr>
                            <m:t>)</m:t>
                          </m:r>
                        </m:e>
                        <m:sup>
                          <m:r>
                            <a:rPr lang="en-US" altLang="zh-CN" i="1">
                              <a:solidFill>
                                <a:schemeClr val="tx1"/>
                              </a:solidFill>
                              <a:latin typeface="Cambria Math" panose="02040503050406030204" pitchFamily="18" charset="0"/>
                            </a:rPr>
                            <m:t>𝟐</m:t>
                          </m:r>
                        </m:sup>
                      </m:sSup>
                      <m:r>
                        <a:rPr lang="en-US" altLang="zh-CN" i="1">
                          <a:latin typeface="Cambria Math" panose="02040503050406030204" pitchFamily="18" charset="0"/>
                        </a:rPr>
                        <m:t>=</m:t>
                      </m:r>
                      <m:r>
                        <a:rPr lang="en-US" altLang="zh-CN" b="1" i="1" smtClean="0">
                          <a:solidFill>
                            <a:srgbClr val="00B0F0"/>
                          </a:solidFill>
                          <a:latin typeface="Cambria Math" panose="02040503050406030204" pitchFamily="18" charset="0"/>
                        </a:rPr>
                        <m:t>𝟏</m:t>
                      </m:r>
                      <m:r>
                        <a:rPr lang="en-US" altLang="zh-CN" b="1" i="1" smtClean="0">
                          <a:solidFill>
                            <a:srgbClr val="00B0F0"/>
                          </a:solidFill>
                          <a:latin typeface="Cambria Math" panose="02040503050406030204" pitchFamily="18" charset="0"/>
                        </a:rPr>
                        <m:t>.</m:t>
                      </m:r>
                      <m:r>
                        <a:rPr lang="en-US" altLang="zh-CN" b="1" i="1" smtClean="0">
                          <a:solidFill>
                            <a:srgbClr val="00B0F0"/>
                          </a:solidFill>
                          <a:latin typeface="Cambria Math" panose="02040503050406030204" pitchFamily="18" charset="0"/>
                        </a:rPr>
                        <m:t>𝟕𝟕</m:t>
                      </m:r>
                    </m:oMath>
                  </m:oMathPara>
                </a14:m>
                <a:endParaRPr lang="zh-CN" altLang="en-US">
                  <a:solidFill>
                    <a:srgbClr val="00B0F0"/>
                  </a:solidFill>
                </a:endParaRPr>
              </a:p>
            </p:txBody>
          </p:sp>
        </mc:Choice>
        <mc:Fallback xmlns="">
          <p:sp>
            <p:nvSpPr>
              <p:cNvPr id="56" name="文本框 55"/>
              <p:cNvSpPr txBox="1">
                <a:spLocks noRot="1" noChangeAspect="1" noMove="1" noResize="1" noEditPoints="1" noAdjustHandles="1" noChangeArrowheads="1" noChangeShapeType="1" noTextEdit="1"/>
              </p:cNvSpPr>
              <p:nvPr/>
            </p:nvSpPr>
            <p:spPr>
              <a:xfrm>
                <a:off x="3476209" y="4664843"/>
                <a:ext cx="2823983" cy="312586"/>
              </a:xfrm>
              <a:prstGeom prst="rect">
                <a:avLst/>
              </a:prstGeom>
              <a:blipFill rotWithShape="0">
                <a:blip r:embed="rId16"/>
                <a:stretch>
                  <a:fillRect b="-7692"/>
                </a:stretch>
              </a:blipFill>
            </p:spPr>
            <p:txBody>
              <a:bodyPr/>
              <a:lstStyle/>
              <a:p>
                <a:r>
                  <a:rPr lang="zh-CN" altLang="en-US">
                    <a:noFill/>
                  </a:rPr>
                  <a:t> </a:t>
                </a:r>
              </a:p>
            </p:txBody>
          </p:sp>
        </mc:Fallback>
      </mc:AlternateContent>
      <p:sp>
        <p:nvSpPr>
          <p:cNvPr id="57" name="文本框 56"/>
          <p:cNvSpPr txBox="1"/>
          <p:nvPr/>
        </p:nvSpPr>
        <p:spPr>
          <a:xfrm>
            <a:off x="3501257" y="5627594"/>
            <a:ext cx="2576555" cy="307777"/>
          </a:xfrm>
          <a:prstGeom prst="rect">
            <a:avLst/>
          </a:prstGeom>
          <a:noFill/>
        </p:spPr>
        <p:txBody>
          <a:bodyPr wrap="square" rtlCol="0">
            <a:spAutoFit/>
          </a:bodyPr>
          <a:lstStyle/>
          <a:p>
            <a:r>
              <a:rPr lang="en-US" altLang="zh-CN"/>
              <a:t>0</a:t>
            </a:r>
            <a:endParaRPr lang="zh-CN" altLang="en-US"/>
          </a:p>
        </p:txBody>
      </p:sp>
      <p:cxnSp>
        <p:nvCxnSpPr>
          <p:cNvPr id="20" name="直接箭头连接符 19"/>
          <p:cNvCxnSpPr>
            <a:stCxn id="6" idx="6"/>
            <a:endCxn id="13" idx="2"/>
          </p:cNvCxnSpPr>
          <p:nvPr/>
        </p:nvCxnSpPr>
        <p:spPr bwMode="auto">
          <a:xfrm>
            <a:off x="2135758" y="3691099"/>
            <a:ext cx="933584" cy="180000"/>
          </a:xfrm>
          <a:prstGeom prst="straightConnector1">
            <a:avLst/>
          </a:prstGeom>
          <a:solidFill>
            <a:srgbClr val="C0C0C0">
              <a:alpha val="0"/>
            </a:srgbClr>
          </a:solidFill>
          <a:ln w="19050" cap="flat" cmpd="sng" algn="ctr">
            <a:solidFill>
              <a:srgbClr val="00B0F0"/>
            </a:solidFill>
            <a:prstDash val="solid"/>
            <a:round/>
            <a:headEnd type="none" w="med" len="med"/>
            <a:tailEnd type="triangle"/>
          </a:ln>
          <a:effectLst/>
        </p:spPr>
      </p:cxnSp>
      <p:cxnSp>
        <p:nvCxnSpPr>
          <p:cNvPr id="21" name="直接箭头连接符 20"/>
          <p:cNvCxnSpPr>
            <a:stCxn id="6" idx="6"/>
            <a:endCxn id="14" idx="2"/>
          </p:cNvCxnSpPr>
          <p:nvPr/>
        </p:nvCxnSpPr>
        <p:spPr bwMode="auto">
          <a:xfrm>
            <a:off x="2135758" y="3691099"/>
            <a:ext cx="933584" cy="1126337"/>
          </a:xfrm>
          <a:prstGeom prst="straightConnector1">
            <a:avLst/>
          </a:prstGeom>
          <a:solidFill>
            <a:srgbClr val="C0C0C0">
              <a:alpha val="0"/>
            </a:srgbClr>
          </a:solidFill>
          <a:ln w="19050" cap="flat" cmpd="sng" algn="ctr">
            <a:solidFill>
              <a:srgbClr val="00B0F0"/>
            </a:solidFill>
            <a:prstDash val="solid"/>
            <a:round/>
            <a:headEnd type="none" w="med" len="med"/>
            <a:tailEnd type="triangle"/>
          </a:ln>
          <a:effectLst/>
        </p:spPr>
      </p:cxnSp>
      <p:sp>
        <p:nvSpPr>
          <p:cNvPr id="58" name="文本框 57"/>
          <p:cNvSpPr txBox="1"/>
          <p:nvPr/>
        </p:nvSpPr>
        <p:spPr>
          <a:xfrm>
            <a:off x="6315925" y="2727642"/>
            <a:ext cx="2648563" cy="523220"/>
          </a:xfrm>
          <a:prstGeom prst="rect">
            <a:avLst/>
          </a:prstGeom>
          <a:noFill/>
        </p:spPr>
        <p:txBody>
          <a:bodyPr wrap="square" rtlCol="0">
            <a:spAutoFit/>
          </a:bodyPr>
          <a:lstStyle/>
          <a:p>
            <a:pPr algn="ctr"/>
            <a:r>
              <a:rPr lang="en-US" altLang="zh-CN"/>
              <a:t>TABLE I. Predicted accuracy between tasks and workers</a:t>
            </a:r>
            <a:endParaRPr lang="zh-CN" altLang="en-US"/>
          </a:p>
        </p:txBody>
      </p:sp>
      <p:sp>
        <p:nvSpPr>
          <p:cNvPr id="52" name="灯片编号占位符 51"/>
          <p:cNvSpPr>
            <a:spLocks noGrp="1"/>
          </p:cNvSpPr>
          <p:nvPr>
            <p:ph type="sldNum" sz="quarter" idx="12"/>
          </p:nvPr>
        </p:nvSpPr>
        <p:spPr/>
        <p:txBody>
          <a:bodyPr/>
          <a:lstStyle/>
          <a:p>
            <a:pPr>
              <a:defRPr/>
            </a:pPr>
            <a:fld id="{73697CC5-BB9E-487E-AFF3-8F5506CF83B5}" type="slidenum">
              <a:rPr lang="en-US" altLang="ko-KR" smtClean="0"/>
              <a:pPr>
                <a:defRPr/>
              </a:pPr>
              <a:t>26</a:t>
            </a:fld>
            <a:endParaRPr lang="en-US" altLang="ko-KR"/>
          </a:p>
        </p:txBody>
      </p:sp>
    </p:spTree>
    <p:extLst>
      <p:ext uri="{BB962C8B-B14F-4D97-AF65-F5344CB8AC3E}">
        <p14:creationId xmlns:p14="http://schemas.microsoft.com/office/powerpoint/2010/main" val="210694178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smtClean="0"/>
              <a:t>Greedy Algorithm</a:t>
            </a:r>
            <a:endParaRPr lang="zh-CN" altLang="en-US"/>
          </a:p>
        </p:txBody>
      </p:sp>
      <p:sp>
        <p:nvSpPr>
          <p:cNvPr id="3" name="内容占位符 2"/>
          <p:cNvSpPr>
            <a:spLocks noGrp="1"/>
          </p:cNvSpPr>
          <p:nvPr>
            <p:ph idx="1"/>
          </p:nvPr>
        </p:nvSpPr>
        <p:spPr/>
        <p:txBody>
          <a:bodyPr/>
          <a:lstStyle/>
          <a:p>
            <a:r>
              <a:rPr lang="en-US" altLang="zh-CN" sz="2800"/>
              <a:t>Basic idea of </a:t>
            </a:r>
            <a:r>
              <a:rPr lang="en-US" altLang="zh-CN" sz="2800" smtClean="0"/>
              <a:t>LAF</a:t>
            </a:r>
          </a:p>
          <a:p>
            <a:pPr lvl="1"/>
            <a:r>
              <a:rPr lang="en-US" altLang="zh-CN" sz="2400" smtClean="0"/>
              <a:t>Greedily </a:t>
            </a:r>
            <a:r>
              <a:rPr lang="en-US" altLang="zh-CN" sz="2400"/>
              <a:t>assign the uncompleted tasks with the highest accuracy to each new worker</a:t>
            </a:r>
            <a:endParaRPr lang="zh-CN" altLang="en-US" sz="2400"/>
          </a:p>
        </p:txBody>
      </p:sp>
      <p:sp>
        <p:nvSpPr>
          <p:cNvPr id="5" name="椭圆 4"/>
          <p:cNvSpPr/>
          <p:nvPr/>
        </p:nvSpPr>
        <p:spPr bwMode="auto">
          <a:xfrm>
            <a:off x="1775758" y="3020730"/>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6" name="椭圆 5"/>
          <p:cNvSpPr/>
          <p:nvPr/>
        </p:nvSpPr>
        <p:spPr bwMode="auto">
          <a:xfrm>
            <a:off x="1775758" y="3511099"/>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7" name="椭圆 6"/>
          <p:cNvSpPr/>
          <p:nvPr/>
        </p:nvSpPr>
        <p:spPr bwMode="auto">
          <a:xfrm>
            <a:off x="1775758" y="4001468"/>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effectLst/>
              <a:latin typeface="Arial" charset="0"/>
              <a:ea typeface="Arial Unicode MS" pitchFamily="50" charset="-127"/>
              <a:cs typeface="Arial Unicode MS" pitchFamily="50" charset="-127"/>
            </a:endParaRPr>
          </a:p>
        </p:txBody>
      </p:sp>
      <p:sp>
        <p:nvSpPr>
          <p:cNvPr id="8" name="椭圆 7"/>
          <p:cNvSpPr/>
          <p:nvPr/>
        </p:nvSpPr>
        <p:spPr bwMode="auto">
          <a:xfrm>
            <a:off x="1775758" y="4491837"/>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9" name="椭圆 8"/>
          <p:cNvSpPr/>
          <p:nvPr/>
        </p:nvSpPr>
        <p:spPr bwMode="auto">
          <a:xfrm>
            <a:off x="1775758" y="4952561"/>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0" name="椭圆 9"/>
          <p:cNvSpPr/>
          <p:nvPr/>
        </p:nvSpPr>
        <p:spPr bwMode="auto">
          <a:xfrm>
            <a:off x="1775758" y="5413285"/>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1" name="椭圆 10"/>
          <p:cNvSpPr/>
          <p:nvPr/>
        </p:nvSpPr>
        <p:spPr bwMode="auto">
          <a:xfrm>
            <a:off x="1775758" y="5874009"/>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2" name="椭圆 11"/>
          <p:cNvSpPr/>
          <p:nvPr/>
        </p:nvSpPr>
        <p:spPr bwMode="auto">
          <a:xfrm>
            <a:off x="1758059" y="6326593"/>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4" name="椭圆 13"/>
          <p:cNvSpPr/>
          <p:nvPr/>
        </p:nvSpPr>
        <p:spPr bwMode="auto">
          <a:xfrm>
            <a:off x="3069342" y="4637436"/>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5" name="椭圆 14"/>
          <p:cNvSpPr/>
          <p:nvPr/>
        </p:nvSpPr>
        <p:spPr bwMode="auto">
          <a:xfrm>
            <a:off x="3069342" y="5583773"/>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cxnSp>
        <p:nvCxnSpPr>
          <p:cNvPr id="17" name="直接箭头连接符 16"/>
          <p:cNvCxnSpPr>
            <a:stCxn id="12" idx="6"/>
            <a:endCxn id="15" idx="2"/>
          </p:cNvCxnSpPr>
          <p:nvPr/>
        </p:nvCxnSpPr>
        <p:spPr bwMode="auto">
          <a:xfrm flipV="1">
            <a:off x="2118059" y="5763773"/>
            <a:ext cx="951283" cy="742820"/>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18" name="直接箭头连接符 17"/>
          <p:cNvCxnSpPr>
            <a:stCxn id="5" idx="6"/>
            <a:endCxn id="15" idx="2"/>
          </p:cNvCxnSpPr>
          <p:nvPr/>
        </p:nvCxnSpPr>
        <p:spPr bwMode="auto">
          <a:xfrm>
            <a:off x="2135758" y="3200730"/>
            <a:ext cx="933584" cy="2563043"/>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2" name="直接箭头连接符 21"/>
          <p:cNvCxnSpPr>
            <a:stCxn id="6" idx="6"/>
            <a:endCxn id="15" idx="2"/>
          </p:cNvCxnSpPr>
          <p:nvPr/>
        </p:nvCxnSpPr>
        <p:spPr bwMode="auto">
          <a:xfrm>
            <a:off x="2135758" y="3691099"/>
            <a:ext cx="933584" cy="2072674"/>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6" name="直接箭头连接符 25"/>
          <p:cNvCxnSpPr>
            <a:stCxn id="8" idx="6"/>
            <a:endCxn id="14" idx="2"/>
          </p:cNvCxnSpPr>
          <p:nvPr/>
        </p:nvCxnSpPr>
        <p:spPr bwMode="auto">
          <a:xfrm>
            <a:off x="2135758" y="4671837"/>
            <a:ext cx="933584" cy="145599"/>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7" name="直接箭头连接符 26"/>
          <p:cNvCxnSpPr>
            <a:stCxn id="8" idx="6"/>
            <a:endCxn id="13" idx="2"/>
          </p:cNvCxnSpPr>
          <p:nvPr/>
        </p:nvCxnSpPr>
        <p:spPr bwMode="auto">
          <a:xfrm flipV="1">
            <a:off x="2135758" y="3871099"/>
            <a:ext cx="933584" cy="800738"/>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8" name="直接箭头连接符 27"/>
          <p:cNvCxnSpPr>
            <a:stCxn id="8" idx="6"/>
            <a:endCxn id="15" idx="2"/>
          </p:cNvCxnSpPr>
          <p:nvPr/>
        </p:nvCxnSpPr>
        <p:spPr bwMode="auto">
          <a:xfrm>
            <a:off x="2135758" y="4671837"/>
            <a:ext cx="933584" cy="1091936"/>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9" name="直接箭头连接符 28"/>
          <p:cNvCxnSpPr>
            <a:stCxn id="9" idx="6"/>
            <a:endCxn id="13" idx="2"/>
          </p:cNvCxnSpPr>
          <p:nvPr/>
        </p:nvCxnSpPr>
        <p:spPr bwMode="auto">
          <a:xfrm flipV="1">
            <a:off x="2135758" y="3871099"/>
            <a:ext cx="933584" cy="1261462"/>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0" name="直接箭头连接符 29"/>
          <p:cNvCxnSpPr>
            <a:stCxn id="9" idx="6"/>
            <a:endCxn id="14" idx="2"/>
          </p:cNvCxnSpPr>
          <p:nvPr/>
        </p:nvCxnSpPr>
        <p:spPr bwMode="auto">
          <a:xfrm flipV="1">
            <a:off x="2135758" y="4817436"/>
            <a:ext cx="933584" cy="315125"/>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1" name="直接箭头连接符 30"/>
          <p:cNvCxnSpPr>
            <a:stCxn id="9" idx="6"/>
            <a:endCxn id="15" idx="2"/>
          </p:cNvCxnSpPr>
          <p:nvPr/>
        </p:nvCxnSpPr>
        <p:spPr bwMode="auto">
          <a:xfrm>
            <a:off x="2135758" y="5132561"/>
            <a:ext cx="933584" cy="631212"/>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2" name="直接箭头连接符 31"/>
          <p:cNvCxnSpPr>
            <a:stCxn id="10" idx="6"/>
            <a:endCxn id="14" idx="2"/>
          </p:cNvCxnSpPr>
          <p:nvPr/>
        </p:nvCxnSpPr>
        <p:spPr bwMode="auto">
          <a:xfrm flipV="1">
            <a:off x="2135758" y="4817436"/>
            <a:ext cx="933584" cy="775849"/>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3" name="直接箭头连接符 32"/>
          <p:cNvCxnSpPr>
            <a:stCxn id="10" idx="6"/>
            <a:endCxn id="13" idx="2"/>
          </p:cNvCxnSpPr>
          <p:nvPr/>
        </p:nvCxnSpPr>
        <p:spPr bwMode="auto">
          <a:xfrm flipV="1">
            <a:off x="2135758" y="3871099"/>
            <a:ext cx="933584" cy="1722186"/>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4" name="直接箭头连接符 33"/>
          <p:cNvCxnSpPr>
            <a:stCxn id="10" idx="6"/>
            <a:endCxn id="15" idx="2"/>
          </p:cNvCxnSpPr>
          <p:nvPr/>
        </p:nvCxnSpPr>
        <p:spPr bwMode="auto">
          <a:xfrm>
            <a:off x="2135758" y="5593285"/>
            <a:ext cx="933584" cy="170488"/>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5" name="直接箭头连接符 34"/>
          <p:cNvCxnSpPr>
            <a:stCxn id="11" idx="6"/>
            <a:endCxn id="14" idx="2"/>
          </p:cNvCxnSpPr>
          <p:nvPr/>
        </p:nvCxnSpPr>
        <p:spPr bwMode="auto">
          <a:xfrm flipV="1">
            <a:off x="2135758" y="4817436"/>
            <a:ext cx="933584" cy="1236573"/>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6" name="直接箭头连接符 35"/>
          <p:cNvCxnSpPr>
            <a:stCxn id="11" idx="6"/>
            <a:endCxn id="15" idx="2"/>
          </p:cNvCxnSpPr>
          <p:nvPr/>
        </p:nvCxnSpPr>
        <p:spPr bwMode="auto">
          <a:xfrm flipV="1">
            <a:off x="2135758" y="5763773"/>
            <a:ext cx="933584" cy="290236"/>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7" name="直接箭头连接符 36"/>
          <p:cNvCxnSpPr>
            <a:stCxn id="11" idx="6"/>
            <a:endCxn id="13" idx="2"/>
          </p:cNvCxnSpPr>
          <p:nvPr/>
        </p:nvCxnSpPr>
        <p:spPr bwMode="auto">
          <a:xfrm flipV="1">
            <a:off x="2135758" y="3871099"/>
            <a:ext cx="933584" cy="2182910"/>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8" name="直接箭头连接符 37"/>
          <p:cNvCxnSpPr>
            <a:stCxn id="12" idx="6"/>
            <a:endCxn id="13" idx="2"/>
          </p:cNvCxnSpPr>
          <p:nvPr/>
        </p:nvCxnSpPr>
        <p:spPr bwMode="auto">
          <a:xfrm flipV="1">
            <a:off x="2118059" y="3871099"/>
            <a:ext cx="951283" cy="2635494"/>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9" name="直接箭头连接符 38"/>
          <p:cNvCxnSpPr>
            <a:stCxn id="12" idx="6"/>
            <a:endCxn id="14" idx="2"/>
          </p:cNvCxnSpPr>
          <p:nvPr/>
        </p:nvCxnSpPr>
        <p:spPr bwMode="auto">
          <a:xfrm flipV="1">
            <a:off x="2118059" y="4817436"/>
            <a:ext cx="951283" cy="1689157"/>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0" name="文本框 39"/>
              <p:cNvSpPr txBox="1"/>
              <p:nvPr/>
            </p:nvSpPr>
            <p:spPr>
              <a:xfrm>
                <a:off x="1487706" y="3534566"/>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2</m:t>
                          </m:r>
                        </m:sub>
                      </m:sSub>
                    </m:oMath>
                  </m:oMathPara>
                </a14:m>
                <a:endParaRPr lang="zh-CN" altLang="en-US"/>
              </a:p>
            </p:txBody>
          </p:sp>
        </mc:Choice>
        <mc:Fallback xmlns="">
          <p:sp>
            <p:nvSpPr>
              <p:cNvPr id="40" name="文本框 39"/>
              <p:cNvSpPr txBox="1">
                <a:spLocks noRot="1" noChangeAspect="1" noMove="1" noResize="1" noEditPoints="1" noAdjustHandles="1" noChangeArrowheads="1" noChangeShapeType="1" noTextEdit="1"/>
              </p:cNvSpPr>
              <p:nvPr/>
            </p:nvSpPr>
            <p:spPr>
              <a:xfrm>
                <a:off x="1487706" y="3534566"/>
                <a:ext cx="936104" cy="307777"/>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p:cNvSpPr txBox="1"/>
              <p:nvPr/>
            </p:nvSpPr>
            <p:spPr>
              <a:xfrm>
                <a:off x="1505555" y="303640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solidFill>
                                <a:srgbClr val="000000"/>
                              </a:solidFill>
                              <a:latin typeface="Cambria Math" panose="02040503050406030204" pitchFamily="18" charset="0"/>
                              <a:ea typeface="宋体" panose="02010600030101010101" pitchFamily="2" charset="-122"/>
                            </a:rPr>
                          </m:ctrlPr>
                        </m:sSubPr>
                        <m:e>
                          <m:r>
                            <a:rPr lang="en-US" altLang="zh-CN" b="0" i="1">
                              <a:solidFill>
                                <a:srgbClr val="000000"/>
                              </a:solidFill>
                              <a:latin typeface="Cambria Math" panose="02040503050406030204" pitchFamily="18" charset="0"/>
                              <a:ea typeface="宋体" panose="02010600030101010101" pitchFamily="2" charset="-122"/>
                            </a:rPr>
                            <m:t>𝑤</m:t>
                          </m:r>
                        </m:e>
                        <m:sub>
                          <m:r>
                            <a:rPr lang="en-US" altLang="zh-CN" b="0" i="1">
                              <a:solidFill>
                                <a:srgbClr val="000000"/>
                              </a:solidFill>
                              <a:latin typeface="Cambria Math" panose="02040503050406030204" pitchFamily="18" charset="0"/>
                              <a:ea typeface="宋体" panose="02010600030101010101" pitchFamily="2" charset="-122"/>
                            </a:rPr>
                            <m:t>1</m:t>
                          </m:r>
                        </m:sub>
                      </m:sSub>
                    </m:oMath>
                  </m:oMathPara>
                </a14:m>
                <a:endParaRPr lang="zh-CN" altLang="en-US"/>
              </a:p>
            </p:txBody>
          </p:sp>
        </mc:Choice>
        <mc:Fallback xmlns="">
          <p:sp>
            <p:nvSpPr>
              <p:cNvPr id="41" name="文本框 40"/>
              <p:cNvSpPr txBox="1">
                <a:spLocks noRot="1" noChangeAspect="1" noMove="1" noResize="1" noEditPoints="1" noAdjustHandles="1" noChangeArrowheads="1" noChangeShapeType="1" noTextEdit="1"/>
              </p:cNvSpPr>
              <p:nvPr/>
            </p:nvSpPr>
            <p:spPr>
              <a:xfrm>
                <a:off x="1505555" y="3036404"/>
                <a:ext cx="936104" cy="307777"/>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p:cNvSpPr txBox="1"/>
              <p:nvPr/>
            </p:nvSpPr>
            <p:spPr>
              <a:xfrm>
                <a:off x="2800112" y="3698447"/>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1</m:t>
                          </m:r>
                        </m:sub>
                      </m:sSub>
                    </m:oMath>
                  </m:oMathPara>
                </a14:m>
                <a:endParaRPr lang="zh-CN" altLang="en-US"/>
              </a:p>
            </p:txBody>
          </p:sp>
        </mc:Choice>
        <mc:Fallback xmlns="">
          <p:sp>
            <p:nvSpPr>
              <p:cNvPr id="42" name="文本框 41"/>
              <p:cNvSpPr txBox="1">
                <a:spLocks noRot="1" noChangeAspect="1" noMove="1" noResize="1" noEditPoints="1" noAdjustHandles="1" noChangeArrowheads="1" noChangeShapeType="1" noTextEdit="1"/>
              </p:cNvSpPr>
              <p:nvPr/>
            </p:nvSpPr>
            <p:spPr>
              <a:xfrm>
                <a:off x="2800112" y="3698447"/>
                <a:ext cx="936104" cy="307777"/>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p:cNvSpPr txBox="1"/>
              <p:nvPr/>
            </p:nvSpPr>
            <p:spPr>
              <a:xfrm>
                <a:off x="2781290" y="462101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2</m:t>
                          </m:r>
                        </m:sub>
                      </m:sSub>
                    </m:oMath>
                  </m:oMathPara>
                </a14:m>
                <a:endParaRPr lang="zh-CN" altLang="en-US"/>
              </a:p>
            </p:txBody>
          </p:sp>
        </mc:Choice>
        <mc:Fallback xmlns="">
          <p:sp>
            <p:nvSpPr>
              <p:cNvPr id="43" name="文本框 42"/>
              <p:cNvSpPr txBox="1">
                <a:spLocks noRot="1" noChangeAspect="1" noMove="1" noResize="1" noEditPoints="1" noAdjustHandles="1" noChangeArrowheads="1" noChangeShapeType="1" noTextEdit="1"/>
              </p:cNvSpPr>
              <p:nvPr/>
            </p:nvSpPr>
            <p:spPr>
              <a:xfrm>
                <a:off x="2781290" y="4621015"/>
                <a:ext cx="936104" cy="307777"/>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p:cNvSpPr txBox="1"/>
              <p:nvPr/>
            </p:nvSpPr>
            <p:spPr>
              <a:xfrm>
                <a:off x="2781290" y="560390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3</m:t>
                          </m:r>
                        </m:sub>
                      </m:sSub>
                    </m:oMath>
                  </m:oMathPara>
                </a14:m>
                <a:endParaRPr lang="zh-CN" altLang="en-US"/>
              </a:p>
            </p:txBody>
          </p:sp>
        </mc:Choice>
        <mc:Fallback xmlns="">
          <p:sp>
            <p:nvSpPr>
              <p:cNvPr id="44" name="文本框 43"/>
              <p:cNvSpPr txBox="1">
                <a:spLocks noRot="1" noChangeAspect="1" noMove="1" noResize="1" noEditPoints="1" noAdjustHandles="1" noChangeArrowheads="1" noChangeShapeType="1" noTextEdit="1"/>
              </p:cNvSpPr>
              <p:nvPr/>
            </p:nvSpPr>
            <p:spPr>
              <a:xfrm>
                <a:off x="2781290" y="5603905"/>
                <a:ext cx="936104" cy="307777"/>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p:cNvSpPr txBox="1"/>
              <p:nvPr/>
            </p:nvSpPr>
            <p:spPr>
              <a:xfrm>
                <a:off x="1496556" y="4012971"/>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3</m:t>
                          </m:r>
                        </m:sub>
                      </m:sSub>
                    </m:oMath>
                  </m:oMathPara>
                </a14:m>
                <a:endParaRPr lang="zh-CN" altLang="en-US"/>
              </a:p>
            </p:txBody>
          </p:sp>
        </mc:Choice>
        <mc:Fallback xmlns="">
          <p:sp>
            <p:nvSpPr>
              <p:cNvPr id="45" name="文本框 44"/>
              <p:cNvSpPr txBox="1">
                <a:spLocks noRot="1" noChangeAspect="1" noMove="1" noResize="1" noEditPoints="1" noAdjustHandles="1" noChangeArrowheads="1" noChangeShapeType="1" noTextEdit="1"/>
              </p:cNvSpPr>
              <p:nvPr/>
            </p:nvSpPr>
            <p:spPr>
              <a:xfrm>
                <a:off x="1496556" y="4012971"/>
                <a:ext cx="936104" cy="307777"/>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p:cNvSpPr txBox="1"/>
              <p:nvPr/>
            </p:nvSpPr>
            <p:spPr>
              <a:xfrm>
                <a:off x="1478857" y="632918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8</m:t>
                          </m:r>
                        </m:sub>
                      </m:sSub>
                    </m:oMath>
                  </m:oMathPara>
                </a14:m>
                <a:endParaRPr lang="zh-CN" altLang="en-US"/>
              </a:p>
            </p:txBody>
          </p:sp>
        </mc:Choice>
        <mc:Fallback xmlns="">
          <p:sp>
            <p:nvSpPr>
              <p:cNvPr id="46" name="文本框 45"/>
              <p:cNvSpPr txBox="1">
                <a:spLocks noRot="1" noChangeAspect="1" noMove="1" noResize="1" noEditPoints="1" noAdjustHandles="1" noChangeArrowheads="1" noChangeShapeType="1" noTextEdit="1"/>
              </p:cNvSpPr>
              <p:nvPr/>
            </p:nvSpPr>
            <p:spPr>
              <a:xfrm>
                <a:off x="1478857" y="6329185"/>
                <a:ext cx="936104" cy="307777"/>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p:cNvSpPr txBox="1"/>
              <p:nvPr/>
            </p:nvSpPr>
            <p:spPr>
              <a:xfrm>
                <a:off x="1502568" y="5875857"/>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7</m:t>
                          </m:r>
                        </m:sub>
                      </m:sSub>
                    </m:oMath>
                  </m:oMathPara>
                </a14:m>
                <a:endParaRPr lang="zh-CN" altLang="en-US"/>
              </a:p>
            </p:txBody>
          </p:sp>
        </mc:Choice>
        <mc:Fallback xmlns="">
          <p:sp>
            <p:nvSpPr>
              <p:cNvPr id="47" name="文本框 46"/>
              <p:cNvSpPr txBox="1">
                <a:spLocks noRot="1" noChangeAspect="1" noMove="1" noResize="1" noEditPoints="1" noAdjustHandles="1" noChangeArrowheads="1" noChangeShapeType="1" noTextEdit="1"/>
              </p:cNvSpPr>
              <p:nvPr/>
            </p:nvSpPr>
            <p:spPr>
              <a:xfrm>
                <a:off x="1502568" y="5875857"/>
                <a:ext cx="936104" cy="307777"/>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p:cNvSpPr txBox="1"/>
              <p:nvPr/>
            </p:nvSpPr>
            <p:spPr>
              <a:xfrm>
                <a:off x="1505555" y="544081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6</m:t>
                          </m:r>
                        </m:sub>
                      </m:sSub>
                    </m:oMath>
                  </m:oMathPara>
                </a14:m>
                <a:endParaRPr lang="zh-CN" altLang="en-US"/>
              </a:p>
            </p:txBody>
          </p:sp>
        </mc:Choice>
        <mc:Fallback xmlns="">
          <p:sp>
            <p:nvSpPr>
              <p:cNvPr id="48" name="文本框 47"/>
              <p:cNvSpPr txBox="1">
                <a:spLocks noRot="1" noChangeAspect="1" noMove="1" noResize="1" noEditPoints="1" noAdjustHandles="1" noChangeArrowheads="1" noChangeShapeType="1" noTextEdit="1"/>
              </p:cNvSpPr>
              <p:nvPr/>
            </p:nvSpPr>
            <p:spPr>
              <a:xfrm>
                <a:off x="1505555" y="5440814"/>
                <a:ext cx="936104" cy="307777"/>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1487706" y="497730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5</m:t>
                          </m:r>
                        </m:sub>
                      </m:sSub>
                    </m:oMath>
                  </m:oMathPara>
                </a14:m>
                <a:endParaRPr lang="zh-CN" altLang="en-US"/>
              </a:p>
            </p:txBody>
          </p:sp>
        </mc:Choice>
        <mc:Fallback xmlns="">
          <p:sp>
            <p:nvSpPr>
              <p:cNvPr id="49" name="文本框 48"/>
              <p:cNvSpPr txBox="1">
                <a:spLocks noRot="1" noChangeAspect="1" noMove="1" noResize="1" noEditPoints="1" noAdjustHandles="1" noChangeArrowheads="1" noChangeShapeType="1" noTextEdit="1"/>
              </p:cNvSpPr>
              <p:nvPr/>
            </p:nvSpPr>
            <p:spPr>
              <a:xfrm>
                <a:off x="1487706" y="4977304"/>
                <a:ext cx="936104" cy="307777"/>
              </a:xfrm>
              <a:prstGeom prst="rect">
                <a:avLst/>
              </a:prstGeom>
              <a:blipFill rotWithShape="0">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p:cNvSpPr txBox="1"/>
              <p:nvPr/>
            </p:nvSpPr>
            <p:spPr>
              <a:xfrm>
                <a:off x="1522420" y="4504951"/>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4</m:t>
                          </m:r>
                        </m:sub>
                      </m:sSub>
                    </m:oMath>
                  </m:oMathPara>
                </a14:m>
                <a:endParaRPr lang="zh-CN" altLang="en-US"/>
              </a:p>
            </p:txBody>
          </p:sp>
        </mc:Choice>
        <mc:Fallback xmlns="">
          <p:sp>
            <p:nvSpPr>
              <p:cNvPr id="50" name="文本框 49"/>
              <p:cNvSpPr txBox="1">
                <a:spLocks noRot="1" noChangeAspect="1" noMove="1" noResize="1" noEditPoints="1" noAdjustHandles="1" noChangeArrowheads="1" noChangeShapeType="1" noTextEdit="1"/>
              </p:cNvSpPr>
              <p:nvPr/>
            </p:nvSpPr>
            <p:spPr>
              <a:xfrm>
                <a:off x="1522420" y="4504951"/>
                <a:ext cx="936104" cy="307777"/>
              </a:xfrm>
              <a:prstGeom prst="rect">
                <a:avLst/>
              </a:prstGeom>
              <a:blipFill rotWithShape="0">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1" name="表格 50"/>
              <p:cNvGraphicFramePr>
                <a:graphicFrameLocks noGrp="1"/>
              </p:cNvGraphicFramePr>
              <p:nvPr>
                <p:extLst>
                  <p:ext uri="{D42A27DB-BD31-4B8C-83A1-F6EECF244321}">
                    <p14:modId xmlns:p14="http://schemas.microsoft.com/office/powerpoint/2010/main" val="416524811"/>
                  </p:ext>
                </p:extLst>
              </p:nvPr>
            </p:nvGraphicFramePr>
            <p:xfrm>
              <a:off x="6349022" y="3298583"/>
              <a:ext cx="2529060" cy="3337560"/>
            </p:xfrm>
            <a:graphic>
              <a:graphicData uri="http://schemas.openxmlformats.org/drawingml/2006/table">
                <a:tbl>
                  <a:tblPr firstRow="1" bandRow="1">
                    <a:tableStyleId>{5C22544A-7EE6-4342-B048-85BDC9FD1C3A}</a:tableStyleId>
                  </a:tblPr>
                  <a:tblGrid>
                    <a:gridCol w="632265">
                      <a:extLst>
                        <a:ext uri="{9D8B030D-6E8A-4147-A177-3AD203B41FA5}">
                          <a16:colId xmlns="" xmlns:a16="http://schemas.microsoft.com/office/drawing/2014/main" val="20000"/>
                        </a:ext>
                      </a:extLst>
                    </a:gridCol>
                    <a:gridCol w="632265">
                      <a:extLst>
                        <a:ext uri="{9D8B030D-6E8A-4147-A177-3AD203B41FA5}">
                          <a16:colId xmlns="" xmlns:a16="http://schemas.microsoft.com/office/drawing/2014/main" val="20001"/>
                        </a:ext>
                      </a:extLst>
                    </a:gridCol>
                    <a:gridCol w="632265">
                      <a:extLst>
                        <a:ext uri="{9D8B030D-6E8A-4147-A177-3AD203B41FA5}">
                          <a16:colId xmlns="" xmlns:a16="http://schemas.microsoft.com/office/drawing/2014/main" val="20002"/>
                        </a:ext>
                      </a:extLst>
                    </a:gridCol>
                    <a:gridCol w="632265">
                      <a:extLst>
                        <a:ext uri="{9D8B030D-6E8A-4147-A177-3AD203B41FA5}">
                          <a16:colId xmlns="" xmlns:a16="http://schemas.microsoft.com/office/drawing/2014/main" val="20003"/>
                        </a:ext>
                      </a:extLst>
                    </a:gridCol>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𝟏</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𝟐</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𝟑</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𝟏</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𝟐</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𝟑</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𝟒</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0.98</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0.98</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bg1">
                                  <a:lumMod val="85000"/>
                                </a:schemeClr>
                              </a:solidFill>
                            </a:rPr>
                            <a:t>0.98</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4"/>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𝟓</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5"/>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𝟔</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6"/>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𝟕</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𝟖</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8"/>
                      </a:ext>
                    </a:extLst>
                  </a:tr>
                </a:tbl>
              </a:graphicData>
            </a:graphic>
          </p:graphicFrame>
        </mc:Choice>
        <mc:Fallback xmlns="">
          <p:graphicFrame>
            <p:nvGraphicFramePr>
              <p:cNvPr id="51" name="表格 50"/>
              <p:cNvGraphicFramePr>
                <a:graphicFrameLocks noGrp="1"/>
              </p:cNvGraphicFramePr>
              <p:nvPr>
                <p:extLst>
                  <p:ext uri="{D42A27DB-BD31-4B8C-83A1-F6EECF244321}">
                    <p14:modId xmlns:p14="http://schemas.microsoft.com/office/powerpoint/2010/main" val="416524811"/>
                  </p:ext>
                </p:extLst>
              </p:nvPr>
            </p:nvGraphicFramePr>
            <p:xfrm>
              <a:off x="6349022" y="3298583"/>
              <a:ext cx="2529060" cy="3337560"/>
            </p:xfrm>
            <a:graphic>
              <a:graphicData uri="http://schemas.openxmlformats.org/drawingml/2006/table">
                <a:tbl>
                  <a:tblPr firstRow="1" bandRow="1">
                    <a:tableStyleId>{5C22544A-7EE6-4342-B048-85BDC9FD1C3A}</a:tableStyleId>
                  </a:tblPr>
                  <a:tblGrid>
                    <a:gridCol w="632265"/>
                    <a:gridCol w="632265"/>
                    <a:gridCol w="632265"/>
                    <a:gridCol w="632265"/>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100962" t="-1639" r="-201923" b="-822951"/>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200962" t="-1639" r="-101923" b="-822951"/>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300962" t="-1639" r="-1923" b="-822951"/>
                          </a:stretch>
                        </a:blip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101639" r="-301923" b="-722951"/>
                          </a:stretch>
                        </a:blip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201639" r="-301923" b="-622951"/>
                          </a:stretch>
                        </a:blip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0.96</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301639" r="-301923" b="-522951"/>
                          </a:stretch>
                        </a:blip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0.96</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0.96</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408333" r="-301923" b="-431667"/>
                          </a:stretch>
                        </a:blipFill>
                      </a:tcPr>
                    </a:tc>
                    <a:tc>
                      <a:txBody>
                        <a:bodyPr/>
                        <a:lstStyle/>
                        <a:p>
                          <a:pPr algn="ctr"/>
                          <a:r>
                            <a:rPr lang="en-US" altLang="zh-CN" smtClean="0">
                              <a:solidFill>
                                <a:schemeClr val="bg1">
                                  <a:lumMod val="85000"/>
                                </a:schemeClr>
                              </a:solidFill>
                            </a:rPr>
                            <a:t>0.98</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0.98</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bg1">
                                  <a:lumMod val="85000"/>
                                </a:schemeClr>
                              </a:solidFill>
                            </a:rPr>
                            <a:t>0.98</a:t>
                          </a:r>
                          <a:endParaRPr lang="zh-CN" altLang="en-US" smtClean="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500000" r="-301923" b="-324590"/>
                          </a:stretch>
                        </a:blip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bg1">
                                  <a:lumMod val="85000"/>
                                </a:schemeClr>
                              </a:solidFill>
                            </a:rPr>
                            <a:t>0.94</a:t>
                          </a:r>
                          <a:endParaRPr lang="zh-CN" altLang="en-US" smtClean="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600000" r="-301923" b="-224590"/>
                          </a:stretch>
                        </a:blip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700000" r="-301923" b="-124590"/>
                          </a:stretch>
                        </a:blip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800000" r="-301923" b="-24590"/>
                          </a:stretch>
                        </a:blip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Fallback>
      </mc:AlternateContent>
      <p:sp>
        <p:nvSpPr>
          <p:cNvPr id="53" name="文本框 52"/>
          <p:cNvSpPr txBox="1"/>
          <p:nvPr/>
        </p:nvSpPr>
        <p:spPr>
          <a:xfrm>
            <a:off x="3500851" y="3072953"/>
            <a:ext cx="2576555" cy="307777"/>
          </a:xfrm>
          <a:prstGeom prst="rect">
            <a:avLst/>
          </a:prstGeom>
          <a:noFill/>
        </p:spPr>
        <p:txBody>
          <a:bodyPr wrap="square" rtlCol="0">
            <a:spAutoFit/>
          </a:bodyPr>
          <a:lstStyle/>
          <a:p>
            <a:r>
              <a:rPr lang="en-US" altLang="zh-CN"/>
              <a:t>Accumulated Accuracy(S[j])</a:t>
            </a:r>
            <a:endParaRPr lang="zh-CN" altLang="en-US"/>
          </a:p>
        </p:txBody>
      </p:sp>
      <p:sp>
        <p:nvSpPr>
          <p:cNvPr id="13" name="椭圆 12"/>
          <p:cNvSpPr/>
          <p:nvPr/>
        </p:nvSpPr>
        <p:spPr bwMode="auto">
          <a:xfrm>
            <a:off x="3069342" y="3691099"/>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cxnSp>
        <p:nvCxnSpPr>
          <p:cNvPr id="16" name="直接箭头连接符 15"/>
          <p:cNvCxnSpPr>
            <a:stCxn id="5" idx="6"/>
            <a:endCxn id="13" idx="2"/>
          </p:cNvCxnSpPr>
          <p:nvPr/>
        </p:nvCxnSpPr>
        <p:spPr bwMode="auto">
          <a:xfrm>
            <a:off x="2135758" y="3200730"/>
            <a:ext cx="933584" cy="670369"/>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19" name="直接箭头连接符 18"/>
          <p:cNvCxnSpPr>
            <a:stCxn id="5" idx="6"/>
            <a:endCxn id="14" idx="2"/>
          </p:cNvCxnSpPr>
          <p:nvPr/>
        </p:nvCxnSpPr>
        <p:spPr bwMode="auto">
          <a:xfrm>
            <a:off x="2135758" y="3200730"/>
            <a:ext cx="933584" cy="1616706"/>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5" name="文本框 54"/>
              <p:cNvSpPr txBox="1"/>
              <p:nvPr/>
            </p:nvSpPr>
            <p:spPr>
              <a:xfrm>
                <a:off x="3472016" y="3725781"/>
                <a:ext cx="2756168" cy="3125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𝟕𝟕</m:t>
                      </m:r>
                      <m:r>
                        <a:rPr lang="en-US" altLang="zh-CN" b="1" i="1" smtClean="0">
                          <a:latin typeface="Cambria Math" panose="02040503050406030204" pitchFamily="18" charset="0"/>
                        </a:rPr>
                        <m:t>+</m:t>
                      </m:r>
                      <m:sSup>
                        <m:sSupPr>
                          <m:ctrlPr>
                            <a:rPr lang="en-US" altLang="zh-CN" i="1" smtClean="0">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𝟐</m:t>
                          </m:r>
                          <m: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𝟎</m:t>
                          </m:r>
                          <m: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𝟗</m:t>
                          </m:r>
                          <m:r>
                            <a:rPr lang="en-US" altLang="zh-CN" b="1" i="1" smtClean="0">
                              <a:solidFill>
                                <a:schemeClr val="tx1"/>
                              </a:solidFill>
                              <a:latin typeface="Cambria Math" panose="02040503050406030204" pitchFamily="18" charset="0"/>
                              <a:ea typeface="Cambria Math" panose="02040503050406030204" pitchFamily="18" charset="0"/>
                            </a:rPr>
                            <m:t>𝟖</m:t>
                          </m:r>
                          <m: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𝟏</m:t>
                          </m:r>
                          <m:r>
                            <a:rPr lang="en-US" altLang="zh-CN" i="1">
                              <a:solidFill>
                                <a:schemeClr val="tx1"/>
                              </a:solidFill>
                              <a:latin typeface="Cambria Math" panose="02040503050406030204" pitchFamily="18" charset="0"/>
                            </a:rPr>
                            <m:t>)</m:t>
                          </m:r>
                        </m:e>
                        <m:sup>
                          <m:r>
                            <a:rPr lang="en-US" altLang="zh-CN" b="1" i="1" smtClean="0">
                              <a:solidFill>
                                <a:schemeClr val="tx1"/>
                              </a:solidFill>
                              <a:latin typeface="Cambria Math" panose="02040503050406030204" pitchFamily="18" charset="0"/>
                            </a:rPr>
                            <m:t>𝟐</m:t>
                          </m:r>
                        </m:sup>
                      </m:sSup>
                      <m:r>
                        <a:rPr lang="en-US" altLang="zh-CN" b="1" i="1" smtClean="0">
                          <a:latin typeface="Cambria Math" panose="02040503050406030204" pitchFamily="18" charset="0"/>
                        </a:rPr>
                        <m:t>=</m:t>
                      </m:r>
                      <m:r>
                        <a:rPr lang="en-US" altLang="zh-CN" b="1" i="0" smtClean="0">
                          <a:solidFill>
                            <a:srgbClr val="00B0F0"/>
                          </a:solidFill>
                          <a:latin typeface="Cambria Math" panose="02040503050406030204" pitchFamily="18" charset="0"/>
                        </a:rPr>
                        <m:t>𝟐</m:t>
                      </m:r>
                      <m:r>
                        <a:rPr lang="en-US" altLang="zh-CN" b="1" i="0" smtClean="0">
                          <a:solidFill>
                            <a:srgbClr val="00B0F0"/>
                          </a:solidFill>
                          <a:latin typeface="Cambria Math" panose="02040503050406030204" pitchFamily="18" charset="0"/>
                        </a:rPr>
                        <m:t>.</m:t>
                      </m:r>
                      <m:r>
                        <a:rPr lang="en-US" altLang="zh-CN" b="1" i="0" smtClean="0">
                          <a:solidFill>
                            <a:srgbClr val="00B0F0"/>
                          </a:solidFill>
                          <a:latin typeface="Cambria Math" panose="02040503050406030204" pitchFamily="18" charset="0"/>
                        </a:rPr>
                        <m:t>𝟔𝟗</m:t>
                      </m:r>
                    </m:oMath>
                  </m:oMathPara>
                </a14:m>
                <a:endParaRPr lang="zh-CN" altLang="en-US">
                  <a:solidFill>
                    <a:srgbClr val="00B0F0"/>
                  </a:solidFill>
                </a:endParaRPr>
              </a:p>
            </p:txBody>
          </p:sp>
        </mc:Choice>
        <mc:Fallback xmlns="">
          <p:sp>
            <p:nvSpPr>
              <p:cNvPr id="55" name="文本框 54"/>
              <p:cNvSpPr txBox="1">
                <a:spLocks noRot="1" noChangeAspect="1" noMove="1" noResize="1" noEditPoints="1" noAdjustHandles="1" noChangeArrowheads="1" noChangeShapeType="1" noTextEdit="1"/>
              </p:cNvSpPr>
              <p:nvPr/>
            </p:nvSpPr>
            <p:spPr>
              <a:xfrm>
                <a:off x="3472016" y="3725781"/>
                <a:ext cx="2756168" cy="312586"/>
              </a:xfrm>
              <a:prstGeom prst="rect">
                <a:avLst/>
              </a:prstGeom>
              <a:blipFill rotWithShape="0">
                <a:blip r:embed="rId15"/>
                <a:stretch>
                  <a:fillRect b="-98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p:cNvSpPr txBox="1"/>
              <p:nvPr/>
            </p:nvSpPr>
            <p:spPr>
              <a:xfrm>
                <a:off x="3476209" y="4664843"/>
                <a:ext cx="2823983" cy="3125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1" i="1" smtClean="0">
                          <a:solidFill>
                            <a:schemeClr val="tx1"/>
                          </a:solidFill>
                          <a:latin typeface="Cambria Math" panose="02040503050406030204" pitchFamily="18" charset="0"/>
                        </a:rPr>
                        <m:t>𝟏</m:t>
                      </m:r>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𝟕𝟕</m:t>
                      </m:r>
                      <m:r>
                        <a:rPr lang="en-US" altLang="zh-CN" i="1">
                          <a:latin typeface="Cambria Math" panose="02040503050406030204" pitchFamily="18" charset="0"/>
                        </a:rPr>
                        <m:t>+</m:t>
                      </m:r>
                      <m:sSup>
                        <m:sSupPr>
                          <m:ctrlPr>
                            <a:rPr lang="en-US" altLang="zh-CN" i="1" smtClean="0">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𝟐</m:t>
                          </m:r>
                          <m: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𝟎</m:t>
                          </m:r>
                          <m: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𝟗𝟔</m:t>
                          </m:r>
                          <m: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𝟏</m:t>
                          </m:r>
                          <m:r>
                            <a:rPr lang="en-US" altLang="zh-CN" i="1">
                              <a:solidFill>
                                <a:schemeClr val="tx1"/>
                              </a:solidFill>
                              <a:latin typeface="Cambria Math" panose="02040503050406030204" pitchFamily="18" charset="0"/>
                            </a:rPr>
                            <m:t>)</m:t>
                          </m:r>
                        </m:e>
                        <m:sup>
                          <m:r>
                            <a:rPr lang="en-US" altLang="zh-CN" i="1">
                              <a:solidFill>
                                <a:schemeClr val="tx1"/>
                              </a:solidFill>
                              <a:latin typeface="Cambria Math" panose="02040503050406030204" pitchFamily="18" charset="0"/>
                            </a:rPr>
                            <m:t>𝟐</m:t>
                          </m:r>
                        </m:sup>
                      </m:sSup>
                      <m:r>
                        <a:rPr lang="en-US" altLang="zh-CN" i="1">
                          <a:latin typeface="Cambria Math" panose="02040503050406030204" pitchFamily="18" charset="0"/>
                        </a:rPr>
                        <m:t>=</m:t>
                      </m:r>
                      <m:r>
                        <a:rPr lang="en-US" altLang="zh-CN" b="1" i="0" smtClean="0">
                          <a:solidFill>
                            <a:srgbClr val="00B0F0"/>
                          </a:solidFill>
                          <a:latin typeface="Cambria Math" panose="02040503050406030204" pitchFamily="18" charset="0"/>
                        </a:rPr>
                        <m:t>𝟐</m:t>
                      </m:r>
                      <m:r>
                        <a:rPr lang="en-US" altLang="zh-CN">
                          <a:solidFill>
                            <a:srgbClr val="00B0F0"/>
                          </a:solidFill>
                          <a:latin typeface="Cambria Math" panose="02040503050406030204" pitchFamily="18" charset="0"/>
                        </a:rPr>
                        <m:t>.</m:t>
                      </m:r>
                      <m:r>
                        <a:rPr lang="en-US" altLang="zh-CN" b="1" i="0" smtClean="0">
                          <a:solidFill>
                            <a:srgbClr val="00B0F0"/>
                          </a:solidFill>
                          <a:latin typeface="Cambria Math" panose="02040503050406030204" pitchFamily="18" charset="0"/>
                        </a:rPr>
                        <m:t>𝟔𝟐</m:t>
                      </m:r>
                    </m:oMath>
                  </m:oMathPara>
                </a14:m>
                <a:endParaRPr lang="zh-CN" altLang="en-US">
                  <a:solidFill>
                    <a:schemeClr val="tx1"/>
                  </a:solidFill>
                </a:endParaRPr>
              </a:p>
            </p:txBody>
          </p:sp>
        </mc:Choice>
        <mc:Fallback xmlns="">
          <p:sp>
            <p:nvSpPr>
              <p:cNvPr id="56" name="文本框 55"/>
              <p:cNvSpPr txBox="1">
                <a:spLocks noRot="1" noChangeAspect="1" noMove="1" noResize="1" noEditPoints="1" noAdjustHandles="1" noChangeArrowheads="1" noChangeShapeType="1" noTextEdit="1"/>
              </p:cNvSpPr>
              <p:nvPr/>
            </p:nvSpPr>
            <p:spPr>
              <a:xfrm>
                <a:off x="3476209" y="4664843"/>
                <a:ext cx="2823983" cy="312586"/>
              </a:xfrm>
              <a:prstGeom prst="rect">
                <a:avLst/>
              </a:prstGeom>
              <a:blipFill rotWithShape="0">
                <a:blip r:embed="rId16"/>
                <a:stretch>
                  <a:fillRect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p:cNvSpPr txBox="1"/>
              <p:nvPr/>
            </p:nvSpPr>
            <p:spPr>
              <a:xfrm>
                <a:off x="3501257" y="5627594"/>
                <a:ext cx="2576555" cy="3125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1" i="1" smtClean="0">
                          <a:latin typeface="Cambria Math" panose="02040503050406030204" pitchFamily="18" charset="0"/>
                        </a:rPr>
                        <m:t>𝟎</m:t>
                      </m:r>
                    </m:oMath>
                  </m:oMathPara>
                </a14:m>
                <a:endParaRPr lang="zh-CN" altLang="en-US">
                  <a:solidFill>
                    <a:srgbClr val="00B0F0"/>
                  </a:solidFill>
                </a:endParaRPr>
              </a:p>
            </p:txBody>
          </p:sp>
        </mc:Choice>
        <mc:Fallback xmlns="">
          <p:sp>
            <p:nvSpPr>
              <p:cNvPr id="57" name="文本框 56"/>
              <p:cNvSpPr txBox="1">
                <a:spLocks noRot="1" noChangeAspect="1" noMove="1" noResize="1" noEditPoints="1" noAdjustHandles="1" noChangeArrowheads="1" noChangeShapeType="1" noTextEdit="1"/>
              </p:cNvSpPr>
              <p:nvPr/>
            </p:nvSpPr>
            <p:spPr>
              <a:xfrm>
                <a:off x="3501257" y="5627594"/>
                <a:ext cx="2576555" cy="312586"/>
              </a:xfrm>
              <a:prstGeom prst="rect">
                <a:avLst/>
              </a:prstGeom>
              <a:blipFill rotWithShape="0">
                <a:blip r:embed="rId17"/>
                <a:stretch>
                  <a:fillRect/>
                </a:stretch>
              </a:blipFill>
            </p:spPr>
            <p:txBody>
              <a:bodyPr/>
              <a:lstStyle/>
              <a:p>
                <a:r>
                  <a:rPr lang="zh-CN" altLang="en-US">
                    <a:noFill/>
                  </a:rPr>
                  <a:t> </a:t>
                </a:r>
              </a:p>
            </p:txBody>
          </p:sp>
        </mc:Fallback>
      </mc:AlternateContent>
      <p:cxnSp>
        <p:nvCxnSpPr>
          <p:cNvPr id="20" name="直接箭头连接符 19"/>
          <p:cNvCxnSpPr>
            <a:stCxn id="6" idx="6"/>
            <a:endCxn id="13" idx="2"/>
          </p:cNvCxnSpPr>
          <p:nvPr/>
        </p:nvCxnSpPr>
        <p:spPr bwMode="auto">
          <a:xfrm>
            <a:off x="2135758" y="3691099"/>
            <a:ext cx="933584" cy="180000"/>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21" name="直接箭头连接符 20"/>
          <p:cNvCxnSpPr>
            <a:stCxn id="6" idx="6"/>
            <a:endCxn id="14" idx="2"/>
          </p:cNvCxnSpPr>
          <p:nvPr/>
        </p:nvCxnSpPr>
        <p:spPr bwMode="auto">
          <a:xfrm>
            <a:off x="2135758" y="3691099"/>
            <a:ext cx="933584" cy="1126337"/>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23" name="直接箭头连接符 22"/>
          <p:cNvCxnSpPr>
            <a:stCxn id="7" idx="6"/>
            <a:endCxn id="13" idx="2"/>
          </p:cNvCxnSpPr>
          <p:nvPr/>
        </p:nvCxnSpPr>
        <p:spPr bwMode="auto">
          <a:xfrm flipV="1">
            <a:off x="2135758" y="3871099"/>
            <a:ext cx="933584" cy="310369"/>
          </a:xfrm>
          <a:prstGeom prst="straightConnector1">
            <a:avLst/>
          </a:prstGeom>
          <a:solidFill>
            <a:srgbClr val="C0C0C0">
              <a:alpha val="0"/>
            </a:srgbClr>
          </a:solidFill>
          <a:ln w="19050" cap="flat" cmpd="sng" algn="ctr">
            <a:solidFill>
              <a:srgbClr val="00B0F0"/>
            </a:solidFill>
            <a:prstDash val="solid"/>
            <a:round/>
            <a:headEnd type="none" w="med" len="med"/>
            <a:tailEnd type="triangle"/>
          </a:ln>
          <a:effectLst/>
        </p:spPr>
      </p:cxnSp>
      <p:cxnSp>
        <p:nvCxnSpPr>
          <p:cNvPr id="25" name="直接箭头连接符 24"/>
          <p:cNvCxnSpPr>
            <a:stCxn id="7" idx="6"/>
            <a:endCxn id="15" idx="2"/>
          </p:cNvCxnSpPr>
          <p:nvPr/>
        </p:nvCxnSpPr>
        <p:spPr bwMode="auto">
          <a:xfrm>
            <a:off x="2135758" y="4181468"/>
            <a:ext cx="933584" cy="1582305"/>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4" name="直接箭头连接符 23"/>
          <p:cNvCxnSpPr>
            <a:stCxn id="7" idx="6"/>
            <a:endCxn id="14" idx="2"/>
          </p:cNvCxnSpPr>
          <p:nvPr/>
        </p:nvCxnSpPr>
        <p:spPr bwMode="auto">
          <a:xfrm>
            <a:off x="2135758" y="4181468"/>
            <a:ext cx="933584" cy="635968"/>
          </a:xfrm>
          <a:prstGeom prst="straightConnector1">
            <a:avLst/>
          </a:prstGeom>
          <a:solidFill>
            <a:srgbClr val="C0C0C0">
              <a:alpha val="0"/>
            </a:srgbClr>
          </a:solidFill>
          <a:ln w="19050" cap="flat" cmpd="sng" algn="ctr">
            <a:solidFill>
              <a:srgbClr val="00B0F0"/>
            </a:solidFill>
            <a:prstDash val="solid"/>
            <a:round/>
            <a:headEnd type="none" w="med" len="med"/>
            <a:tailEnd type="triangle"/>
          </a:ln>
          <a:effectLst/>
        </p:spPr>
      </p:cxnSp>
      <p:sp>
        <p:nvSpPr>
          <p:cNvPr id="58" name="文本框 57"/>
          <p:cNvSpPr txBox="1"/>
          <p:nvPr/>
        </p:nvSpPr>
        <p:spPr>
          <a:xfrm>
            <a:off x="6315925" y="2727642"/>
            <a:ext cx="2648563" cy="523220"/>
          </a:xfrm>
          <a:prstGeom prst="rect">
            <a:avLst/>
          </a:prstGeom>
          <a:noFill/>
        </p:spPr>
        <p:txBody>
          <a:bodyPr wrap="square" rtlCol="0">
            <a:spAutoFit/>
          </a:bodyPr>
          <a:lstStyle/>
          <a:p>
            <a:pPr algn="ctr"/>
            <a:r>
              <a:rPr lang="en-US" altLang="zh-CN"/>
              <a:t>TABLE I. Predicted accuracy between tasks and workers</a:t>
            </a:r>
            <a:endParaRPr lang="zh-CN" altLang="en-US"/>
          </a:p>
        </p:txBody>
      </p:sp>
      <p:sp>
        <p:nvSpPr>
          <p:cNvPr id="52" name="灯片编号占位符 51"/>
          <p:cNvSpPr>
            <a:spLocks noGrp="1"/>
          </p:cNvSpPr>
          <p:nvPr>
            <p:ph type="sldNum" sz="quarter" idx="12"/>
          </p:nvPr>
        </p:nvSpPr>
        <p:spPr/>
        <p:txBody>
          <a:bodyPr/>
          <a:lstStyle/>
          <a:p>
            <a:pPr>
              <a:defRPr/>
            </a:pPr>
            <a:fld id="{73697CC5-BB9E-487E-AFF3-8F5506CF83B5}" type="slidenum">
              <a:rPr lang="en-US" altLang="ko-KR" smtClean="0"/>
              <a:pPr>
                <a:defRPr/>
              </a:pPr>
              <a:t>27</a:t>
            </a:fld>
            <a:endParaRPr lang="en-US" altLang="ko-KR"/>
          </a:p>
        </p:txBody>
      </p:sp>
    </p:spTree>
    <p:extLst>
      <p:ext uri="{BB962C8B-B14F-4D97-AF65-F5344CB8AC3E}">
        <p14:creationId xmlns:p14="http://schemas.microsoft.com/office/powerpoint/2010/main" val="15000138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smtClean="0"/>
              <a:t>Greedy Algorithm</a:t>
            </a:r>
            <a:endParaRPr lang="zh-CN" altLang="en-US"/>
          </a:p>
        </p:txBody>
      </p:sp>
      <p:sp>
        <p:nvSpPr>
          <p:cNvPr id="3" name="内容占位符 2"/>
          <p:cNvSpPr>
            <a:spLocks noGrp="1"/>
          </p:cNvSpPr>
          <p:nvPr>
            <p:ph idx="1"/>
          </p:nvPr>
        </p:nvSpPr>
        <p:spPr/>
        <p:txBody>
          <a:bodyPr/>
          <a:lstStyle/>
          <a:p>
            <a:r>
              <a:rPr lang="en-US" altLang="zh-CN" sz="2800"/>
              <a:t>Basic </a:t>
            </a:r>
            <a:r>
              <a:rPr lang="en-US" altLang="zh-CN" sz="2800" smtClean="0"/>
              <a:t>idea of LAF</a:t>
            </a:r>
          </a:p>
          <a:p>
            <a:pPr lvl="1"/>
            <a:r>
              <a:rPr lang="en-US" altLang="zh-CN" sz="2400" smtClean="0"/>
              <a:t>Greedily </a:t>
            </a:r>
            <a:r>
              <a:rPr lang="en-US" altLang="zh-CN" sz="2400"/>
              <a:t>assign the uncompleted tasks with the highest accuracy to each new worker</a:t>
            </a:r>
            <a:endParaRPr lang="zh-CN" altLang="en-US" sz="2400"/>
          </a:p>
        </p:txBody>
      </p:sp>
      <p:sp>
        <p:nvSpPr>
          <p:cNvPr id="5" name="椭圆 4"/>
          <p:cNvSpPr/>
          <p:nvPr/>
        </p:nvSpPr>
        <p:spPr bwMode="auto">
          <a:xfrm>
            <a:off x="1775758" y="3020730"/>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6" name="椭圆 5"/>
          <p:cNvSpPr/>
          <p:nvPr/>
        </p:nvSpPr>
        <p:spPr bwMode="auto">
          <a:xfrm>
            <a:off x="1775758" y="3511099"/>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7" name="椭圆 6"/>
          <p:cNvSpPr/>
          <p:nvPr/>
        </p:nvSpPr>
        <p:spPr bwMode="auto">
          <a:xfrm>
            <a:off x="1775758" y="4001468"/>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effectLst/>
              <a:latin typeface="Arial" charset="0"/>
              <a:ea typeface="Arial Unicode MS" pitchFamily="50" charset="-127"/>
              <a:cs typeface="Arial Unicode MS" pitchFamily="50" charset="-127"/>
            </a:endParaRPr>
          </a:p>
        </p:txBody>
      </p:sp>
      <p:sp>
        <p:nvSpPr>
          <p:cNvPr id="8" name="椭圆 7"/>
          <p:cNvSpPr/>
          <p:nvPr/>
        </p:nvSpPr>
        <p:spPr bwMode="auto">
          <a:xfrm>
            <a:off x="1775758" y="4491837"/>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9" name="椭圆 8"/>
          <p:cNvSpPr/>
          <p:nvPr/>
        </p:nvSpPr>
        <p:spPr bwMode="auto">
          <a:xfrm>
            <a:off x="1775758" y="4952561"/>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0" name="椭圆 9"/>
          <p:cNvSpPr/>
          <p:nvPr/>
        </p:nvSpPr>
        <p:spPr bwMode="auto">
          <a:xfrm>
            <a:off x="1775758" y="5413285"/>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1" name="椭圆 10"/>
          <p:cNvSpPr/>
          <p:nvPr/>
        </p:nvSpPr>
        <p:spPr bwMode="auto">
          <a:xfrm>
            <a:off x="1775758" y="5874009"/>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2" name="椭圆 11"/>
          <p:cNvSpPr/>
          <p:nvPr/>
        </p:nvSpPr>
        <p:spPr bwMode="auto">
          <a:xfrm>
            <a:off x="1758059" y="6326593"/>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4" name="椭圆 13"/>
          <p:cNvSpPr/>
          <p:nvPr/>
        </p:nvSpPr>
        <p:spPr bwMode="auto">
          <a:xfrm>
            <a:off x="3069342" y="4637436"/>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5" name="椭圆 14"/>
          <p:cNvSpPr/>
          <p:nvPr/>
        </p:nvSpPr>
        <p:spPr bwMode="auto">
          <a:xfrm>
            <a:off x="3069342" y="5583773"/>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cxnSp>
        <p:nvCxnSpPr>
          <p:cNvPr id="17" name="直接箭头连接符 16"/>
          <p:cNvCxnSpPr>
            <a:stCxn id="12" idx="6"/>
            <a:endCxn id="15" idx="2"/>
          </p:cNvCxnSpPr>
          <p:nvPr/>
        </p:nvCxnSpPr>
        <p:spPr bwMode="auto">
          <a:xfrm flipV="1">
            <a:off x="2118059" y="5763773"/>
            <a:ext cx="951283" cy="742820"/>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18" name="直接箭头连接符 17"/>
          <p:cNvCxnSpPr>
            <a:stCxn id="5" idx="6"/>
            <a:endCxn id="15" idx="2"/>
          </p:cNvCxnSpPr>
          <p:nvPr/>
        </p:nvCxnSpPr>
        <p:spPr bwMode="auto">
          <a:xfrm>
            <a:off x="2135758" y="3200730"/>
            <a:ext cx="933584" cy="2563043"/>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2" name="直接箭头连接符 21"/>
          <p:cNvCxnSpPr>
            <a:stCxn id="6" idx="6"/>
            <a:endCxn id="15" idx="2"/>
          </p:cNvCxnSpPr>
          <p:nvPr/>
        </p:nvCxnSpPr>
        <p:spPr bwMode="auto">
          <a:xfrm>
            <a:off x="2135758" y="3691099"/>
            <a:ext cx="933584" cy="2072674"/>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9" name="直接箭头连接符 28"/>
          <p:cNvCxnSpPr>
            <a:stCxn id="9" idx="6"/>
            <a:endCxn id="13" idx="2"/>
          </p:cNvCxnSpPr>
          <p:nvPr/>
        </p:nvCxnSpPr>
        <p:spPr bwMode="auto">
          <a:xfrm flipV="1">
            <a:off x="2135758" y="3871099"/>
            <a:ext cx="933584" cy="1261462"/>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0" name="直接箭头连接符 29"/>
          <p:cNvCxnSpPr>
            <a:stCxn id="9" idx="6"/>
            <a:endCxn id="14" idx="2"/>
          </p:cNvCxnSpPr>
          <p:nvPr/>
        </p:nvCxnSpPr>
        <p:spPr bwMode="auto">
          <a:xfrm flipV="1">
            <a:off x="2135758" y="4817436"/>
            <a:ext cx="933584" cy="315125"/>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1" name="直接箭头连接符 30"/>
          <p:cNvCxnSpPr>
            <a:stCxn id="9" idx="6"/>
            <a:endCxn id="15" idx="2"/>
          </p:cNvCxnSpPr>
          <p:nvPr/>
        </p:nvCxnSpPr>
        <p:spPr bwMode="auto">
          <a:xfrm>
            <a:off x="2135758" y="5132561"/>
            <a:ext cx="933584" cy="631212"/>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2" name="直接箭头连接符 31"/>
          <p:cNvCxnSpPr>
            <a:stCxn id="10" idx="6"/>
            <a:endCxn id="14" idx="2"/>
          </p:cNvCxnSpPr>
          <p:nvPr/>
        </p:nvCxnSpPr>
        <p:spPr bwMode="auto">
          <a:xfrm flipV="1">
            <a:off x="2135758" y="4817436"/>
            <a:ext cx="933584" cy="775849"/>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3" name="直接箭头连接符 32"/>
          <p:cNvCxnSpPr>
            <a:stCxn id="10" idx="6"/>
            <a:endCxn id="13" idx="2"/>
          </p:cNvCxnSpPr>
          <p:nvPr/>
        </p:nvCxnSpPr>
        <p:spPr bwMode="auto">
          <a:xfrm flipV="1">
            <a:off x="2135758" y="3871099"/>
            <a:ext cx="933584" cy="1722186"/>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4" name="直接箭头连接符 33"/>
          <p:cNvCxnSpPr>
            <a:stCxn id="10" idx="6"/>
            <a:endCxn id="15" idx="2"/>
          </p:cNvCxnSpPr>
          <p:nvPr/>
        </p:nvCxnSpPr>
        <p:spPr bwMode="auto">
          <a:xfrm>
            <a:off x="2135758" y="5593285"/>
            <a:ext cx="933584" cy="170488"/>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5" name="直接箭头连接符 34"/>
          <p:cNvCxnSpPr>
            <a:stCxn id="11" idx="6"/>
            <a:endCxn id="14" idx="2"/>
          </p:cNvCxnSpPr>
          <p:nvPr/>
        </p:nvCxnSpPr>
        <p:spPr bwMode="auto">
          <a:xfrm flipV="1">
            <a:off x="2135758" y="4817436"/>
            <a:ext cx="933584" cy="1236573"/>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6" name="直接箭头连接符 35"/>
          <p:cNvCxnSpPr>
            <a:stCxn id="11" idx="6"/>
            <a:endCxn id="15" idx="2"/>
          </p:cNvCxnSpPr>
          <p:nvPr/>
        </p:nvCxnSpPr>
        <p:spPr bwMode="auto">
          <a:xfrm flipV="1">
            <a:off x="2135758" y="5763773"/>
            <a:ext cx="933584" cy="290236"/>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7" name="直接箭头连接符 36"/>
          <p:cNvCxnSpPr>
            <a:stCxn id="11" idx="6"/>
            <a:endCxn id="13" idx="2"/>
          </p:cNvCxnSpPr>
          <p:nvPr/>
        </p:nvCxnSpPr>
        <p:spPr bwMode="auto">
          <a:xfrm flipV="1">
            <a:off x="2135758" y="3871099"/>
            <a:ext cx="933584" cy="2182910"/>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8" name="直接箭头连接符 37"/>
          <p:cNvCxnSpPr>
            <a:stCxn id="12" idx="6"/>
            <a:endCxn id="13" idx="2"/>
          </p:cNvCxnSpPr>
          <p:nvPr/>
        </p:nvCxnSpPr>
        <p:spPr bwMode="auto">
          <a:xfrm flipV="1">
            <a:off x="2118059" y="3871099"/>
            <a:ext cx="951283" cy="2635494"/>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9" name="直接箭头连接符 38"/>
          <p:cNvCxnSpPr>
            <a:stCxn id="12" idx="6"/>
            <a:endCxn id="14" idx="2"/>
          </p:cNvCxnSpPr>
          <p:nvPr/>
        </p:nvCxnSpPr>
        <p:spPr bwMode="auto">
          <a:xfrm flipV="1">
            <a:off x="2118059" y="4817436"/>
            <a:ext cx="951283" cy="1689157"/>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0" name="文本框 39"/>
              <p:cNvSpPr txBox="1"/>
              <p:nvPr/>
            </p:nvSpPr>
            <p:spPr>
              <a:xfrm>
                <a:off x="1487706" y="3534566"/>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2</m:t>
                          </m:r>
                        </m:sub>
                      </m:sSub>
                    </m:oMath>
                  </m:oMathPara>
                </a14:m>
                <a:endParaRPr lang="zh-CN" altLang="en-US"/>
              </a:p>
            </p:txBody>
          </p:sp>
        </mc:Choice>
        <mc:Fallback xmlns="">
          <p:sp>
            <p:nvSpPr>
              <p:cNvPr id="40" name="文本框 39"/>
              <p:cNvSpPr txBox="1">
                <a:spLocks noRot="1" noChangeAspect="1" noMove="1" noResize="1" noEditPoints="1" noAdjustHandles="1" noChangeArrowheads="1" noChangeShapeType="1" noTextEdit="1"/>
              </p:cNvSpPr>
              <p:nvPr/>
            </p:nvSpPr>
            <p:spPr>
              <a:xfrm>
                <a:off x="1487706" y="3534566"/>
                <a:ext cx="936104" cy="307777"/>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p:cNvSpPr txBox="1"/>
              <p:nvPr/>
            </p:nvSpPr>
            <p:spPr>
              <a:xfrm>
                <a:off x="1505555" y="303640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solidFill>
                                <a:srgbClr val="000000"/>
                              </a:solidFill>
                              <a:latin typeface="Cambria Math" panose="02040503050406030204" pitchFamily="18" charset="0"/>
                              <a:ea typeface="宋体" panose="02010600030101010101" pitchFamily="2" charset="-122"/>
                            </a:rPr>
                          </m:ctrlPr>
                        </m:sSubPr>
                        <m:e>
                          <m:r>
                            <a:rPr lang="en-US" altLang="zh-CN" b="0" i="1">
                              <a:solidFill>
                                <a:srgbClr val="000000"/>
                              </a:solidFill>
                              <a:latin typeface="Cambria Math" panose="02040503050406030204" pitchFamily="18" charset="0"/>
                              <a:ea typeface="宋体" panose="02010600030101010101" pitchFamily="2" charset="-122"/>
                            </a:rPr>
                            <m:t>𝑤</m:t>
                          </m:r>
                        </m:e>
                        <m:sub>
                          <m:r>
                            <a:rPr lang="en-US" altLang="zh-CN" b="0" i="1">
                              <a:solidFill>
                                <a:srgbClr val="000000"/>
                              </a:solidFill>
                              <a:latin typeface="Cambria Math" panose="02040503050406030204" pitchFamily="18" charset="0"/>
                              <a:ea typeface="宋体" panose="02010600030101010101" pitchFamily="2" charset="-122"/>
                            </a:rPr>
                            <m:t>1</m:t>
                          </m:r>
                        </m:sub>
                      </m:sSub>
                    </m:oMath>
                  </m:oMathPara>
                </a14:m>
                <a:endParaRPr lang="zh-CN" altLang="en-US"/>
              </a:p>
            </p:txBody>
          </p:sp>
        </mc:Choice>
        <mc:Fallback xmlns="">
          <p:sp>
            <p:nvSpPr>
              <p:cNvPr id="41" name="文本框 40"/>
              <p:cNvSpPr txBox="1">
                <a:spLocks noRot="1" noChangeAspect="1" noMove="1" noResize="1" noEditPoints="1" noAdjustHandles="1" noChangeArrowheads="1" noChangeShapeType="1" noTextEdit="1"/>
              </p:cNvSpPr>
              <p:nvPr/>
            </p:nvSpPr>
            <p:spPr>
              <a:xfrm>
                <a:off x="1505555" y="3036404"/>
                <a:ext cx="936104" cy="307777"/>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p:cNvSpPr txBox="1"/>
              <p:nvPr/>
            </p:nvSpPr>
            <p:spPr>
              <a:xfrm>
                <a:off x="2800112" y="3698447"/>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1</m:t>
                          </m:r>
                        </m:sub>
                      </m:sSub>
                    </m:oMath>
                  </m:oMathPara>
                </a14:m>
                <a:endParaRPr lang="zh-CN" altLang="en-US"/>
              </a:p>
            </p:txBody>
          </p:sp>
        </mc:Choice>
        <mc:Fallback xmlns="">
          <p:sp>
            <p:nvSpPr>
              <p:cNvPr id="42" name="文本框 41"/>
              <p:cNvSpPr txBox="1">
                <a:spLocks noRot="1" noChangeAspect="1" noMove="1" noResize="1" noEditPoints="1" noAdjustHandles="1" noChangeArrowheads="1" noChangeShapeType="1" noTextEdit="1"/>
              </p:cNvSpPr>
              <p:nvPr/>
            </p:nvSpPr>
            <p:spPr>
              <a:xfrm>
                <a:off x="2800112" y="3698447"/>
                <a:ext cx="936104" cy="307777"/>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p:cNvSpPr txBox="1"/>
              <p:nvPr/>
            </p:nvSpPr>
            <p:spPr>
              <a:xfrm>
                <a:off x="2781290" y="462101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2</m:t>
                          </m:r>
                        </m:sub>
                      </m:sSub>
                    </m:oMath>
                  </m:oMathPara>
                </a14:m>
                <a:endParaRPr lang="zh-CN" altLang="en-US"/>
              </a:p>
            </p:txBody>
          </p:sp>
        </mc:Choice>
        <mc:Fallback xmlns="">
          <p:sp>
            <p:nvSpPr>
              <p:cNvPr id="43" name="文本框 42"/>
              <p:cNvSpPr txBox="1">
                <a:spLocks noRot="1" noChangeAspect="1" noMove="1" noResize="1" noEditPoints="1" noAdjustHandles="1" noChangeArrowheads="1" noChangeShapeType="1" noTextEdit="1"/>
              </p:cNvSpPr>
              <p:nvPr/>
            </p:nvSpPr>
            <p:spPr>
              <a:xfrm>
                <a:off x="2781290" y="4621015"/>
                <a:ext cx="936104" cy="307777"/>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p:cNvSpPr txBox="1"/>
              <p:nvPr/>
            </p:nvSpPr>
            <p:spPr>
              <a:xfrm>
                <a:off x="2781290" y="560390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3</m:t>
                          </m:r>
                        </m:sub>
                      </m:sSub>
                    </m:oMath>
                  </m:oMathPara>
                </a14:m>
                <a:endParaRPr lang="zh-CN" altLang="en-US"/>
              </a:p>
            </p:txBody>
          </p:sp>
        </mc:Choice>
        <mc:Fallback xmlns="">
          <p:sp>
            <p:nvSpPr>
              <p:cNvPr id="44" name="文本框 43"/>
              <p:cNvSpPr txBox="1">
                <a:spLocks noRot="1" noChangeAspect="1" noMove="1" noResize="1" noEditPoints="1" noAdjustHandles="1" noChangeArrowheads="1" noChangeShapeType="1" noTextEdit="1"/>
              </p:cNvSpPr>
              <p:nvPr/>
            </p:nvSpPr>
            <p:spPr>
              <a:xfrm>
                <a:off x="2781290" y="5603905"/>
                <a:ext cx="936104" cy="307777"/>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p:cNvSpPr txBox="1"/>
              <p:nvPr/>
            </p:nvSpPr>
            <p:spPr>
              <a:xfrm>
                <a:off x="1496556" y="4012971"/>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3</m:t>
                          </m:r>
                        </m:sub>
                      </m:sSub>
                    </m:oMath>
                  </m:oMathPara>
                </a14:m>
                <a:endParaRPr lang="zh-CN" altLang="en-US"/>
              </a:p>
            </p:txBody>
          </p:sp>
        </mc:Choice>
        <mc:Fallback xmlns="">
          <p:sp>
            <p:nvSpPr>
              <p:cNvPr id="45" name="文本框 44"/>
              <p:cNvSpPr txBox="1">
                <a:spLocks noRot="1" noChangeAspect="1" noMove="1" noResize="1" noEditPoints="1" noAdjustHandles="1" noChangeArrowheads="1" noChangeShapeType="1" noTextEdit="1"/>
              </p:cNvSpPr>
              <p:nvPr/>
            </p:nvSpPr>
            <p:spPr>
              <a:xfrm>
                <a:off x="1496556" y="4012971"/>
                <a:ext cx="936104" cy="307777"/>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p:cNvSpPr txBox="1"/>
              <p:nvPr/>
            </p:nvSpPr>
            <p:spPr>
              <a:xfrm>
                <a:off x="1478857" y="632918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8</m:t>
                          </m:r>
                        </m:sub>
                      </m:sSub>
                    </m:oMath>
                  </m:oMathPara>
                </a14:m>
                <a:endParaRPr lang="zh-CN" altLang="en-US"/>
              </a:p>
            </p:txBody>
          </p:sp>
        </mc:Choice>
        <mc:Fallback xmlns="">
          <p:sp>
            <p:nvSpPr>
              <p:cNvPr id="46" name="文本框 45"/>
              <p:cNvSpPr txBox="1">
                <a:spLocks noRot="1" noChangeAspect="1" noMove="1" noResize="1" noEditPoints="1" noAdjustHandles="1" noChangeArrowheads="1" noChangeShapeType="1" noTextEdit="1"/>
              </p:cNvSpPr>
              <p:nvPr/>
            </p:nvSpPr>
            <p:spPr>
              <a:xfrm>
                <a:off x="1478857" y="6329185"/>
                <a:ext cx="936104" cy="307777"/>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p:cNvSpPr txBox="1"/>
              <p:nvPr/>
            </p:nvSpPr>
            <p:spPr>
              <a:xfrm>
                <a:off x="1502568" y="5875857"/>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7</m:t>
                          </m:r>
                        </m:sub>
                      </m:sSub>
                    </m:oMath>
                  </m:oMathPara>
                </a14:m>
                <a:endParaRPr lang="zh-CN" altLang="en-US"/>
              </a:p>
            </p:txBody>
          </p:sp>
        </mc:Choice>
        <mc:Fallback xmlns="">
          <p:sp>
            <p:nvSpPr>
              <p:cNvPr id="47" name="文本框 46"/>
              <p:cNvSpPr txBox="1">
                <a:spLocks noRot="1" noChangeAspect="1" noMove="1" noResize="1" noEditPoints="1" noAdjustHandles="1" noChangeArrowheads="1" noChangeShapeType="1" noTextEdit="1"/>
              </p:cNvSpPr>
              <p:nvPr/>
            </p:nvSpPr>
            <p:spPr>
              <a:xfrm>
                <a:off x="1502568" y="5875857"/>
                <a:ext cx="936104" cy="307777"/>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p:cNvSpPr txBox="1"/>
              <p:nvPr/>
            </p:nvSpPr>
            <p:spPr>
              <a:xfrm>
                <a:off x="1505555" y="544081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6</m:t>
                          </m:r>
                        </m:sub>
                      </m:sSub>
                    </m:oMath>
                  </m:oMathPara>
                </a14:m>
                <a:endParaRPr lang="zh-CN" altLang="en-US"/>
              </a:p>
            </p:txBody>
          </p:sp>
        </mc:Choice>
        <mc:Fallback xmlns="">
          <p:sp>
            <p:nvSpPr>
              <p:cNvPr id="48" name="文本框 47"/>
              <p:cNvSpPr txBox="1">
                <a:spLocks noRot="1" noChangeAspect="1" noMove="1" noResize="1" noEditPoints="1" noAdjustHandles="1" noChangeArrowheads="1" noChangeShapeType="1" noTextEdit="1"/>
              </p:cNvSpPr>
              <p:nvPr/>
            </p:nvSpPr>
            <p:spPr>
              <a:xfrm>
                <a:off x="1505555" y="5440814"/>
                <a:ext cx="936104" cy="307777"/>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1487706" y="497730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5</m:t>
                          </m:r>
                        </m:sub>
                      </m:sSub>
                    </m:oMath>
                  </m:oMathPara>
                </a14:m>
                <a:endParaRPr lang="zh-CN" altLang="en-US"/>
              </a:p>
            </p:txBody>
          </p:sp>
        </mc:Choice>
        <mc:Fallback xmlns="">
          <p:sp>
            <p:nvSpPr>
              <p:cNvPr id="49" name="文本框 48"/>
              <p:cNvSpPr txBox="1">
                <a:spLocks noRot="1" noChangeAspect="1" noMove="1" noResize="1" noEditPoints="1" noAdjustHandles="1" noChangeArrowheads="1" noChangeShapeType="1" noTextEdit="1"/>
              </p:cNvSpPr>
              <p:nvPr/>
            </p:nvSpPr>
            <p:spPr>
              <a:xfrm>
                <a:off x="1487706" y="4977304"/>
                <a:ext cx="936104" cy="307777"/>
              </a:xfrm>
              <a:prstGeom prst="rect">
                <a:avLst/>
              </a:prstGeom>
              <a:blipFill rotWithShape="0">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p:cNvSpPr txBox="1"/>
              <p:nvPr/>
            </p:nvSpPr>
            <p:spPr>
              <a:xfrm>
                <a:off x="1494211" y="4491326"/>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4</m:t>
                          </m:r>
                        </m:sub>
                      </m:sSub>
                    </m:oMath>
                  </m:oMathPara>
                </a14:m>
                <a:endParaRPr lang="zh-CN" altLang="en-US"/>
              </a:p>
            </p:txBody>
          </p:sp>
        </mc:Choice>
        <mc:Fallback xmlns="">
          <p:sp>
            <p:nvSpPr>
              <p:cNvPr id="50" name="文本框 49"/>
              <p:cNvSpPr txBox="1">
                <a:spLocks noRot="1" noChangeAspect="1" noMove="1" noResize="1" noEditPoints="1" noAdjustHandles="1" noChangeArrowheads="1" noChangeShapeType="1" noTextEdit="1"/>
              </p:cNvSpPr>
              <p:nvPr/>
            </p:nvSpPr>
            <p:spPr>
              <a:xfrm>
                <a:off x="1494211" y="4491326"/>
                <a:ext cx="936104" cy="307777"/>
              </a:xfrm>
              <a:prstGeom prst="rect">
                <a:avLst/>
              </a:prstGeom>
              <a:blipFill rotWithShape="0">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1" name="表格 50"/>
              <p:cNvGraphicFramePr>
                <a:graphicFrameLocks noGrp="1"/>
              </p:cNvGraphicFramePr>
              <p:nvPr>
                <p:extLst>
                  <p:ext uri="{D42A27DB-BD31-4B8C-83A1-F6EECF244321}">
                    <p14:modId xmlns:p14="http://schemas.microsoft.com/office/powerpoint/2010/main" val="125067406"/>
                  </p:ext>
                </p:extLst>
              </p:nvPr>
            </p:nvGraphicFramePr>
            <p:xfrm>
              <a:off x="6349022" y="3298583"/>
              <a:ext cx="2529060" cy="3337560"/>
            </p:xfrm>
            <a:graphic>
              <a:graphicData uri="http://schemas.openxmlformats.org/drawingml/2006/table">
                <a:tbl>
                  <a:tblPr firstRow="1" bandRow="1">
                    <a:tableStyleId>{5C22544A-7EE6-4342-B048-85BDC9FD1C3A}</a:tableStyleId>
                  </a:tblPr>
                  <a:tblGrid>
                    <a:gridCol w="632265">
                      <a:extLst>
                        <a:ext uri="{9D8B030D-6E8A-4147-A177-3AD203B41FA5}">
                          <a16:colId xmlns="" xmlns:a16="http://schemas.microsoft.com/office/drawing/2014/main" val="20000"/>
                        </a:ext>
                      </a:extLst>
                    </a:gridCol>
                    <a:gridCol w="632265">
                      <a:extLst>
                        <a:ext uri="{9D8B030D-6E8A-4147-A177-3AD203B41FA5}">
                          <a16:colId xmlns="" xmlns:a16="http://schemas.microsoft.com/office/drawing/2014/main" val="20001"/>
                        </a:ext>
                      </a:extLst>
                    </a:gridCol>
                    <a:gridCol w="632265">
                      <a:extLst>
                        <a:ext uri="{9D8B030D-6E8A-4147-A177-3AD203B41FA5}">
                          <a16:colId xmlns="" xmlns:a16="http://schemas.microsoft.com/office/drawing/2014/main" val="20002"/>
                        </a:ext>
                      </a:extLst>
                    </a:gridCol>
                    <a:gridCol w="632265">
                      <a:extLst>
                        <a:ext uri="{9D8B030D-6E8A-4147-A177-3AD203B41FA5}">
                          <a16:colId xmlns="" xmlns:a16="http://schemas.microsoft.com/office/drawing/2014/main" val="20003"/>
                        </a:ext>
                      </a:extLst>
                    </a:gridCol>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𝟏</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𝟐</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𝟑</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𝟏</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𝟐</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𝟑</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𝟒</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4"/>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𝟓</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5"/>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𝟔</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6"/>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𝟕</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𝟖</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8"/>
                      </a:ext>
                    </a:extLst>
                  </a:tr>
                </a:tbl>
              </a:graphicData>
            </a:graphic>
          </p:graphicFrame>
        </mc:Choice>
        <mc:Fallback xmlns="">
          <p:graphicFrame>
            <p:nvGraphicFramePr>
              <p:cNvPr id="51" name="表格 50"/>
              <p:cNvGraphicFramePr>
                <a:graphicFrameLocks noGrp="1"/>
              </p:cNvGraphicFramePr>
              <p:nvPr>
                <p:extLst>
                  <p:ext uri="{D42A27DB-BD31-4B8C-83A1-F6EECF244321}">
                    <p14:modId xmlns:p14="http://schemas.microsoft.com/office/powerpoint/2010/main" val="125067406"/>
                  </p:ext>
                </p:extLst>
              </p:nvPr>
            </p:nvGraphicFramePr>
            <p:xfrm>
              <a:off x="6349022" y="3298583"/>
              <a:ext cx="2529060" cy="3337560"/>
            </p:xfrm>
            <a:graphic>
              <a:graphicData uri="http://schemas.openxmlformats.org/drawingml/2006/table">
                <a:tbl>
                  <a:tblPr firstRow="1" bandRow="1">
                    <a:tableStyleId>{5C22544A-7EE6-4342-B048-85BDC9FD1C3A}</a:tableStyleId>
                  </a:tblPr>
                  <a:tblGrid>
                    <a:gridCol w="632265"/>
                    <a:gridCol w="632265"/>
                    <a:gridCol w="632265"/>
                    <a:gridCol w="632265"/>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100962" t="-1639" r="-201923" b="-822951"/>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200962" t="-1639" r="-101923" b="-822951"/>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300962" t="-1639" r="-1923" b="-822951"/>
                          </a:stretch>
                        </a:blip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101639" r="-301923" b="-722951"/>
                          </a:stretch>
                        </a:blip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201639" r="-301923" b="-622951"/>
                          </a:stretch>
                        </a:blip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0.96</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301639" r="-301923" b="-522951"/>
                          </a:stretch>
                        </a:blip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0.96</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0.96</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408333" r="-301923" b="-431667"/>
                          </a:stretch>
                        </a:blip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0.98</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500000" r="-301923" b="-324590"/>
                          </a:stretch>
                        </a:blip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bg1">
                                  <a:lumMod val="85000"/>
                                </a:schemeClr>
                              </a:solidFill>
                            </a:rPr>
                            <a:t>0.94</a:t>
                          </a:r>
                          <a:endParaRPr lang="zh-CN" altLang="en-US" smtClean="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600000" r="-301923" b="-224590"/>
                          </a:stretch>
                        </a:blip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700000" r="-301923" b="-124590"/>
                          </a:stretch>
                        </a:blip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800000" r="-301923" b="-24590"/>
                          </a:stretch>
                        </a:blip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Fallback>
      </mc:AlternateContent>
      <p:sp>
        <p:nvSpPr>
          <p:cNvPr id="53" name="文本框 52"/>
          <p:cNvSpPr txBox="1"/>
          <p:nvPr/>
        </p:nvSpPr>
        <p:spPr>
          <a:xfrm>
            <a:off x="3500851" y="3072953"/>
            <a:ext cx="2576555" cy="307777"/>
          </a:xfrm>
          <a:prstGeom prst="rect">
            <a:avLst/>
          </a:prstGeom>
          <a:noFill/>
        </p:spPr>
        <p:txBody>
          <a:bodyPr wrap="square" rtlCol="0">
            <a:spAutoFit/>
          </a:bodyPr>
          <a:lstStyle/>
          <a:p>
            <a:r>
              <a:rPr lang="en-US" altLang="zh-CN"/>
              <a:t>Accumulated Accuracy(S[j])</a:t>
            </a:r>
            <a:endParaRPr lang="zh-CN" altLang="en-US"/>
          </a:p>
        </p:txBody>
      </p:sp>
      <p:sp>
        <p:nvSpPr>
          <p:cNvPr id="13" name="椭圆 12"/>
          <p:cNvSpPr/>
          <p:nvPr/>
        </p:nvSpPr>
        <p:spPr bwMode="auto">
          <a:xfrm>
            <a:off x="3069342" y="3691099"/>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cxnSp>
        <p:nvCxnSpPr>
          <p:cNvPr id="16" name="直接箭头连接符 15"/>
          <p:cNvCxnSpPr>
            <a:stCxn id="5" idx="6"/>
            <a:endCxn id="13" idx="2"/>
          </p:cNvCxnSpPr>
          <p:nvPr/>
        </p:nvCxnSpPr>
        <p:spPr bwMode="auto">
          <a:xfrm>
            <a:off x="2135758" y="3200730"/>
            <a:ext cx="933584" cy="670369"/>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19" name="直接箭头连接符 18"/>
          <p:cNvCxnSpPr>
            <a:stCxn id="5" idx="6"/>
            <a:endCxn id="14" idx="2"/>
          </p:cNvCxnSpPr>
          <p:nvPr/>
        </p:nvCxnSpPr>
        <p:spPr bwMode="auto">
          <a:xfrm>
            <a:off x="2135758" y="3200730"/>
            <a:ext cx="933584" cy="1616706"/>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5" name="文本框 54"/>
              <p:cNvSpPr txBox="1"/>
              <p:nvPr/>
            </p:nvSpPr>
            <p:spPr>
              <a:xfrm>
                <a:off x="3472016" y="3725781"/>
                <a:ext cx="2756168" cy="3125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1" i="1" smtClean="0">
                          <a:latin typeface="Cambria Math" panose="02040503050406030204" pitchFamily="18" charset="0"/>
                        </a:rPr>
                        <m:t>𝟐</m:t>
                      </m:r>
                      <m:r>
                        <a:rPr lang="en-US" altLang="zh-CN" b="1" i="1" smtClean="0">
                          <a:latin typeface="Cambria Math" panose="02040503050406030204" pitchFamily="18" charset="0"/>
                        </a:rPr>
                        <m:t>.</m:t>
                      </m:r>
                      <m:r>
                        <a:rPr lang="en-US" altLang="zh-CN" b="1" i="1" smtClean="0">
                          <a:latin typeface="Cambria Math" panose="02040503050406030204" pitchFamily="18" charset="0"/>
                        </a:rPr>
                        <m:t>𝟔𝟗</m:t>
                      </m:r>
                      <m:r>
                        <a:rPr lang="en-US" altLang="zh-CN" i="1">
                          <a:latin typeface="Cambria Math" panose="02040503050406030204" pitchFamily="18" charset="0"/>
                        </a:rPr>
                        <m:t>+</m:t>
                      </m:r>
                      <m:sSup>
                        <m:sSupPr>
                          <m:ctrlPr>
                            <a:rPr lang="en-US" altLang="zh-CN" i="1" smtClean="0">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𝟐</m:t>
                          </m:r>
                          <m: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𝟎</m:t>
                          </m:r>
                          <m: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𝟗𝟖</m:t>
                          </m:r>
                          <m: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𝟏</m:t>
                          </m:r>
                          <m:r>
                            <a:rPr lang="en-US" altLang="zh-CN" i="1">
                              <a:solidFill>
                                <a:schemeClr val="tx1"/>
                              </a:solidFill>
                              <a:latin typeface="Cambria Math" panose="02040503050406030204" pitchFamily="18" charset="0"/>
                            </a:rPr>
                            <m:t>)</m:t>
                          </m:r>
                        </m:e>
                        <m:sup>
                          <m:r>
                            <a:rPr lang="en-US" altLang="zh-CN" i="1">
                              <a:solidFill>
                                <a:schemeClr val="tx1"/>
                              </a:solidFill>
                              <a:latin typeface="Cambria Math" panose="02040503050406030204" pitchFamily="18" charset="0"/>
                            </a:rPr>
                            <m:t>𝟐</m:t>
                          </m:r>
                        </m:sup>
                      </m:sSup>
                      <m:r>
                        <a:rPr lang="en-US" altLang="zh-CN" i="1">
                          <a:latin typeface="Cambria Math" panose="02040503050406030204" pitchFamily="18" charset="0"/>
                        </a:rPr>
                        <m:t>=</m:t>
                      </m:r>
                      <m:r>
                        <a:rPr lang="en-US" altLang="zh-CN" b="1" i="0" smtClean="0">
                          <a:solidFill>
                            <a:srgbClr val="00B0F0"/>
                          </a:solidFill>
                          <a:latin typeface="Cambria Math" panose="02040503050406030204" pitchFamily="18" charset="0"/>
                        </a:rPr>
                        <m:t>𝟑</m:t>
                      </m:r>
                      <m:r>
                        <a:rPr lang="en-US" altLang="zh-CN">
                          <a:solidFill>
                            <a:srgbClr val="00B0F0"/>
                          </a:solidFill>
                          <a:latin typeface="Cambria Math" panose="02040503050406030204" pitchFamily="18" charset="0"/>
                        </a:rPr>
                        <m:t>.</m:t>
                      </m:r>
                      <m:r>
                        <a:rPr lang="en-US" altLang="zh-CN">
                          <a:solidFill>
                            <a:srgbClr val="00B0F0"/>
                          </a:solidFill>
                          <a:latin typeface="Cambria Math" panose="02040503050406030204" pitchFamily="18" charset="0"/>
                        </a:rPr>
                        <m:t>𝟔</m:t>
                      </m:r>
                      <m:r>
                        <a:rPr lang="en-US" altLang="zh-CN" b="1" i="0" smtClean="0">
                          <a:solidFill>
                            <a:srgbClr val="00B0F0"/>
                          </a:solidFill>
                          <a:latin typeface="Cambria Math" panose="02040503050406030204" pitchFamily="18" charset="0"/>
                        </a:rPr>
                        <m:t>𝟏</m:t>
                      </m:r>
                    </m:oMath>
                  </m:oMathPara>
                </a14:m>
                <a:endParaRPr lang="zh-CN" altLang="en-US"/>
              </a:p>
            </p:txBody>
          </p:sp>
        </mc:Choice>
        <mc:Fallback xmlns="">
          <p:sp>
            <p:nvSpPr>
              <p:cNvPr id="55" name="文本框 54"/>
              <p:cNvSpPr txBox="1">
                <a:spLocks noRot="1" noChangeAspect="1" noMove="1" noResize="1" noEditPoints="1" noAdjustHandles="1" noChangeArrowheads="1" noChangeShapeType="1" noTextEdit="1"/>
              </p:cNvSpPr>
              <p:nvPr/>
            </p:nvSpPr>
            <p:spPr>
              <a:xfrm>
                <a:off x="3472016" y="3725781"/>
                <a:ext cx="2756168" cy="312586"/>
              </a:xfrm>
              <a:prstGeom prst="rect">
                <a:avLst/>
              </a:prstGeom>
              <a:blipFill rotWithShape="0">
                <a:blip r:embed="rId15"/>
                <a:stretch>
                  <a:fillRect b="-98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p:cNvSpPr txBox="1"/>
              <p:nvPr/>
            </p:nvSpPr>
            <p:spPr>
              <a:xfrm>
                <a:off x="3476209" y="4664843"/>
                <a:ext cx="2823983" cy="3125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1" i="1" smtClean="0">
                          <a:solidFill>
                            <a:schemeClr val="tx1"/>
                          </a:solidFill>
                          <a:latin typeface="Cambria Math" panose="02040503050406030204" pitchFamily="18" charset="0"/>
                        </a:rPr>
                        <m:t>𝟐</m:t>
                      </m:r>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𝟔𝟐</m:t>
                      </m:r>
                      <m:r>
                        <a:rPr lang="en-US" altLang="zh-CN" i="1">
                          <a:latin typeface="Cambria Math" panose="02040503050406030204" pitchFamily="18" charset="0"/>
                        </a:rPr>
                        <m:t>+</m:t>
                      </m:r>
                      <m:sSup>
                        <m:sSupPr>
                          <m:ctrlPr>
                            <a:rPr lang="en-US" altLang="zh-CN" i="1" smtClean="0">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𝟐</m:t>
                          </m:r>
                          <m: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𝟎</m:t>
                          </m:r>
                          <m: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𝟗𝟖</m:t>
                          </m:r>
                          <m: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𝟏</m:t>
                          </m:r>
                          <m:r>
                            <a:rPr lang="en-US" altLang="zh-CN" i="1">
                              <a:solidFill>
                                <a:schemeClr val="tx1"/>
                              </a:solidFill>
                              <a:latin typeface="Cambria Math" panose="02040503050406030204" pitchFamily="18" charset="0"/>
                            </a:rPr>
                            <m:t>)</m:t>
                          </m:r>
                        </m:e>
                        <m:sup>
                          <m:r>
                            <a:rPr lang="en-US" altLang="zh-CN" i="1">
                              <a:solidFill>
                                <a:schemeClr val="tx1"/>
                              </a:solidFill>
                              <a:latin typeface="Cambria Math" panose="02040503050406030204" pitchFamily="18" charset="0"/>
                            </a:rPr>
                            <m:t>𝟐</m:t>
                          </m:r>
                        </m:sup>
                      </m:sSup>
                      <m:r>
                        <a:rPr lang="en-US" altLang="zh-CN" i="1">
                          <a:latin typeface="Cambria Math" panose="02040503050406030204" pitchFamily="18" charset="0"/>
                        </a:rPr>
                        <m:t>=</m:t>
                      </m:r>
                      <m:r>
                        <a:rPr lang="en-US" altLang="zh-CN" b="1" i="0" smtClean="0">
                          <a:solidFill>
                            <a:srgbClr val="00B0F0"/>
                          </a:solidFill>
                          <a:latin typeface="Cambria Math" panose="02040503050406030204" pitchFamily="18" charset="0"/>
                        </a:rPr>
                        <m:t>𝟑</m:t>
                      </m:r>
                      <m:r>
                        <a:rPr lang="en-US" altLang="zh-CN">
                          <a:solidFill>
                            <a:srgbClr val="00B0F0"/>
                          </a:solidFill>
                          <a:latin typeface="Cambria Math" panose="02040503050406030204" pitchFamily="18" charset="0"/>
                        </a:rPr>
                        <m:t>.</m:t>
                      </m:r>
                      <m:r>
                        <a:rPr lang="en-US" altLang="zh-CN" b="1" i="0" smtClean="0">
                          <a:solidFill>
                            <a:srgbClr val="00B0F0"/>
                          </a:solidFill>
                          <a:latin typeface="Cambria Math" panose="02040503050406030204" pitchFamily="18" charset="0"/>
                        </a:rPr>
                        <m:t>𝟓𝟒</m:t>
                      </m:r>
                    </m:oMath>
                  </m:oMathPara>
                </a14:m>
                <a:endParaRPr lang="zh-CN" altLang="en-US">
                  <a:solidFill>
                    <a:schemeClr val="tx1"/>
                  </a:solidFill>
                </a:endParaRPr>
              </a:p>
            </p:txBody>
          </p:sp>
        </mc:Choice>
        <mc:Fallback xmlns="">
          <p:sp>
            <p:nvSpPr>
              <p:cNvPr id="56" name="文本框 55"/>
              <p:cNvSpPr txBox="1">
                <a:spLocks noRot="1" noChangeAspect="1" noMove="1" noResize="1" noEditPoints="1" noAdjustHandles="1" noChangeArrowheads="1" noChangeShapeType="1" noTextEdit="1"/>
              </p:cNvSpPr>
              <p:nvPr/>
            </p:nvSpPr>
            <p:spPr>
              <a:xfrm>
                <a:off x="3476209" y="4664843"/>
                <a:ext cx="2823983" cy="312586"/>
              </a:xfrm>
              <a:prstGeom prst="rect">
                <a:avLst/>
              </a:prstGeom>
              <a:blipFill rotWithShape="0">
                <a:blip r:embed="rId16"/>
                <a:stretch>
                  <a:fillRect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p:cNvSpPr txBox="1"/>
              <p:nvPr/>
            </p:nvSpPr>
            <p:spPr>
              <a:xfrm>
                <a:off x="3501257" y="5627594"/>
                <a:ext cx="2726927" cy="3125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1" i="1" smtClean="0">
                          <a:latin typeface="Cambria Math" panose="02040503050406030204" pitchFamily="18" charset="0"/>
                        </a:rPr>
                        <m:t>𝟎</m:t>
                      </m:r>
                    </m:oMath>
                  </m:oMathPara>
                </a14:m>
                <a:endParaRPr lang="zh-CN" altLang="en-US">
                  <a:solidFill>
                    <a:srgbClr val="00B0F0"/>
                  </a:solidFill>
                </a:endParaRPr>
              </a:p>
            </p:txBody>
          </p:sp>
        </mc:Choice>
        <mc:Fallback xmlns="">
          <p:sp>
            <p:nvSpPr>
              <p:cNvPr id="57" name="文本框 56"/>
              <p:cNvSpPr txBox="1">
                <a:spLocks noRot="1" noChangeAspect="1" noMove="1" noResize="1" noEditPoints="1" noAdjustHandles="1" noChangeArrowheads="1" noChangeShapeType="1" noTextEdit="1"/>
              </p:cNvSpPr>
              <p:nvPr/>
            </p:nvSpPr>
            <p:spPr>
              <a:xfrm>
                <a:off x="3501257" y="5627594"/>
                <a:ext cx="2726927" cy="312586"/>
              </a:xfrm>
              <a:prstGeom prst="rect">
                <a:avLst/>
              </a:prstGeom>
              <a:blipFill rotWithShape="0">
                <a:blip r:embed="rId17"/>
                <a:stretch>
                  <a:fillRect/>
                </a:stretch>
              </a:blipFill>
            </p:spPr>
            <p:txBody>
              <a:bodyPr/>
              <a:lstStyle/>
              <a:p>
                <a:r>
                  <a:rPr lang="zh-CN" altLang="en-US">
                    <a:noFill/>
                  </a:rPr>
                  <a:t> </a:t>
                </a:r>
              </a:p>
            </p:txBody>
          </p:sp>
        </mc:Fallback>
      </mc:AlternateContent>
      <p:cxnSp>
        <p:nvCxnSpPr>
          <p:cNvPr id="20" name="直接箭头连接符 19"/>
          <p:cNvCxnSpPr>
            <a:stCxn id="6" idx="6"/>
            <a:endCxn id="13" idx="2"/>
          </p:cNvCxnSpPr>
          <p:nvPr/>
        </p:nvCxnSpPr>
        <p:spPr bwMode="auto">
          <a:xfrm>
            <a:off x="2135758" y="3691099"/>
            <a:ext cx="933584" cy="180000"/>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21" name="直接箭头连接符 20"/>
          <p:cNvCxnSpPr>
            <a:stCxn id="6" idx="6"/>
            <a:endCxn id="14" idx="2"/>
          </p:cNvCxnSpPr>
          <p:nvPr/>
        </p:nvCxnSpPr>
        <p:spPr bwMode="auto">
          <a:xfrm>
            <a:off x="2135758" y="3691099"/>
            <a:ext cx="933584" cy="1126337"/>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23" name="直接箭头连接符 22"/>
          <p:cNvCxnSpPr>
            <a:stCxn id="7" idx="6"/>
            <a:endCxn id="13" idx="2"/>
          </p:cNvCxnSpPr>
          <p:nvPr/>
        </p:nvCxnSpPr>
        <p:spPr bwMode="auto">
          <a:xfrm flipV="1">
            <a:off x="2135758" y="3871099"/>
            <a:ext cx="933584" cy="310369"/>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25" name="直接箭头连接符 24"/>
          <p:cNvCxnSpPr>
            <a:stCxn id="7" idx="6"/>
            <a:endCxn id="15" idx="2"/>
          </p:cNvCxnSpPr>
          <p:nvPr/>
        </p:nvCxnSpPr>
        <p:spPr bwMode="auto">
          <a:xfrm>
            <a:off x="2135758" y="4181468"/>
            <a:ext cx="933584" cy="1582305"/>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6" name="直接箭头连接符 25"/>
          <p:cNvCxnSpPr>
            <a:stCxn id="8" idx="6"/>
            <a:endCxn id="14" idx="2"/>
          </p:cNvCxnSpPr>
          <p:nvPr/>
        </p:nvCxnSpPr>
        <p:spPr bwMode="auto">
          <a:xfrm>
            <a:off x="2135758" y="4671837"/>
            <a:ext cx="933584" cy="145599"/>
          </a:xfrm>
          <a:prstGeom prst="straightConnector1">
            <a:avLst/>
          </a:prstGeom>
          <a:solidFill>
            <a:srgbClr val="C0C0C0">
              <a:alpha val="0"/>
            </a:srgbClr>
          </a:solidFill>
          <a:ln w="19050" cap="flat" cmpd="sng" algn="ctr">
            <a:solidFill>
              <a:srgbClr val="00B0F0"/>
            </a:solidFill>
            <a:prstDash val="solid"/>
            <a:round/>
            <a:headEnd type="none" w="med" len="med"/>
            <a:tailEnd type="triangle"/>
          </a:ln>
          <a:effectLst/>
        </p:spPr>
      </p:cxnSp>
      <p:cxnSp>
        <p:nvCxnSpPr>
          <p:cNvPr id="28" name="直接箭头连接符 27"/>
          <p:cNvCxnSpPr>
            <a:stCxn id="8" idx="6"/>
            <a:endCxn id="15" idx="2"/>
          </p:cNvCxnSpPr>
          <p:nvPr/>
        </p:nvCxnSpPr>
        <p:spPr bwMode="auto">
          <a:xfrm>
            <a:off x="2135758" y="4671837"/>
            <a:ext cx="933584" cy="1091936"/>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4" name="直接箭头连接符 23"/>
          <p:cNvCxnSpPr>
            <a:stCxn id="7" idx="6"/>
            <a:endCxn id="14" idx="2"/>
          </p:cNvCxnSpPr>
          <p:nvPr/>
        </p:nvCxnSpPr>
        <p:spPr bwMode="auto">
          <a:xfrm>
            <a:off x="2135758" y="4181468"/>
            <a:ext cx="933584" cy="635968"/>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27" name="直接箭头连接符 26"/>
          <p:cNvCxnSpPr>
            <a:stCxn id="8" idx="6"/>
            <a:endCxn id="13" idx="2"/>
          </p:cNvCxnSpPr>
          <p:nvPr/>
        </p:nvCxnSpPr>
        <p:spPr bwMode="auto">
          <a:xfrm flipV="1">
            <a:off x="2135758" y="3871099"/>
            <a:ext cx="933584" cy="800738"/>
          </a:xfrm>
          <a:prstGeom prst="straightConnector1">
            <a:avLst/>
          </a:prstGeom>
          <a:solidFill>
            <a:srgbClr val="C0C0C0">
              <a:alpha val="0"/>
            </a:srgbClr>
          </a:solidFill>
          <a:ln w="19050" cap="flat" cmpd="sng" algn="ctr">
            <a:solidFill>
              <a:srgbClr val="00B0F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9" name="矩形标注 58"/>
              <p:cNvSpPr>
                <a:spLocks noChangeArrowheads="1"/>
              </p:cNvSpPr>
              <p:nvPr/>
            </p:nvSpPr>
            <p:spPr bwMode="auto">
              <a:xfrm>
                <a:off x="3500851" y="4080804"/>
                <a:ext cx="2576555" cy="410522"/>
              </a:xfrm>
              <a:prstGeom prst="wedgeRectCallout">
                <a:avLst>
                  <a:gd name="adj1" fmla="val -57836"/>
                  <a:gd name="adj2" fmla="val -1610"/>
                </a:avLst>
              </a:prstGeom>
              <a:solidFill>
                <a:srgbClr val="FFC000"/>
              </a:solidFill>
              <a:ln>
                <a:noFill/>
              </a:ln>
            </p:spPr>
            <p:txBody>
              <a:bodyPr/>
              <a:lstStyle>
                <a:defPPr>
                  <a:defRPr lang="ko-KR"/>
                </a:defPPr>
                <a:lvl1pPr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9pPr>
              </a:lstStyle>
              <a:p>
                <a:pPr algn="ctr" eaLnBrk="1" hangingPunct="1">
                  <a:buNone/>
                </a:pPr>
                <a14:m>
                  <m:oMath xmlns:m="http://schemas.openxmlformats.org/officeDocument/2006/math">
                    <m:sSub>
                      <m:sSubPr>
                        <m:ctrlPr>
                          <a:rPr lang="en-US" altLang="zh-CN" sz="1600" i="1" smtClean="0">
                            <a:latin typeface="Cambria Math" panose="02040503050406030204" pitchFamily="18" charset="0"/>
                          </a:rPr>
                        </m:ctrlPr>
                      </m:sSubPr>
                      <m:e>
                        <m:r>
                          <a:rPr lang="en-US" altLang="zh-CN" sz="1600" b="1" i="1" smtClean="0">
                            <a:latin typeface="Cambria Math" panose="02040503050406030204" pitchFamily="18" charset="0"/>
                          </a:rPr>
                          <m:t>𝒕</m:t>
                        </m:r>
                      </m:e>
                      <m:sub>
                        <m:r>
                          <a:rPr lang="en-US" altLang="zh-CN" sz="1600" b="1" i="1" smtClean="0">
                            <a:latin typeface="Cambria Math" panose="02040503050406030204" pitchFamily="18" charset="0"/>
                          </a:rPr>
                          <m:t>𝟏</m:t>
                        </m:r>
                      </m:sub>
                    </m:sSub>
                  </m:oMath>
                </a14:m>
                <a:r>
                  <a:rPr lang="en-US" altLang="zh-CN" sz="1600" dirty="0">
                    <a:cs typeface="ＭＳ Ｐゴシック" charset="-128"/>
                  </a:rPr>
                  <a:t> </a:t>
                </a:r>
                <a:r>
                  <a:rPr lang="en-US" altLang="zh-CN" sz="1600">
                    <a:cs typeface="ＭＳ Ｐゴシック" charset="-128"/>
                  </a:rPr>
                  <a:t>and </a:t>
                </a:r>
                <a14:m>
                  <m:oMath xmlns:m="http://schemas.openxmlformats.org/officeDocument/2006/math">
                    <m:sSub>
                      <m:sSubPr>
                        <m:ctrlPr>
                          <a:rPr lang="en-US" altLang="zh-CN" sz="1600" i="1" smtClean="0">
                            <a:latin typeface="Cambria Math" panose="02040503050406030204" pitchFamily="18" charset="0"/>
                          </a:rPr>
                        </m:ctrlPr>
                      </m:sSubPr>
                      <m:e>
                        <m:r>
                          <a:rPr lang="en-US" altLang="zh-CN" sz="1600" b="1" i="1" smtClean="0">
                            <a:latin typeface="Cambria Math" panose="02040503050406030204" pitchFamily="18" charset="0"/>
                          </a:rPr>
                          <m:t>𝒕</m:t>
                        </m:r>
                      </m:e>
                      <m:sub>
                        <m:r>
                          <a:rPr lang="en-US" altLang="zh-CN" sz="1600" b="1" i="1" smtClean="0">
                            <a:latin typeface="Cambria Math" panose="02040503050406030204" pitchFamily="18" charset="0"/>
                          </a:rPr>
                          <m:t>𝟐</m:t>
                        </m:r>
                      </m:sub>
                    </m:sSub>
                  </m:oMath>
                </a14:m>
                <a:r>
                  <a:rPr lang="en-US" altLang="zh-CN" sz="1600" dirty="0">
                    <a:cs typeface="ＭＳ Ｐゴシック" charset="-128"/>
                  </a:rPr>
                  <a:t> </a:t>
                </a:r>
                <a:r>
                  <a:rPr lang="en-US" altLang="zh-CN" sz="1600">
                    <a:cs typeface="ＭＳ Ｐゴシック" charset="-128"/>
                  </a:rPr>
                  <a:t>are completed.</a:t>
                </a:r>
                <a:endParaRPr lang="en-US" altLang="zh-CN" sz="1600" dirty="0">
                  <a:cs typeface="ＭＳ Ｐゴシック" charset="-128"/>
                </a:endParaRPr>
              </a:p>
            </p:txBody>
          </p:sp>
        </mc:Choice>
        <mc:Fallback xmlns="">
          <p:sp>
            <p:nvSpPr>
              <p:cNvPr id="59" name="矩形标注 58"/>
              <p:cNvSpPr>
                <a:spLocks noRot="1" noChangeAspect="1" noMove="1" noResize="1" noEditPoints="1" noAdjustHandles="1" noChangeArrowheads="1" noChangeShapeType="1" noTextEdit="1"/>
              </p:cNvSpPr>
              <p:nvPr/>
            </p:nvSpPr>
            <p:spPr bwMode="auto">
              <a:xfrm>
                <a:off x="3500851" y="4080804"/>
                <a:ext cx="2576555" cy="410522"/>
              </a:xfrm>
              <a:prstGeom prst="wedgeRectCallout">
                <a:avLst>
                  <a:gd name="adj1" fmla="val -57836"/>
                  <a:gd name="adj2" fmla="val -1610"/>
                </a:avLst>
              </a:prstGeom>
              <a:blipFill rotWithShape="0">
                <a:blip r:embed="rId18"/>
                <a:stretch>
                  <a:fillRect t="-4412"/>
                </a:stretch>
              </a:blipFill>
              <a:ln>
                <a:noFill/>
              </a:ln>
            </p:spPr>
            <p:txBody>
              <a:bodyPr/>
              <a:lstStyle/>
              <a:p>
                <a:r>
                  <a:rPr lang="zh-CN" altLang="en-US">
                    <a:noFill/>
                  </a:rPr>
                  <a:t> </a:t>
                </a:r>
              </a:p>
            </p:txBody>
          </p:sp>
        </mc:Fallback>
      </mc:AlternateContent>
      <p:sp>
        <p:nvSpPr>
          <p:cNvPr id="58" name="文本框 57"/>
          <p:cNvSpPr txBox="1"/>
          <p:nvPr/>
        </p:nvSpPr>
        <p:spPr>
          <a:xfrm>
            <a:off x="6315925" y="2727642"/>
            <a:ext cx="2648563" cy="523220"/>
          </a:xfrm>
          <a:prstGeom prst="rect">
            <a:avLst/>
          </a:prstGeom>
          <a:noFill/>
        </p:spPr>
        <p:txBody>
          <a:bodyPr wrap="square" rtlCol="0">
            <a:spAutoFit/>
          </a:bodyPr>
          <a:lstStyle/>
          <a:p>
            <a:pPr algn="ctr"/>
            <a:r>
              <a:rPr lang="en-US" altLang="zh-CN"/>
              <a:t>TABLE I. Predicted accuracy between tasks and workers</a:t>
            </a:r>
            <a:endParaRPr lang="zh-CN" altLang="en-US"/>
          </a:p>
        </p:txBody>
      </p:sp>
      <p:sp>
        <p:nvSpPr>
          <p:cNvPr id="52" name="灯片编号占位符 51"/>
          <p:cNvSpPr>
            <a:spLocks noGrp="1"/>
          </p:cNvSpPr>
          <p:nvPr>
            <p:ph type="sldNum" sz="quarter" idx="12"/>
          </p:nvPr>
        </p:nvSpPr>
        <p:spPr/>
        <p:txBody>
          <a:bodyPr/>
          <a:lstStyle/>
          <a:p>
            <a:pPr>
              <a:defRPr/>
            </a:pPr>
            <a:fld id="{73697CC5-BB9E-487E-AFF3-8F5506CF83B5}" type="slidenum">
              <a:rPr lang="en-US" altLang="ko-KR" smtClean="0"/>
              <a:pPr>
                <a:defRPr/>
              </a:pPr>
              <a:t>28</a:t>
            </a:fld>
            <a:endParaRPr lang="en-US" altLang="ko-KR"/>
          </a:p>
        </p:txBody>
      </p:sp>
    </p:spTree>
    <p:extLst>
      <p:ext uri="{BB962C8B-B14F-4D97-AF65-F5344CB8AC3E}">
        <p14:creationId xmlns:p14="http://schemas.microsoft.com/office/powerpoint/2010/main" val="1296143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smtClean="0"/>
              <a:t>Greedy Algorithm</a:t>
            </a:r>
            <a:endParaRPr lang="zh-CN" altLang="en-US"/>
          </a:p>
        </p:txBody>
      </p:sp>
      <p:sp>
        <p:nvSpPr>
          <p:cNvPr id="3" name="内容占位符 2"/>
          <p:cNvSpPr>
            <a:spLocks noGrp="1"/>
          </p:cNvSpPr>
          <p:nvPr>
            <p:ph idx="1"/>
          </p:nvPr>
        </p:nvSpPr>
        <p:spPr/>
        <p:txBody>
          <a:bodyPr/>
          <a:lstStyle/>
          <a:p>
            <a:r>
              <a:rPr lang="en-US" altLang="zh-CN" sz="2800"/>
              <a:t>Basic </a:t>
            </a:r>
            <a:r>
              <a:rPr lang="en-US" altLang="zh-CN" sz="2800" smtClean="0"/>
              <a:t>idea of LAF</a:t>
            </a:r>
            <a:endParaRPr lang="en-US" altLang="zh-CN" sz="2800"/>
          </a:p>
          <a:p>
            <a:pPr lvl="1"/>
            <a:r>
              <a:rPr lang="en-US" altLang="zh-CN" sz="2400" smtClean="0"/>
              <a:t>Greedily </a:t>
            </a:r>
            <a:r>
              <a:rPr lang="en-US" altLang="zh-CN" sz="2400"/>
              <a:t>assign the uncompleted tasks with the highest accuracy to each new worker</a:t>
            </a:r>
            <a:endParaRPr lang="zh-CN" altLang="en-US" sz="2400"/>
          </a:p>
        </p:txBody>
      </p:sp>
      <p:sp>
        <p:nvSpPr>
          <p:cNvPr id="5" name="椭圆 4"/>
          <p:cNvSpPr/>
          <p:nvPr/>
        </p:nvSpPr>
        <p:spPr bwMode="auto">
          <a:xfrm>
            <a:off x="1775758" y="3020730"/>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6" name="椭圆 5"/>
          <p:cNvSpPr/>
          <p:nvPr/>
        </p:nvSpPr>
        <p:spPr bwMode="auto">
          <a:xfrm>
            <a:off x="1775758" y="3511099"/>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7" name="椭圆 6"/>
          <p:cNvSpPr/>
          <p:nvPr/>
        </p:nvSpPr>
        <p:spPr bwMode="auto">
          <a:xfrm>
            <a:off x="1775758" y="4001468"/>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effectLst/>
              <a:latin typeface="Arial" charset="0"/>
              <a:ea typeface="Arial Unicode MS" pitchFamily="50" charset="-127"/>
              <a:cs typeface="Arial Unicode MS" pitchFamily="50" charset="-127"/>
            </a:endParaRPr>
          </a:p>
        </p:txBody>
      </p:sp>
      <p:sp>
        <p:nvSpPr>
          <p:cNvPr id="8" name="椭圆 7"/>
          <p:cNvSpPr/>
          <p:nvPr/>
        </p:nvSpPr>
        <p:spPr bwMode="auto">
          <a:xfrm>
            <a:off x="1775758" y="4491837"/>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9" name="椭圆 8"/>
          <p:cNvSpPr/>
          <p:nvPr/>
        </p:nvSpPr>
        <p:spPr bwMode="auto">
          <a:xfrm>
            <a:off x="1775758" y="4952561"/>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0" name="椭圆 9"/>
          <p:cNvSpPr/>
          <p:nvPr/>
        </p:nvSpPr>
        <p:spPr bwMode="auto">
          <a:xfrm>
            <a:off x="1775758" y="5413285"/>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1" name="椭圆 10"/>
          <p:cNvSpPr/>
          <p:nvPr/>
        </p:nvSpPr>
        <p:spPr bwMode="auto">
          <a:xfrm>
            <a:off x="1775758" y="5874009"/>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2" name="椭圆 11"/>
          <p:cNvSpPr/>
          <p:nvPr/>
        </p:nvSpPr>
        <p:spPr bwMode="auto">
          <a:xfrm>
            <a:off x="1758059" y="6326593"/>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4" name="椭圆 13"/>
          <p:cNvSpPr/>
          <p:nvPr/>
        </p:nvSpPr>
        <p:spPr bwMode="auto">
          <a:xfrm>
            <a:off x="3069342" y="4637436"/>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cxnSp>
        <p:nvCxnSpPr>
          <p:cNvPr id="17" name="直接箭头连接符 16"/>
          <p:cNvCxnSpPr>
            <a:stCxn id="12" idx="6"/>
            <a:endCxn id="15" idx="2"/>
          </p:cNvCxnSpPr>
          <p:nvPr/>
        </p:nvCxnSpPr>
        <p:spPr bwMode="auto">
          <a:xfrm flipV="1">
            <a:off x="2118059" y="5763773"/>
            <a:ext cx="951283" cy="742820"/>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18" name="直接箭头连接符 17"/>
          <p:cNvCxnSpPr>
            <a:stCxn id="5" idx="6"/>
            <a:endCxn id="15" idx="2"/>
          </p:cNvCxnSpPr>
          <p:nvPr/>
        </p:nvCxnSpPr>
        <p:spPr bwMode="auto">
          <a:xfrm>
            <a:off x="2135758" y="3200730"/>
            <a:ext cx="933584" cy="2563043"/>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2" name="直接箭头连接符 21"/>
          <p:cNvCxnSpPr>
            <a:stCxn id="6" idx="6"/>
            <a:endCxn id="15" idx="2"/>
          </p:cNvCxnSpPr>
          <p:nvPr/>
        </p:nvCxnSpPr>
        <p:spPr bwMode="auto">
          <a:xfrm>
            <a:off x="2135758" y="3691099"/>
            <a:ext cx="933584" cy="2072674"/>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0" name="直接箭头连接符 29"/>
          <p:cNvCxnSpPr>
            <a:stCxn id="9" idx="6"/>
            <a:endCxn id="14" idx="2"/>
          </p:cNvCxnSpPr>
          <p:nvPr/>
        </p:nvCxnSpPr>
        <p:spPr bwMode="auto">
          <a:xfrm flipV="1">
            <a:off x="2135758" y="4817436"/>
            <a:ext cx="933584" cy="315125"/>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2" name="直接箭头连接符 31"/>
          <p:cNvCxnSpPr>
            <a:stCxn id="10" idx="6"/>
            <a:endCxn id="14" idx="2"/>
          </p:cNvCxnSpPr>
          <p:nvPr/>
        </p:nvCxnSpPr>
        <p:spPr bwMode="auto">
          <a:xfrm flipV="1">
            <a:off x="2135758" y="4817436"/>
            <a:ext cx="933584" cy="775849"/>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3" name="直接箭头连接符 32"/>
          <p:cNvCxnSpPr>
            <a:stCxn id="10" idx="6"/>
            <a:endCxn id="13" idx="2"/>
          </p:cNvCxnSpPr>
          <p:nvPr/>
        </p:nvCxnSpPr>
        <p:spPr bwMode="auto">
          <a:xfrm flipV="1">
            <a:off x="2135758" y="3871099"/>
            <a:ext cx="933584" cy="1722186"/>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4" name="直接箭头连接符 33"/>
          <p:cNvCxnSpPr>
            <a:stCxn id="10" idx="6"/>
            <a:endCxn id="15" idx="2"/>
          </p:cNvCxnSpPr>
          <p:nvPr/>
        </p:nvCxnSpPr>
        <p:spPr bwMode="auto">
          <a:xfrm>
            <a:off x="2135758" y="5593285"/>
            <a:ext cx="933584" cy="170488"/>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5" name="直接箭头连接符 34"/>
          <p:cNvCxnSpPr>
            <a:stCxn id="11" idx="6"/>
            <a:endCxn id="14" idx="2"/>
          </p:cNvCxnSpPr>
          <p:nvPr/>
        </p:nvCxnSpPr>
        <p:spPr bwMode="auto">
          <a:xfrm flipV="1">
            <a:off x="2135758" y="4817436"/>
            <a:ext cx="933584" cy="1236573"/>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6" name="直接箭头连接符 35"/>
          <p:cNvCxnSpPr>
            <a:stCxn id="11" idx="6"/>
            <a:endCxn id="15" idx="2"/>
          </p:cNvCxnSpPr>
          <p:nvPr/>
        </p:nvCxnSpPr>
        <p:spPr bwMode="auto">
          <a:xfrm flipV="1">
            <a:off x="2135758" y="5763773"/>
            <a:ext cx="933584" cy="290236"/>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7" name="直接箭头连接符 36"/>
          <p:cNvCxnSpPr>
            <a:stCxn id="11" idx="6"/>
            <a:endCxn id="13" idx="2"/>
          </p:cNvCxnSpPr>
          <p:nvPr/>
        </p:nvCxnSpPr>
        <p:spPr bwMode="auto">
          <a:xfrm flipV="1">
            <a:off x="2135758" y="3871099"/>
            <a:ext cx="933584" cy="2182910"/>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8" name="直接箭头连接符 37"/>
          <p:cNvCxnSpPr>
            <a:stCxn id="12" idx="6"/>
            <a:endCxn id="13" idx="2"/>
          </p:cNvCxnSpPr>
          <p:nvPr/>
        </p:nvCxnSpPr>
        <p:spPr bwMode="auto">
          <a:xfrm flipV="1">
            <a:off x="2118059" y="3871099"/>
            <a:ext cx="951283" cy="2635494"/>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9" name="直接箭头连接符 38"/>
          <p:cNvCxnSpPr>
            <a:stCxn id="12" idx="6"/>
            <a:endCxn id="14" idx="2"/>
          </p:cNvCxnSpPr>
          <p:nvPr/>
        </p:nvCxnSpPr>
        <p:spPr bwMode="auto">
          <a:xfrm flipV="1">
            <a:off x="2118059" y="4817436"/>
            <a:ext cx="951283" cy="1689157"/>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0" name="文本框 39"/>
              <p:cNvSpPr txBox="1"/>
              <p:nvPr/>
            </p:nvSpPr>
            <p:spPr>
              <a:xfrm>
                <a:off x="1487706" y="3534566"/>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2</m:t>
                          </m:r>
                        </m:sub>
                      </m:sSub>
                    </m:oMath>
                  </m:oMathPara>
                </a14:m>
                <a:endParaRPr lang="zh-CN" altLang="en-US"/>
              </a:p>
            </p:txBody>
          </p:sp>
        </mc:Choice>
        <mc:Fallback xmlns="">
          <p:sp>
            <p:nvSpPr>
              <p:cNvPr id="40" name="文本框 39"/>
              <p:cNvSpPr txBox="1">
                <a:spLocks noRot="1" noChangeAspect="1" noMove="1" noResize="1" noEditPoints="1" noAdjustHandles="1" noChangeArrowheads="1" noChangeShapeType="1" noTextEdit="1"/>
              </p:cNvSpPr>
              <p:nvPr/>
            </p:nvSpPr>
            <p:spPr>
              <a:xfrm>
                <a:off x="1487706" y="3534566"/>
                <a:ext cx="936104" cy="307777"/>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p:cNvSpPr txBox="1"/>
              <p:nvPr/>
            </p:nvSpPr>
            <p:spPr>
              <a:xfrm>
                <a:off x="1505555" y="303640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solidFill>
                                <a:srgbClr val="000000"/>
                              </a:solidFill>
                              <a:latin typeface="Cambria Math" panose="02040503050406030204" pitchFamily="18" charset="0"/>
                              <a:ea typeface="宋体" panose="02010600030101010101" pitchFamily="2" charset="-122"/>
                            </a:rPr>
                          </m:ctrlPr>
                        </m:sSubPr>
                        <m:e>
                          <m:r>
                            <a:rPr lang="en-US" altLang="zh-CN" b="0" i="1">
                              <a:solidFill>
                                <a:srgbClr val="000000"/>
                              </a:solidFill>
                              <a:latin typeface="Cambria Math" panose="02040503050406030204" pitchFamily="18" charset="0"/>
                              <a:ea typeface="宋体" panose="02010600030101010101" pitchFamily="2" charset="-122"/>
                            </a:rPr>
                            <m:t>𝑤</m:t>
                          </m:r>
                        </m:e>
                        <m:sub>
                          <m:r>
                            <a:rPr lang="en-US" altLang="zh-CN" b="0" i="1">
                              <a:solidFill>
                                <a:srgbClr val="000000"/>
                              </a:solidFill>
                              <a:latin typeface="Cambria Math" panose="02040503050406030204" pitchFamily="18" charset="0"/>
                              <a:ea typeface="宋体" panose="02010600030101010101" pitchFamily="2" charset="-122"/>
                            </a:rPr>
                            <m:t>1</m:t>
                          </m:r>
                        </m:sub>
                      </m:sSub>
                    </m:oMath>
                  </m:oMathPara>
                </a14:m>
                <a:endParaRPr lang="zh-CN" altLang="en-US"/>
              </a:p>
            </p:txBody>
          </p:sp>
        </mc:Choice>
        <mc:Fallback xmlns="">
          <p:sp>
            <p:nvSpPr>
              <p:cNvPr id="41" name="文本框 40"/>
              <p:cNvSpPr txBox="1">
                <a:spLocks noRot="1" noChangeAspect="1" noMove="1" noResize="1" noEditPoints="1" noAdjustHandles="1" noChangeArrowheads="1" noChangeShapeType="1" noTextEdit="1"/>
              </p:cNvSpPr>
              <p:nvPr/>
            </p:nvSpPr>
            <p:spPr>
              <a:xfrm>
                <a:off x="1505555" y="3036404"/>
                <a:ext cx="936104" cy="307777"/>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p:cNvSpPr txBox="1"/>
              <p:nvPr/>
            </p:nvSpPr>
            <p:spPr>
              <a:xfrm>
                <a:off x="2800112" y="3698447"/>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1</m:t>
                          </m:r>
                        </m:sub>
                      </m:sSub>
                    </m:oMath>
                  </m:oMathPara>
                </a14:m>
                <a:endParaRPr lang="zh-CN" altLang="en-US"/>
              </a:p>
            </p:txBody>
          </p:sp>
        </mc:Choice>
        <mc:Fallback xmlns="">
          <p:sp>
            <p:nvSpPr>
              <p:cNvPr id="42" name="文本框 41"/>
              <p:cNvSpPr txBox="1">
                <a:spLocks noRot="1" noChangeAspect="1" noMove="1" noResize="1" noEditPoints="1" noAdjustHandles="1" noChangeArrowheads="1" noChangeShapeType="1" noTextEdit="1"/>
              </p:cNvSpPr>
              <p:nvPr/>
            </p:nvSpPr>
            <p:spPr>
              <a:xfrm>
                <a:off x="2800112" y="3698447"/>
                <a:ext cx="936104" cy="307777"/>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p:cNvSpPr txBox="1"/>
              <p:nvPr/>
            </p:nvSpPr>
            <p:spPr>
              <a:xfrm>
                <a:off x="2781290" y="462101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2</m:t>
                          </m:r>
                        </m:sub>
                      </m:sSub>
                    </m:oMath>
                  </m:oMathPara>
                </a14:m>
                <a:endParaRPr lang="zh-CN" altLang="en-US"/>
              </a:p>
            </p:txBody>
          </p:sp>
        </mc:Choice>
        <mc:Fallback xmlns="">
          <p:sp>
            <p:nvSpPr>
              <p:cNvPr id="43" name="文本框 42"/>
              <p:cNvSpPr txBox="1">
                <a:spLocks noRot="1" noChangeAspect="1" noMove="1" noResize="1" noEditPoints="1" noAdjustHandles="1" noChangeArrowheads="1" noChangeShapeType="1" noTextEdit="1"/>
              </p:cNvSpPr>
              <p:nvPr/>
            </p:nvSpPr>
            <p:spPr>
              <a:xfrm>
                <a:off x="2781290" y="4621015"/>
                <a:ext cx="936104" cy="307777"/>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p:cNvSpPr txBox="1"/>
              <p:nvPr/>
            </p:nvSpPr>
            <p:spPr>
              <a:xfrm>
                <a:off x="2781290" y="560390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3</m:t>
                          </m:r>
                        </m:sub>
                      </m:sSub>
                    </m:oMath>
                  </m:oMathPara>
                </a14:m>
                <a:endParaRPr lang="zh-CN" altLang="en-US"/>
              </a:p>
            </p:txBody>
          </p:sp>
        </mc:Choice>
        <mc:Fallback xmlns="">
          <p:sp>
            <p:nvSpPr>
              <p:cNvPr id="44" name="文本框 43"/>
              <p:cNvSpPr txBox="1">
                <a:spLocks noRot="1" noChangeAspect="1" noMove="1" noResize="1" noEditPoints="1" noAdjustHandles="1" noChangeArrowheads="1" noChangeShapeType="1" noTextEdit="1"/>
              </p:cNvSpPr>
              <p:nvPr/>
            </p:nvSpPr>
            <p:spPr>
              <a:xfrm>
                <a:off x="2781290" y="5603905"/>
                <a:ext cx="936104" cy="307777"/>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p:cNvSpPr txBox="1"/>
              <p:nvPr/>
            </p:nvSpPr>
            <p:spPr>
              <a:xfrm>
                <a:off x="1496556" y="4012971"/>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3</m:t>
                          </m:r>
                        </m:sub>
                      </m:sSub>
                    </m:oMath>
                  </m:oMathPara>
                </a14:m>
                <a:endParaRPr lang="zh-CN" altLang="en-US"/>
              </a:p>
            </p:txBody>
          </p:sp>
        </mc:Choice>
        <mc:Fallback xmlns="">
          <p:sp>
            <p:nvSpPr>
              <p:cNvPr id="45" name="文本框 44"/>
              <p:cNvSpPr txBox="1">
                <a:spLocks noRot="1" noChangeAspect="1" noMove="1" noResize="1" noEditPoints="1" noAdjustHandles="1" noChangeArrowheads="1" noChangeShapeType="1" noTextEdit="1"/>
              </p:cNvSpPr>
              <p:nvPr/>
            </p:nvSpPr>
            <p:spPr>
              <a:xfrm>
                <a:off x="1496556" y="4012971"/>
                <a:ext cx="936104" cy="307777"/>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p:cNvSpPr txBox="1"/>
              <p:nvPr/>
            </p:nvSpPr>
            <p:spPr>
              <a:xfrm>
                <a:off x="1478857" y="632918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8</m:t>
                          </m:r>
                        </m:sub>
                      </m:sSub>
                    </m:oMath>
                  </m:oMathPara>
                </a14:m>
                <a:endParaRPr lang="zh-CN" altLang="en-US"/>
              </a:p>
            </p:txBody>
          </p:sp>
        </mc:Choice>
        <mc:Fallback xmlns="">
          <p:sp>
            <p:nvSpPr>
              <p:cNvPr id="46" name="文本框 45"/>
              <p:cNvSpPr txBox="1">
                <a:spLocks noRot="1" noChangeAspect="1" noMove="1" noResize="1" noEditPoints="1" noAdjustHandles="1" noChangeArrowheads="1" noChangeShapeType="1" noTextEdit="1"/>
              </p:cNvSpPr>
              <p:nvPr/>
            </p:nvSpPr>
            <p:spPr>
              <a:xfrm>
                <a:off x="1478857" y="6329185"/>
                <a:ext cx="936104" cy="307777"/>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p:cNvSpPr txBox="1"/>
              <p:nvPr/>
            </p:nvSpPr>
            <p:spPr>
              <a:xfrm>
                <a:off x="1502568" y="5875857"/>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7</m:t>
                          </m:r>
                        </m:sub>
                      </m:sSub>
                    </m:oMath>
                  </m:oMathPara>
                </a14:m>
                <a:endParaRPr lang="zh-CN" altLang="en-US"/>
              </a:p>
            </p:txBody>
          </p:sp>
        </mc:Choice>
        <mc:Fallback xmlns="">
          <p:sp>
            <p:nvSpPr>
              <p:cNvPr id="47" name="文本框 46"/>
              <p:cNvSpPr txBox="1">
                <a:spLocks noRot="1" noChangeAspect="1" noMove="1" noResize="1" noEditPoints="1" noAdjustHandles="1" noChangeArrowheads="1" noChangeShapeType="1" noTextEdit="1"/>
              </p:cNvSpPr>
              <p:nvPr/>
            </p:nvSpPr>
            <p:spPr>
              <a:xfrm>
                <a:off x="1502568" y="5875857"/>
                <a:ext cx="936104" cy="307777"/>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p:cNvSpPr txBox="1"/>
              <p:nvPr/>
            </p:nvSpPr>
            <p:spPr>
              <a:xfrm>
                <a:off x="1505555" y="544081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6</m:t>
                          </m:r>
                        </m:sub>
                      </m:sSub>
                    </m:oMath>
                  </m:oMathPara>
                </a14:m>
                <a:endParaRPr lang="zh-CN" altLang="en-US"/>
              </a:p>
            </p:txBody>
          </p:sp>
        </mc:Choice>
        <mc:Fallback xmlns="">
          <p:sp>
            <p:nvSpPr>
              <p:cNvPr id="48" name="文本框 47"/>
              <p:cNvSpPr txBox="1">
                <a:spLocks noRot="1" noChangeAspect="1" noMove="1" noResize="1" noEditPoints="1" noAdjustHandles="1" noChangeArrowheads="1" noChangeShapeType="1" noTextEdit="1"/>
              </p:cNvSpPr>
              <p:nvPr/>
            </p:nvSpPr>
            <p:spPr>
              <a:xfrm>
                <a:off x="1505555" y="5440814"/>
                <a:ext cx="936104" cy="307777"/>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1487706" y="497730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5</m:t>
                          </m:r>
                        </m:sub>
                      </m:sSub>
                    </m:oMath>
                  </m:oMathPara>
                </a14:m>
                <a:endParaRPr lang="zh-CN" altLang="en-US"/>
              </a:p>
            </p:txBody>
          </p:sp>
        </mc:Choice>
        <mc:Fallback xmlns="">
          <p:sp>
            <p:nvSpPr>
              <p:cNvPr id="49" name="文本框 48"/>
              <p:cNvSpPr txBox="1">
                <a:spLocks noRot="1" noChangeAspect="1" noMove="1" noResize="1" noEditPoints="1" noAdjustHandles="1" noChangeArrowheads="1" noChangeShapeType="1" noTextEdit="1"/>
              </p:cNvSpPr>
              <p:nvPr/>
            </p:nvSpPr>
            <p:spPr>
              <a:xfrm>
                <a:off x="1487706" y="4977304"/>
                <a:ext cx="936104" cy="307777"/>
              </a:xfrm>
              <a:prstGeom prst="rect">
                <a:avLst/>
              </a:prstGeom>
              <a:blipFill rotWithShape="0">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p:cNvSpPr txBox="1"/>
              <p:nvPr/>
            </p:nvSpPr>
            <p:spPr>
              <a:xfrm>
                <a:off x="1494211" y="4491326"/>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4</m:t>
                          </m:r>
                        </m:sub>
                      </m:sSub>
                    </m:oMath>
                  </m:oMathPara>
                </a14:m>
                <a:endParaRPr lang="zh-CN" altLang="en-US"/>
              </a:p>
            </p:txBody>
          </p:sp>
        </mc:Choice>
        <mc:Fallback xmlns="">
          <p:sp>
            <p:nvSpPr>
              <p:cNvPr id="50" name="文本框 49"/>
              <p:cNvSpPr txBox="1">
                <a:spLocks noRot="1" noChangeAspect="1" noMove="1" noResize="1" noEditPoints="1" noAdjustHandles="1" noChangeArrowheads="1" noChangeShapeType="1" noTextEdit="1"/>
              </p:cNvSpPr>
              <p:nvPr/>
            </p:nvSpPr>
            <p:spPr>
              <a:xfrm>
                <a:off x="1494211" y="4491326"/>
                <a:ext cx="936104" cy="307777"/>
              </a:xfrm>
              <a:prstGeom prst="rect">
                <a:avLst/>
              </a:prstGeom>
              <a:blipFill rotWithShape="0">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1" name="表格 50"/>
              <p:cNvGraphicFramePr>
                <a:graphicFrameLocks noGrp="1"/>
              </p:cNvGraphicFramePr>
              <p:nvPr>
                <p:extLst>
                  <p:ext uri="{D42A27DB-BD31-4B8C-83A1-F6EECF244321}">
                    <p14:modId xmlns:p14="http://schemas.microsoft.com/office/powerpoint/2010/main" val="2897394938"/>
                  </p:ext>
                </p:extLst>
              </p:nvPr>
            </p:nvGraphicFramePr>
            <p:xfrm>
              <a:off x="6349022" y="3298583"/>
              <a:ext cx="2529060" cy="3337560"/>
            </p:xfrm>
            <a:graphic>
              <a:graphicData uri="http://schemas.openxmlformats.org/drawingml/2006/table">
                <a:tbl>
                  <a:tblPr firstRow="1" bandRow="1">
                    <a:tableStyleId>{5C22544A-7EE6-4342-B048-85BDC9FD1C3A}</a:tableStyleId>
                  </a:tblPr>
                  <a:tblGrid>
                    <a:gridCol w="632265">
                      <a:extLst>
                        <a:ext uri="{9D8B030D-6E8A-4147-A177-3AD203B41FA5}">
                          <a16:colId xmlns="" xmlns:a16="http://schemas.microsoft.com/office/drawing/2014/main" val="20000"/>
                        </a:ext>
                      </a:extLst>
                    </a:gridCol>
                    <a:gridCol w="632265">
                      <a:extLst>
                        <a:ext uri="{9D8B030D-6E8A-4147-A177-3AD203B41FA5}">
                          <a16:colId xmlns="" xmlns:a16="http://schemas.microsoft.com/office/drawing/2014/main" val="20001"/>
                        </a:ext>
                      </a:extLst>
                    </a:gridCol>
                    <a:gridCol w="632265">
                      <a:extLst>
                        <a:ext uri="{9D8B030D-6E8A-4147-A177-3AD203B41FA5}">
                          <a16:colId xmlns="" xmlns:a16="http://schemas.microsoft.com/office/drawing/2014/main" val="20002"/>
                        </a:ext>
                      </a:extLst>
                    </a:gridCol>
                    <a:gridCol w="632265">
                      <a:extLst>
                        <a:ext uri="{9D8B030D-6E8A-4147-A177-3AD203B41FA5}">
                          <a16:colId xmlns="" xmlns:a16="http://schemas.microsoft.com/office/drawing/2014/main" val="20003"/>
                        </a:ext>
                      </a:extLst>
                    </a:gridCol>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𝟏</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𝟐</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𝟑</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𝟏</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𝟐</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𝟑</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𝟒</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4"/>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0.94</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0.94</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 xmlns:a16="http://schemas.microsoft.com/office/drawing/2014/main" val="10005"/>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𝟔</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6"/>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𝟕</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𝟖</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8"/>
                      </a:ext>
                    </a:extLst>
                  </a:tr>
                </a:tbl>
              </a:graphicData>
            </a:graphic>
          </p:graphicFrame>
        </mc:Choice>
        <mc:Fallback xmlns="">
          <p:graphicFrame>
            <p:nvGraphicFramePr>
              <p:cNvPr id="51" name="表格 50"/>
              <p:cNvGraphicFramePr>
                <a:graphicFrameLocks noGrp="1"/>
              </p:cNvGraphicFramePr>
              <p:nvPr>
                <p:extLst>
                  <p:ext uri="{D42A27DB-BD31-4B8C-83A1-F6EECF244321}">
                    <p14:modId xmlns:p14="http://schemas.microsoft.com/office/powerpoint/2010/main" val="2897394938"/>
                  </p:ext>
                </p:extLst>
              </p:nvPr>
            </p:nvGraphicFramePr>
            <p:xfrm>
              <a:off x="6349022" y="3298583"/>
              <a:ext cx="2529060" cy="3337560"/>
            </p:xfrm>
            <a:graphic>
              <a:graphicData uri="http://schemas.openxmlformats.org/drawingml/2006/table">
                <a:tbl>
                  <a:tblPr firstRow="1" bandRow="1">
                    <a:tableStyleId>{5C22544A-7EE6-4342-B048-85BDC9FD1C3A}</a:tableStyleId>
                  </a:tblPr>
                  <a:tblGrid>
                    <a:gridCol w="632265"/>
                    <a:gridCol w="632265"/>
                    <a:gridCol w="632265"/>
                    <a:gridCol w="632265"/>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100962" t="-1639" r="-201923" b="-822951"/>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200962" t="-1639" r="-101923" b="-822951"/>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300962" t="-1639" r="-1923" b="-822951"/>
                          </a:stretch>
                        </a:blip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101639" r="-301923" b="-722951"/>
                          </a:stretch>
                        </a:blip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201639" r="-301923" b="-622951"/>
                          </a:stretch>
                        </a:blip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0.96</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301639" r="-301923" b="-522951"/>
                          </a:stretch>
                        </a:blip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0.96</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0.96</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408333" r="-301923" b="-431667"/>
                          </a:stretch>
                        </a:blip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0.98</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500000" r="-301923" b="-324590"/>
                          </a:stretch>
                        </a:blip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0.94</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0.94</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600000" r="-301923" b="-224590"/>
                          </a:stretch>
                        </a:blip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700000" r="-301923" b="-124590"/>
                          </a:stretch>
                        </a:blip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800000" r="-301923" b="-24590"/>
                          </a:stretch>
                        </a:blip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Fallback>
      </mc:AlternateContent>
      <p:sp>
        <p:nvSpPr>
          <p:cNvPr id="53" name="文本框 52"/>
          <p:cNvSpPr txBox="1"/>
          <p:nvPr/>
        </p:nvSpPr>
        <p:spPr>
          <a:xfrm>
            <a:off x="3500851" y="3072953"/>
            <a:ext cx="2576555" cy="307777"/>
          </a:xfrm>
          <a:prstGeom prst="rect">
            <a:avLst/>
          </a:prstGeom>
          <a:noFill/>
        </p:spPr>
        <p:txBody>
          <a:bodyPr wrap="square" rtlCol="0">
            <a:spAutoFit/>
          </a:bodyPr>
          <a:lstStyle/>
          <a:p>
            <a:r>
              <a:rPr lang="en-US" altLang="zh-CN"/>
              <a:t>Accumulated Accuracy(S[j])</a:t>
            </a:r>
            <a:endParaRPr lang="zh-CN" altLang="en-US"/>
          </a:p>
        </p:txBody>
      </p:sp>
      <p:sp>
        <p:nvSpPr>
          <p:cNvPr id="13" name="椭圆 12"/>
          <p:cNvSpPr/>
          <p:nvPr/>
        </p:nvSpPr>
        <p:spPr bwMode="auto">
          <a:xfrm>
            <a:off x="3069342" y="3691099"/>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cxnSp>
        <p:nvCxnSpPr>
          <p:cNvPr id="16" name="直接箭头连接符 15"/>
          <p:cNvCxnSpPr>
            <a:stCxn id="5" idx="6"/>
            <a:endCxn id="13" idx="2"/>
          </p:cNvCxnSpPr>
          <p:nvPr/>
        </p:nvCxnSpPr>
        <p:spPr bwMode="auto">
          <a:xfrm>
            <a:off x="2135758" y="3200730"/>
            <a:ext cx="933584" cy="670369"/>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5" name="文本框 54"/>
              <p:cNvSpPr txBox="1"/>
              <p:nvPr/>
            </p:nvSpPr>
            <p:spPr>
              <a:xfrm>
                <a:off x="3472016" y="3725781"/>
                <a:ext cx="2756168" cy="3125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1" i="1" smtClean="0">
                          <a:latin typeface="Cambria Math" panose="02040503050406030204" pitchFamily="18" charset="0"/>
                        </a:rPr>
                        <m:t>𝟑</m:t>
                      </m:r>
                      <m:r>
                        <a:rPr lang="en-US" altLang="zh-CN" b="1" i="1" smtClean="0">
                          <a:latin typeface="Cambria Math" panose="02040503050406030204" pitchFamily="18" charset="0"/>
                        </a:rPr>
                        <m:t>.</m:t>
                      </m:r>
                      <m:r>
                        <a:rPr lang="en-US" altLang="zh-CN" b="1" i="1" smtClean="0">
                          <a:latin typeface="Cambria Math" panose="02040503050406030204" pitchFamily="18" charset="0"/>
                        </a:rPr>
                        <m:t>𝟔𝟏</m:t>
                      </m:r>
                    </m:oMath>
                  </m:oMathPara>
                </a14:m>
                <a:endParaRPr lang="zh-CN" altLang="en-US"/>
              </a:p>
            </p:txBody>
          </p:sp>
        </mc:Choice>
        <mc:Fallback xmlns="">
          <p:sp>
            <p:nvSpPr>
              <p:cNvPr id="55" name="文本框 54"/>
              <p:cNvSpPr txBox="1">
                <a:spLocks noRot="1" noChangeAspect="1" noMove="1" noResize="1" noEditPoints="1" noAdjustHandles="1" noChangeArrowheads="1" noChangeShapeType="1" noTextEdit="1"/>
              </p:cNvSpPr>
              <p:nvPr/>
            </p:nvSpPr>
            <p:spPr>
              <a:xfrm>
                <a:off x="3472016" y="3725781"/>
                <a:ext cx="2756168" cy="312586"/>
              </a:xfrm>
              <a:prstGeom prst="rect">
                <a:avLst/>
              </a:prstGeom>
              <a:blipFill rotWithShape="0">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p:cNvSpPr txBox="1"/>
              <p:nvPr/>
            </p:nvSpPr>
            <p:spPr>
              <a:xfrm>
                <a:off x="3476209" y="4664843"/>
                <a:ext cx="2823983" cy="3125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1" i="1" smtClean="0">
                          <a:solidFill>
                            <a:schemeClr val="tx1"/>
                          </a:solidFill>
                          <a:latin typeface="Cambria Math" panose="02040503050406030204" pitchFamily="18" charset="0"/>
                        </a:rPr>
                        <m:t>𝟑</m:t>
                      </m:r>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𝟓𝟒</m:t>
                      </m:r>
                    </m:oMath>
                  </m:oMathPara>
                </a14:m>
                <a:endParaRPr lang="zh-CN" altLang="en-US">
                  <a:solidFill>
                    <a:schemeClr val="tx1"/>
                  </a:solidFill>
                </a:endParaRPr>
              </a:p>
            </p:txBody>
          </p:sp>
        </mc:Choice>
        <mc:Fallback xmlns="">
          <p:sp>
            <p:nvSpPr>
              <p:cNvPr id="56" name="文本框 55"/>
              <p:cNvSpPr txBox="1">
                <a:spLocks noRot="1" noChangeAspect="1" noMove="1" noResize="1" noEditPoints="1" noAdjustHandles="1" noChangeArrowheads="1" noChangeShapeType="1" noTextEdit="1"/>
              </p:cNvSpPr>
              <p:nvPr/>
            </p:nvSpPr>
            <p:spPr>
              <a:xfrm>
                <a:off x="3476209" y="4664843"/>
                <a:ext cx="2823983" cy="312586"/>
              </a:xfrm>
              <a:prstGeom prst="rect">
                <a:avLst/>
              </a:prstGeom>
              <a:blipFill rotWithShape="0">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p:cNvSpPr txBox="1"/>
              <p:nvPr/>
            </p:nvSpPr>
            <p:spPr>
              <a:xfrm>
                <a:off x="3501257" y="5627594"/>
                <a:ext cx="2726927" cy="3125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1" i="1" smtClean="0">
                          <a:latin typeface="Cambria Math" panose="02040503050406030204" pitchFamily="18" charset="0"/>
                        </a:rPr>
                        <m:t>𝟎</m:t>
                      </m:r>
                      <m:r>
                        <a:rPr lang="en-US" altLang="zh-CN" i="1">
                          <a:latin typeface="Cambria Math" panose="02040503050406030204" pitchFamily="18" charset="0"/>
                        </a:rPr>
                        <m:t>+</m:t>
                      </m:r>
                      <m:sSup>
                        <m:sSupPr>
                          <m:ctrlPr>
                            <a:rPr lang="en-US" altLang="zh-CN" i="1" smtClean="0">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𝟐</m:t>
                          </m:r>
                          <m: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𝟎</m:t>
                          </m:r>
                          <m: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𝟗</m:t>
                          </m:r>
                          <m:r>
                            <a:rPr lang="en-US" altLang="zh-CN" b="1" i="1" smtClean="0">
                              <a:solidFill>
                                <a:schemeClr val="tx1"/>
                              </a:solidFill>
                              <a:latin typeface="Cambria Math" panose="02040503050406030204" pitchFamily="18" charset="0"/>
                              <a:ea typeface="Cambria Math" panose="02040503050406030204" pitchFamily="18" charset="0"/>
                            </a:rPr>
                            <m:t>𝟒</m:t>
                          </m:r>
                          <m: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𝟏</m:t>
                          </m:r>
                          <m:r>
                            <a:rPr lang="en-US" altLang="zh-CN" i="1">
                              <a:solidFill>
                                <a:schemeClr val="tx1"/>
                              </a:solidFill>
                              <a:latin typeface="Cambria Math" panose="02040503050406030204" pitchFamily="18" charset="0"/>
                            </a:rPr>
                            <m:t>)</m:t>
                          </m:r>
                        </m:e>
                        <m:sup>
                          <m:r>
                            <a:rPr lang="en-US" altLang="zh-CN" i="1">
                              <a:solidFill>
                                <a:schemeClr val="tx1"/>
                              </a:solidFill>
                              <a:latin typeface="Cambria Math" panose="02040503050406030204" pitchFamily="18" charset="0"/>
                            </a:rPr>
                            <m:t>𝟐</m:t>
                          </m:r>
                        </m:sup>
                      </m:sSup>
                      <m:r>
                        <a:rPr lang="en-US" altLang="zh-CN" i="1">
                          <a:latin typeface="Cambria Math" panose="02040503050406030204" pitchFamily="18" charset="0"/>
                        </a:rPr>
                        <m:t>=</m:t>
                      </m:r>
                      <m:r>
                        <a:rPr lang="en-US" altLang="zh-CN" b="1" i="0" smtClean="0">
                          <a:solidFill>
                            <a:srgbClr val="00B0F0"/>
                          </a:solidFill>
                          <a:latin typeface="Cambria Math" panose="02040503050406030204" pitchFamily="18" charset="0"/>
                        </a:rPr>
                        <m:t>𝟎</m:t>
                      </m:r>
                      <m:r>
                        <a:rPr lang="en-US" altLang="zh-CN" b="1" i="0" smtClean="0">
                          <a:solidFill>
                            <a:srgbClr val="00B0F0"/>
                          </a:solidFill>
                          <a:latin typeface="Cambria Math" panose="02040503050406030204" pitchFamily="18" charset="0"/>
                        </a:rPr>
                        <m:t>.</m:t>
                      </m:r>
                      <m:r>
                        <a:rPr lang="en-US" altLang="zh-CN" b="1" i="0" smtClean="0">
                          <a:solidFill>
                            <a:srgbClr val="00B0F0"/>
                          </a:solidFill>
                          <a:latin typeface="Cambria Math" panose="02040503050406030204" pitchFamily="18" charset="0"/>
                        </a:rPr>
                        <m:t>𝟕𝟕</m:t>
                      </m:r>
                    </m:oMath>
                  </m:oMathPara>
                </a14:m>
                <a:endParaRPr lang="zh-CN" altLang="en-US">
                  <a:solidFill>
                    <a:srgbClr val="00B0F0"/>
                  </a:solidFill>
                </a:endParaRPr>
              </a:p>
            </p:txBody>
          </p:sp>
        </mc:Choice>
        <mc:Fallback xmlns="">
          <p:sp>
            <p:nvSpPr>
              <p:cNvPr id="57" name="文本框 56"/>
              <p:cNvSpPr txBox="1">
                <a:spLocks noRot="1" noChangeAspect="1" noMove="1" noResize="1" noEditPoints="1" noAdjustHandles="1" noChangeArrowheads="1" noChangeShapeType="1" noTextEdit="1"/>
              </p:cNvSpPr>
              <p:nvPr/>
            </p:nvSpPr>
            <p:spPr>
              <a:xfrm>
                <a:off x="3501257" y="5627594"/>
                <a:ext cx="2726927" cy="312586"/>
              </a:xfrm>
              <a:prstGeom prst="rect">
                <a:avLst/>
              </a:prstGeom>
              <a:blipFill rotWithShape="0">
                <a:blip r:embed="rId17"/>
                <a:stretch>
                  <a:fillRect b="-9804"/>
                </a:stretch>
              </a:blipFill>
            </p:spPr>
            <p:txBody>
              <a:bodyPr/>
              <a:lstStyle/>
              <a:p>
                <a:r>
                  <a:rPr lang="zh-CN" altLang="en-US">
                    <a:noFill/>
                  </a:rPr>
                  <a:t> </a:t>
                </a:r>
              </a:p>
            </p:txBody>
          </p:sp>
        </mc:Fallback>
      </mc:AlternateContent>
      <p:cxnSp>
        <p:nvCxnSpPr>
          <p:cNvPr id="20" name="直接箭头连接符 19"/>
          <p:cNvCxnSpPr>
            <a:stCxn id="6" idx="6"/>
            <a:endCxn id="13" idx="2"/>
          </p:cNvCxnSpPr>
          <p:nvPr/>
        </p:nvCxnSpPr>
        <p:spPr bwMode="auto">
          <a:xfrm>
            <a:off x="2135758" y="3691099"/>
            <a:ext cx="933584" cy="180000"/>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23" name="直接箭头连接符 22"/>
          <p:cNvCxnSpPr>
            <a:stCxn id="7" idx="6"/>
            <a:endCxn id="13" idx="2"/>
          </p:cNvCxnSpPr>
          <p:nvPr/>
        </p:nvCxnSpPr>
        <p:spPr bwMode="auto">
          <a:xfrm flipV="1">
            <a:off x="2135758" y="3871099"/>
            <a:ext cx="933584" cy="310369"/>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25" name="直接箭头连接符 24"/>
          <p:cNvCxnSpPr>
            <a:stCxn id="7" idx="6"/>
            <a:endCxn id="15" idx="2"/>
          </p:cNvCxnSpPr>
          <p:nvPr/>
        </p:nvCxnSpPr>
        <p:spPr bwMode="auto">
          <a:xfrm>
            <a:off x="2135758" y="4181468"/>
            <a:ext cx="933584" cy="1582305"/>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8" name="直接箭头连接符 27"/>
          <p:cNvCxnSpPr>
            <a:stCxn id="8" idx="6"/>
            <a:endCxn id="15" idx="2"/>
          </p:cNvCxnSpPr>
          <p:nvPr/>
        </p:nvCxnSpPr>
        <p:spPr bwMode="auto">
          <a:xfrm>
            <a:off x="2135758" y="4671837"/>
            <a:ext cx="933584" cy="1091936"/>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9" name="直接箭头连接符 28"/>
          <p:cNvCxnSpPr>
            <a:stCxn id="9" idx="6"/>
            <a:endCxn id="13" idx="2"/>
          </p:cNvCxnSpPr>
          <p:nvPr/>
        </p:nvCxnSpPr>
        <p:spPr bwMode="auto">
          <a:xfrm flipV="1">
            <a:off x="2135758" y="3871099"/>
            <a:ext cx="933584" cy="1261462"/>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1" name="直接箭头连接符 30"/>
          <p:cNvCxnSpPr>
            <a:stCxn id="9" idx="6"/>
            <a:endCxn id="15" idx="2"/>
          </p:cNvCxnSpPr>
          <p:nvPr/>
        </p:nvCxnSpPr>
        <p:spPr bwMode="auto">
          <a:xfrm>
            <a:off x="2135758" y="5132561"/>
            <a:ext cx="933584" cy="631212"/>
          </a:xfrm>
          <a:prstGeom prst="straightConnector1">
            <a:avLst/>
          </a:prstGeom>
          <a:solidFill>
            <a:srgbClr val="C0C0C0">
              <a:alpha val="0"/>
            </a:srgbClr>
          </a:solidFill>
          <a:ln w="19050" cap="flat" cmpd="sng" algn="ctr">
            <a:solidFill>
              <a:srgbClr val="00B0F0"/>
            </a:solidFill>
            <a:prstDash val="solid"/>
            <a:round/>
            <a:headEnd type="none" w="med" len="med"/>
            <a:tailEnd type="triangle"/>
          </a:ln>
          <a:effectLst/>
        </p:spPr>
      </p:cxnSp>
      <p:cxnSp>
        <p:nvCxnSpPr>
          <p:cNvPr id="24" name="直接箭头连接符 23"/>
          <p:cNvCxnSpPr>
            <a:stCxn id="7" idx="6"/>
            <a:endCxn id="14" idx="2"/>
          </p:cNvCxnSpPr>
          <p:nvPr/>
        </p:nvCxnSpPr>
        <p:spPr bwMode="auto">
          <a:xfrm>
            <a:off x="2135758" y="4181468"/>
            <a:ext cx="933584" cy="635968"/>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27" name="直接箭头连接符 26"/>
          <p:cNvCxnSpPr>
            <a:stCxn id="8" idx="6"/>
            <a:endCxn id="13" idx="2"/>
          </p:cNvCxnSpPr>
          <p:nvPr/>
        </p:nvCxnSpPr>
        <p:spPr bwMode="auto">
          <a:xfrm flipV="1">
            <a:off x="2135758" y="3871099"/>
            <a:ext cx="933584" cy="800738"/>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19" name="直接箭头连接符 18"/>
          <p:cNvCxnSpPr>
            <a:stCxn id="5" idx="6"/>
            <a:endCxn id="14" idx="2"/>
          </p:cNvCxnSpPr>
          <p:nvPr/>
        </p:nvCxnSpPr>
        <p:spPr bwMode="auto">
          <a:xfrm>
            <a:off x="2135758" y="3200730"/>
            <a:ext cx="933584" cy="1616706"/>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21" name="直接箭头连接符 20"/>
          <p:cNvCxnSpPr>
            <a:stCxn id="6" idx="6"/>
            <a:endCxn id="14" idx="2"/>
          </p:cNvCxnSpPr>
          <p:nvPr/>
        </p:nvCxnSpPr>
        <p:spPr bwMode="auto">
          <a:xfrm>
            <a:off x="2135758" y="3691099"/>
            <a:ext cx="933584" cy="1126337"/>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26" name="直接箭头连接符 25"/>
          <p:cNvCxnSpPr>
            <a:stCxn id="8" idx="6"/>
            <a:endCxn id="14" idx="2"/>
          </p:cNvCxnSpPr>
          <p:nvPr/>
        </p:nvCxnSpPr>
        <p:spPr bwMode="auto">
          <a:xfrm>
            <a:off x="2135758" y="4671837"/>
            <a:ext cx="933584" cy="145599"/>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sp>
        <p:nvSpPr>
          <p:cNvPr id="58" name="文本框 57"/>
          <p:cNvSpPr txBox="1"/>
          <p:nvPr/>
        </p:nvSpPr>
        <p:spPr>
          <a:xfrm>
            <a:off x="6315925" y="2727642"/>
            <a:ext cx="2648563" cy="523220"/>
          </a:xfrm>
          <a:prstGeom prst="rect">
            <a:avLst/>
          </a:prstGeom>
          <a:noFill/>
        </p:spPr>
        <p:txBody>
          <a:bodyPr wrap="square" rtlCol="0">
            <a:spAutoFit/>
          </a:bodyPr>
          <a:lstStyle/>
          <a:p>
            <a:pPr algn="ctr"/>
            <a:r>
              <a:rPr lang="en-US" altLang="zh-CN"/>
              <a:t>TABLE I. Predicted accuracy between tasks and workers</a:t>
            </a:r>
            <a:endParaRPr lang="zh-CN" altLang="en-US"/>
          </a:p>
        </p:txBody>
      </p:sp>
      <p:sp>
        <p:nvSpPr>
          <p:cNvPr id="15" name="椭圆 14"/>
          <p:cNvSpPr/>
          <p:nvPr/>
        </p:nvSpPr>
        <p:spPr bwMode="auto">
          <a:xfrm>
            <a:off x="3069342" y="5583773"/>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52" name="灯片编号占位符 51"/>
          <p:cNvSpPr>
            <a:spLocks noGrp="1"/>
          </p:cNvSpPr>
          <p:nvPr>
            <p:ph type="sldNum" sz="quarter" idx="12"/>
          </p:nvPr>
        </p:nvSpPr>
        <p:spPr/>
        <p:txBody>
          <a:bodyPr/>
          <a:lstStyle/>
          <a:p>
            <a:pPr>
              <a:defRPr/>
            </a:pPr>
            <a:fld id="{73697CC5-BB9E-487E-AFF3-8F5506CF83B5}" type="slidenum">
              <a:rPr lang="en-US" altLang="ko-KR" smtClean="0"/>
              <a:pPr>
                <a:defRPr/>
              </a:pPr>
              <a:t>29</a:t>
            </a:fld>
            <a:endParaRPr lang="en-US" altLang="ko-KR"/>
          </a:p>
        </p:txBody>
      </p:sp>
    </p:spTree>
    <p:extLst>
      <p:ext uri="{BB962C8B-B14F-4D97-AF65-F5344CB8AC3E}">
        <p14:creationId xmlns:p14="http://schemas.microsoft.com/office/powerpoint/2010/main" val="29845663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algn="ctr" eaLnBrk="1" hangingPunct="1"/>
            <a:r>
              <a:rPr lang="en-US" altLang="zh-CN"/>
              <a:t>Outline</a:t>
            </a:r>
          </a:p>
        </p:txBody>
      </p:sp>
      <p:sp>
        <p:nvSpPr>
          <p:cNvPr id="17411" name="Content Placeholder 2"/>
          <p:cNvSpPr>
            <a:spLocks noGrp="1"/>
          </p:cNvSpPr>
          <p:nvPr>
            <p:ph sz="quarter" idx="1"/>
          </p:nvPr>
        </p:nvSpPr>
        <p:spPr>
          <a:xfrm>
            <a:off x="446088" y="1125538"/>
            <a:ext cx="8229600" cy="4648200"/>
          </a:xfrm>
        </p:spPr>
        <p:txBody>
          <a:bodyPr/>
          <a:lstStyle/>
          <a:p>
            <a:pPr eaLnBrk="1" hangingPunct="1">
              <a:spcBef>
                <a:spcPts val="1000"/>
              </a:spcBef>
              <a:spcAft>
                <a:spcPts val="4000"/>
              </a:spcAft>
            </a:pPr>
            <a:r>
              <a:rPr lang="en-US" altLang="zh-CN" sz="3200" dirty="0">
                <a:solidFill>
                  <a:srgbClr val="FF0000"/>
                </a:solidFill>
              </a:rPr>
              <a:t>Background and Motivation</a:t>
            </a:r>
          </a:p>
          <a:p>
            <a:pPr eaLnBrk="1" hangingPunct="1">
              <a:spcBef>
                <a:spcPts val="1000"/>
              </a:spcBef>
              <a:spcAft>
                <a:spcPts val="4000"/>
              </a:spcAft>
            </a:pPr>
            <a:r>
              <a:rPr lang="en-US" altLang="zh-CN" sz="3200" dirty="0"/>
              <a:t>Problem Statement</a:t>
            </a:r>
          </a:p>
          <a:p>
            <a:pPr eaLnBrk="1" hangingPunct="1">
              <a:spcBef>
                <a:spcPts val="1000"/>
              </a:spcBef>
              <a:spcAft>
                <a:spcPts val="4000"/>
              </a:spcAft>
            </a:pPr>
            <a:r>
              <a:rPr lang="en-US" altLang="zh-CN" sz="3200" dirty="0"/>
              <a:t>Our Solutions</a:t>
            </a:r>
          </a:p>
          <a:p>
            <a:pPr eaLnBrk="1" hangingPunct="1">
              <a:spcBef>
                <a:spcPts val="1000"/>
              </a:spcBef>
              <a:spcAft>
                <a:spcPts val="4000"/>
              </a:spcAft>
            </a:pPr>
            <a:r>
              <a:rPr lang="en-US" altLang="zh-CN" sz="3200" dirty="0"/>
              <a:t>Experiments</a:t>
            </a:r>
          </a:p>
          <a:p>
            <a:pPr eaLnBrk="1" hangingPunct="1">
              <a:spcBef>
                <a:spcPts val="1000"/>
              </a:spcBef>
              <a:spcAft>
                <a:spcPts val="4000"/>
              </a:spcAft>
            </a:pPr>
            <a:r>
              <a:rPr lang="en-US" altLang="zh-CN" sz="3200"/>
              <a:t>Conclusions</a:t>
            </a:r>
            <a:endParaRPr lang="en-US" altLang="zh-CN" sz="3200" dirty="0"/>
          </a:p>
        </p:txBody>
      </p:sp>
      <p:sp>
        <p:nvSpPr>
          <p:cNvPr id="3" name="灯片编号占位符 2"/>
          <p:cNvSpPr>
            <a:spLocks noGrp="1"/>
          </p:cNvSpPr>
          <p:nvPr>
            <p:ph type="sldNum" sz="quarter" idx="12"/>
          </p:nvPr>
        </p:nvSpPr>
        <p:spPr/>
        <p:txBody>
          <a:bodyPr/>
          <a:lstStyle/>
          <a:p>
            <a:pPr>
              <a:defRPr/>
            </a:pPr>
            <a:fld id="{73697CC5-BB9E-487E-AFF3-8F5506CF83B5}" type="slidenum">
              <a:rPr lang="en-US" altLang="ko-KR" smtClean="0"/>
              <a:pPr>
                <a:defRPr/>
              </a:pPr>
              <a:t>3</a:t>
            </a:fld>
            <a:endParaRPr lang="en-US" altLang="ko-KR"/>
          </a:p>
        </p:txBody>
      </p:sp>
    </p:spTree>
    <p:extLst>
      <p:ext uri="{BB962C8B-B14F-4D97-AF65-F5344CB8AC3E}">
        <p14:creationId xmlns:p14="http://schemas.microsoft.com/office/powerpoint/2010/main" val="729461965"/>
      </p:ext>
    </p:extLst>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smtClean="0"/>
              <a:t>Greedy Algorithm</a:t>
            </a:r>
            <a:endParaRPr lang="zh-CN" altLang="en-US"/>
          </a:p>
        </p:txBody>
      </p:sp>
      <p:sp>
        <p:nvSpPr>
          <p:cNvPr id="3" name="内容占位符 2"/>
          <p:cNvSpPr>
            <a:spLocks noGrp="1"/>
          </p:cNvSpPr>
          <p:nvPr>
            <p:ph idx="1"/>
          </p:nvPr>
        </p:nvSpPr>
        <p:spPr/>
        <p:txBody>
          <a:bodyPr/>
          <a:lstStyle/>
          <a:p>
            <a:r>
              <a:rPr lang="en-US" altLang="zh-CN" sz="2800"/>
              <a:t>Basic </a:t>
            </a:r>
            <a:r>
              <a:rPr lang="en-US" altLang="zh-CN" sz="2800" smtClean="0"/>
              <a:t>idea of LAF</a:t>
            </a:r>
          </a:p>
          <a:p>
            <a:pPr lvl="1"/>
            <a:r>
              <a:rPr lang="en-US" altLang="zh-CN" sz="2400" smtClean="0"/>
              <a:t>Greedily </a:t>
            </a:r>
            <a:r>
              <a:rPr lang="en-US" altLang="zh-CN" sz="2400"/>
              <a:t>assign the uncompleted tasks with the highest accuracy to each new worker</a:t>
            </a:r>
            <a:endParaRPr lang="zh-CN" altLang="en-US" sz="2400"/>
          </a:p>
        </p:txBody>
      </p:sp>
      <p:sp>
        <p:nvSpPr>
          <p:cNvPr id="5" name="椭圆 4"/>
          <p:cNvSpPr/>
          <p:nvPr/>
        </p:nvSpPr>
        <p:spPr bwMode="auto">
          <a:xfrm>
            <a:off x="1775758" y="3020730"/>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6" name="椭圆 5"/>
          <p:cNvSpPr/>
          <p:nvPr/>
        </p:nvSpPr>
        <p:spPr bwMode="auto">
          <a:xfrm>
            <a:off x="1775758" y="3511099"/>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7" name="椭圆 6"/>
          <p:cNvSpPr/>
          <p:nvPr/>
        </p:nvSpPr>
        <p:spPr bwMode="auto">
          <a:xfrm>
            <a:off x="1775758" y="4001468"/>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effectLst/>
              <a:latin typeface="Arial" charset="0"/>
              <a:ea typeface="Arial Unicode MS" pitchFamily="50" charset="-127"/>
              <a:cs typeface="Arial Unicode MS" pitchFamily="50" charset="-127"/>
            </a:endParaRPr>
          </a:p>
        </p:txBody>
      </p:sp>
      <p:sp>
        <p:nvSpPr>
          <p:cNvPr id="8" name="椭圆 7"/>
          <p:cNvSpPr/>
          <p:nvPr/>
        </p:nvSpPr>
        <p:spPr bwMode="auto">
          <a:xfrm>
            <a:off x="1775758" y="4491837"/>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9" name="椭圆 8"/>
          <p:cNvSpPr/>
          <p:nvPr/>
        </p:nvSpPr>
        <p:spPr bwMode="auto">
          <a:xfrm>
            <a:off x="1775758" y="4952561"/>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0" name="椭圆 9"/>
          <p:cNvSpPr/>
          <p:nvPr/>
        </p:nvSpPr>
        <p:spPr bwMode="auto">
          <a:xfrm>
            <a:off x="1775758" y="5413285"/>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1" name="椭圆 10"/>
          <p:cNvSpPr/>
          <p:nvPr/>
        </p:nvSpPr>
        <p:spPr bwMode="auto">
          <a:xfrm>
            <a:off x="1775758" y="5874009"/>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2" name="椭圆 11"/>
          <p:cNvSpPr/>
          <p:nvPr/>
        </p:nvSpPr>
        <p:spPr bwMode="auto">
          <a:xfrm>
            <a:off x="1758059" y="6326593"/>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4" name="椭圆 13"/>
          <p:cNvSpPr/>
          <p:nvPr/>
        </p:nvSpPr>
        <p:spPr bwMode="auto">
          <a:xfrm>
            <a:off x="3069342" y="4637436"/>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5" name="椭圆 14"/>
          <p:cNvSpPr/>
          <p:nvPr/>
        </p:nvSpPr>
        <p:spPr bwMode="auto">
          <a:xfrm>
            <a:off x="3069342" y="5583773"/>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cxnSp>
        <p:nvCxnSpPr>
          <p:cNvPr id="17" name="直接箭头连接符 16"/>
          <p:cNvCxnSpPr>
            <a:stCxn id="12" idx="6"/>
            <a:endCxn id="15" idx="2"/>
          </p:cNvCxnSpPr>
          <p:nvPr/>
        </p:nvCxnSpPr>
        <p:spPr bwMode="auto">
          <a:xfrm flipV="1">
            <a:off x="2118059" y="5763773"/>
            <a:ext cx="951283" cy="742820"/>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18" name="直接箭头连接符 17"/>
          <p:cNvCxnSpPr>
            <a:stCxn id="5" idx="6"/>
            <a:endCxn id="15" idx="2"/>
          </p:cNvCxnSpPr>
          <p:nvPr/>
        </p:nvCxnSpPr>
        <p:spPr bwMode="auto">
          <a:xfrm>
            <a:off x="2135758" y="3200730"/>
            <a:ext cx="933584" cy="2563043"/>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2" name="直接箭头连接符 21"/>
          <p:cNvCxnSpPr>
            <a:stCxn id="6" idx="6"/>
            <a:endCxn id="15" idx="2"/>
          </p:cNvCxnSpPr>
          <p:nvPr/>
        </p:nvCxnSpPr>
        <p:spPr bwMode="auto">
          <a:xfrm>
            <a:off x="2135758" y="3691099"/>
            <a:ext cx="933584" cy="2072674"/>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0" name="直接箭头连接符 29"/>
          <p:cNvCxnSpPr>
            <a:stCxn id="9" idx="6"/>
            <a:endCxn id="14" idx="2"/>
          </p:cNvCxnSpPr>
          <p:nvPr/>
        </p:nvCxnSpPr>
        <p:spPr bwMode="auto">
          <a:xfrm flipV="1">
            <a:off x="2135758" y="4817436"/>
            <a:ext cx="933584" cy="315125"/>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2" name="直接箭头连接符 31"/>
          <p:cNvCxnSpPr>
            <a:stCxn id="10" idx="6"/>
            <a:endCxn id="14" idx="2"/>
          </p:cNvCxnSpPr>
          <p:nvPr/>
        </p:nvCxnSpPr>
        <p:spPr bwMode="auto">
          <a:xfrm flipV="1">
            <a:off x="2135758" y="4817436"/>
            <a:ext cx="933584" cy="775849"/>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3" name="直接箭头连接符 32"/>
          <p:cNvCxnSpPr>
            <a:stCxn id="10" idx="6"/>
            <a:endCxn id="13" idx="2"/>
          </p:cNvCxnSpPr>
          <p:nvPr/>
        </p:nvCxnSpPr>
        <p:spPr bwMode="auto">
          <a:xfrm flipV="1">
            <a:off x="2135758" y="3871099"/>
            <a:ext cx="933584" cy="1722186"/>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5" name="直接箭头连接符 34"/>
          <p:cNvCxnSpPr>
            <a:stCxn id="11" idx="6"/>
            <a:endCxn id="14" idx="2"/>
          </p:cNvCxnSpPr>
          <p:nvPr/>
        </p:nvCxnSpPr>
        <p:spPr bwMode="auto">
          <a:xfrm flipV="1">
            <a:off x="2135758" y="4817436"/>
            <a:ext cx="933584" cy="1236573"/>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6" name="直接箭头连接符 35"/>
          <p:cNvCxnSpPr>
            <a:stCxn id="11" idx="6"/>
            <a:endCxn id="15" idx="2"/>
          </p:cNvCxnSpPr>
          <p:nvPr/>
        </p:nvCxnSpPr>
        <p:spPr bwMode="auto">
          <a:xfrm flipV="1">
            <a:off x="2135758" y="5763773"/>
            <a:ext cx="933584" cy="290236"/>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7" name="直接箭头连接符 36"/>
          <p:cNvCxnSpPr>
            <a:stCxn id="11" idx="6"/>
            <a:endCxn id="13" idx="2"/>
          </p:cNvCxnSpPr>
          <p:nvPr/>
        </p:nvCxnSpPr>
        <p:spPr bwMode="auto">
          <a:xfrm flipV="1">
            <a:off x="2135758" y="3871099"/>
            <a:ext cx="933584" cy="2182910"/>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8" name="直接箭头连接符 37"/>
          <p:cNvCxnSpPr>
            <a:stCxn id="12" idx="6"/>
            <a:endCxn id="13" idx="2"/>
          </p:cNvCxnSpPr>
          <p:nvPr/>
        </p:nvCxnSpPr>
        <p:spPr bwMode="auto">
          <a:xfrm flipV="1">
            <a:off x="2118059" y="3871099"/>
            <a:ext cx="951283" cy="2635494"/>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9" name="直接箭头连接符 38"/>
          <p:cNvCxnSpPr>
            <a:stCxn id="12" idx="6"/>
            <a:endCxn id="14" idx="2"/>
          </p:cNvCxnSpPr>
          <p:nvPr/>
        </p:nvCxnSpPr>
        <p:spPr bwMode="auto">
          <a:xfrm flipV="1">
            <a:off x="2118059" y="4817436"/>
            <a:ext cx="951283" cy="1689157"/>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0" name="文本框 39"/>
              <p:cNvSpPr txBox="1"/>
              <p:nvPr/>
            </p:nvSpPr>
            <p:spPr>
              <a:xfrm>
                <a:off x="1487706" y="3534566"/>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2</m:t>
                          </m:r>
                        </m:sub>
                      </m:sSub>
                    </m:oMath>
                  </m:oMathPara>
                </a14:m>
                <a:endParaRPr lang="zh-CN" altLang="en-US"/>
              </a:p>
            </p:txBody>
          </p:sp>
        </mc:Choice>
        <mc:Fallback xmlns="">
          <p:sp>
            <p:nvSpPr>
              <p:cNvPr id="40" name="文本框 39"/>
              <p:cNvSpPr txBox="1">
                <a:spLocks noRot="1" noChangeAspect="1" noMove="1" noResize="1" noEditPoints="1" noAdjustHandles="1" noChangeArrowheads="1" noChangeShapeType="1" noTextEdit="1"/>
              </p:cNvSpPr>
              <p:nvPr/>
            </p:nvSpPr>
            <p:spPr>
              <a:xfrm>
                <a:off x="1487706" y="3534566"/>
                <a:ext cx="936104" cy="307777"/>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p:cNvSpPr txBox="1"/>
              <p:nvPr/>
            </p:nvSpPr>
            <p:spPr>
              <a:xfrm>
                <a:off x="1505555" y="303640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solidFill>
                                <a:srgbClr val="000000"/>
                              </a:solidFill>
                              <a:latin typeface="Cambria Math" panose="02040503050406030204" pitchFamily="18" charset="0"/>
                              <a:ea typeface="宋体" panose="02010600030101010101" pitchFamily="2" charset="-122"/>
                            </a:rPr>
                          </m:ctrlPr>
                        </m:sSubPr>
                        <m:e>
                          <m:r>
                            <a:rPr lang="en-US" altLang="zh-CN" b="0" i="1">
                              <a:solidFill>
                                <a:srgbClr val="000000"/>
                              </a:solidFill>
                              <a:latin typeface="Cambria Math" panose="02040503050406030204" pitchFamily="18" charset="0"/>
                              <a:ea typeface="宋体" panose="02010600030101010101" pitchFamily="2" charset="-122"/>
                            </a:rPr>
                            <m:t>𝑤</m:t>
                          </m:r>
                        </m:e>
                        <m:sub>
                          <m:r>
                            <a:rPr lang="en-US" altLang="zh-CN" b="0" i="1">
                              <a:solidFill>
                                <a:srgbClr val="000000"/>
                              </a:solidFill>
                              <a:latin typeface="Cambria Math" panose="02040503050406030204" pitchFamily="18" charset="0"/>
                              <a:ea typeface="宋体" panose="02010600030101010101" pitchFamily="2" charset="-122"/>
                            </a:rPr>
                            <m:t>1</m:t>
                          </m:r>
                        </m:sub>
                      </m:sSub>
                    </m:oMath>
                  </m:oMathPara>
                </a14:m>
                <a:endParaRPr lang="zh-CN" altLang="en-US"/>
              </a:p>
            </p:txBody>
          </p:sp>
        </mc:Choice>
        <mc:Fallback xmlns="">
          <p:sp>
            <p:nvSpPr>
              <p:cNvPr id="41" name="文本框 40"/>
              <p:cNvSpPr txBox="1">
                <a:spLocks noRot="1" noChangeAspect="1" noMove="1" noResize="1" noEditPoints="1" noAdjustHandles="1" noChangeArrowheads="1" noChangeShapeType="1" noTextEdit="1"/>
              </p:cNvSpPr>
              <p:nvPr/>
            </p:nvSpPr>
            <p:spPr>
              <a:xfrm>
                <a:off x="1505555" y="3036404"/>
                <a:ext cx="936104" cy="307777"/>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p:cNvSpPr txBox="1"/>
              <p:nvPr/>
            </p:nvSpPr>
            <p:spPr>
              <a:xfrm>
                <a:off x="2800112" y="3698447"/>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1</m:t>
                          </m:r>
                        </m:sub>
                      </m:sSub>
                    </m:oMath>
                  </m:oMathPara>
                </a14:m>
                <a:endParaRPr lang="zh-CN" altLang="en-US"/>
              </a:p>
            </p:txBody>
          </p:sp>
        </mc:Choice>
        <mc:Fallback xmlns="">
          <p:sp>
            <p:nvSpPr>
              <p:cNvPr id="42" name="文本框 41"/>
              <p:cNvSpPr txBox="1">
                <a:spLocks noRot="1" noChangeAspect="1" noMove="1" noResize="1" noEditPoints="1" noAdjustHandles="1" noChangeArrowheads="1" noChangeShapeType="1" noTextEdit="1"/>
              </p:cNvSpPr>
              <p:nvPr/>
            </p:nvSpPr>
            <p:spPr>
              <a:xfrm>
                <a:off x="2800112" y="3698447"/>
                <a:ext cx="936104" cy="307777"/>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p:cNvSpPr txBox="1"/>
              <p:nvPr/>
            </p:nvSpPr>
            <p:spPr>
              <a:xfrm>
                <a:off x="2781290" y="462101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2</m:t>
                          </m:r>
                        </m:sub>
                      </m:sSub>
                    </m:oMath>
                  </m:oMathPara>
                </a14:m>
                <a:endParaRPr lang="zh-CN" altLang="en-US"/>
              </a:p>
            </p:txBody>
          </p:sp>
        </mc:Choice>
        <mc:Fallback xmlns="">
          <p:sp>
            <p:nvSpPr>
              <p:cNvPr id="43" name="文本框 42"/>
              <p:cNvSpPr txBox="1">
                <a:spLocks noRot="1" noChangeAspect="1" noMove="1" noResize="1" noEditPoints="1" noAdjustHandles="1" noChangeArrowheads="1" noChangeShapeType="1" noTextEdit="1"/>
              </p:cNvSpPr>
              <p:nvPr/>
            </p:nvSpPr>
            <p:spPr>
              <a:xfrm>
                <a:off x="2781290" y="4621015"/>
                <a:ext cx="936104" cy="307777"/>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p:cNvSpPr txBox="1"/>
              <p:nvPr/>
            </p:nvSpPr>
            <p:spPr>
              <a:xfrm>
                <a:off x="2781290" y="560390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3</m:t>
                          </m:r>
                        </m:sub>
                      </m:sSub>
                    </m:oMath>
                  </m:oMathPara>
                </a14:m>
                <a:endParaRPr lang="zh-CN" altLang="en-US"/>
              </a:p>
            </p:txBody>
          </p:sp>
        </mc:Choice>
        <mc:Fallback xmlns="">
          <p:sp>
            <p:nvSpPr>
              <p:cNvPr id="44" name="文本框 43"/>
              <p:cNvSpPr txBox="1">
                <a:spLocks noRot="1" noChangeAspect="1" noMove="1" noResize="1" noEditPoints="1" noAdjustHandles="1" noChangeArrowheads="1" noChangeShapeType="1" noTextEdit="1"/>
              </p:cNvSpPr>
              <p:nvPr/>
            </p:nvSpPr>
            <p:spPr>
              <a:xfrm>
                <a:off x="2781290" y="5603905"/>
                <a:ext cx="936104" cy="307777"/>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p:cNvSpPr txBox="1"/>
              <p:nvPr/>
            </p:nvSpPr>
            <p:spPr>
              <a:xfrm>
                <a:off x="1496556" y="4012971"/>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3</m:t>
                          </m:r>
                        </m:sub>
                      </m:sSub>
                    </m:oMath>
                  </m:oMathPara>
                </a14:m>
                <a:endParaRPr lang="zh-CN" altLang="en-US"/>
              </a:p>
            </p:txBody>
          </p:sp>
        </mc:Choice>
        <mc:Fallback xmlns="">
          <p:sp>
            <p:nvSpPr>
              <p:cNvPr id="45" name="文本框 44"/>
              <p:cNvSpPr txBox="1">
                <a:spLocks noRot="1" noChangeAspect="1" noMove="1" noResize="1" noEditPoints="1" noAdjustHandles="1" noChangeArrowheads="1" noChangeShapeType="1" noTextEdit="1"/>
              </p:cNvSpPr>
              <p:nvPr/>
            </p:nvSpPr>
            <p:spPr>
              <a:xfrm>
                <a:off x="1496556" y="4012971"/>
                <a:ext cx="936104" cy="307777"/>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p:cNvSpPr txBox="1"/>
              <p:nvPr/>
            </p:nvSpPr>
            <p:spPr>
              <a:xfrm>
                <a:off x="1478857" y="632918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8</m:t>
                          </m:r>
                        </m:sub>
                      </m:sSub>
                    </m:oMath>
                  </m:oMathPara>
                </a14:m>
                <a:endParaRPr lang="zh-CN" altLang="en-US"/>
              </a:p>
            </p:txBody>
          </p:sp>
        </mc:Choice>
        <mc:Fallback xmlns="">
          <p:sp>
            <p:nvSpPr>
              <p:cNvPr id="46" name="文本框 45"/>
              <p:cNvSpPr txBox="1">
                <a:spLocks noRot="1" noChangeAspect="1" noMove="1" noResize="1" noEditPoints="1" noAdjustHandles="1" noChangeArrowheads="1" noChangeShapeType="1" noTextEdit="1"/>
              </p:cNvSpPr>
              <p:nvPr/>
            </p:nvSpPr>
            <p:spPr>
              <a:xfrm>
                <a:off x="1478857" y="6329185"/>
                <a:ext cx="936104" cy="307777"/>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p:cNvSpPr txBox="1"/>
              <p:nvPr/>
            </p:nvSpPr>
            <p:spPr>
              <a:xfrm>
                <a:off x="1502568" y="5875857"/>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7</m:t>
                          </m:r>
                        </m:sub>
                      </m:sSub>
                    </m:oMath>
                  </m:oMathPara>
                </a14:m>
                <a:endParaRPr lang="zh-CN" altLang="en-US"/>
              </a:p>
            </p:txBody>
          </p:sp>
        </mc:Choice>
        <mc:Fallback xmlns="">
          <p:sp>
            <p:nvSpPr>
              <p:cNvPr id="47" name="文本框 46"/>
              <p:cNvSpPr txBox="1">
                <a:spLocks noRot="1" noChangeAspect="1" noMove="1" noResize="1" noEditPoints="1" noAdjustHandles="1" noChangeArrowheads="1" noChangeShapeType="1" noTextEdit="1"/>
              </p:cNvSpPr>
              <p:nvPr/>
            </p:nvSpPr>
            <p:spPr>
              <a:xfrm>
                <a:off x="1502568" y="5875857"/>
                <a:ext cx="936104" cy="307777"/>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p:cNvSpPr txBox="1"/>
              <p:nvPr/>
            </p:nvSpPr>
            <p:spPr>
              <a:xfrm>
                <a:off x="1505555" y="544081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6</m:t>
                          </m:r>
                        </m:sub>
                      </m:sSub>
                    </m:oMath>
                  </m:oMathPara>
                </a14:m>
                <a:endParaRPr lang="zh-CN" altLang="en-US"/>
              </a:p>
            </p:txBody>
          </p:sp>
        </mc:Choice>
        <mc:Fallback xmlns="">
          <p:sp>
            <p:nvSpPr>
              <p:cNvPr id="48" name="文本框 47"/>
              <p:cNvSpPr txBox="1">
                <a:spLocks noRot="1" noChangeAspect="1" noMove="1" noResize="1" noEditPoints="1" noAdjustHandles="1" noChangeArrowheads="1" noChangeShapeType="1" noTextEdit="1"/>
              </p:cNvSpPr>
              <p:nvPr/>
            </p:nvSpPr>
            <p:spPr>
              <a:xfrm>
                <a:off x="1505555" y="5440814"/>
                <a:ext cx="936104" cy="307777"/>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1487706" y="497730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5</m:t>
                          </m:r>
                        </m:sub>
                      </m:sSub>
                    </m:oMath>
                  </m:oMathPara>
                </a14:m>
                <a:endParaRPr lang="zh-CN" altLang="en-US"/>
              </a:p>
            </p:txBody>
          </p:sp>
        </mc:Choice>
        <mc:Fallback xmlns="">
          <p:sp>
            <p:nvSpPr>
              <p:cNvPr id="49" name="文本框 48"/>
              <p:cNvSpPr txBox="1">
                <a:spLocks noRot="1" noChangeAspect="1" noMove="1" noResize="1" noEditPoints="1" noAdjustHandles="1" noChangeArrowheads="1" noChangeShapeType="1" noTextEdit="1"/>
              </p:cNvSpPr>
              <p:nvPr/>
            </p:nvSpPr>
            <p:spPr>
              <a:xfrm>
                <a:off x="1487706" y="4977304"/>
                <a:ext cx="936104" cy="307777"/>
              </a:xfrm>
              <a:prstGeom prst="rect">
                <a:avLst/>
              </a:prstGeom>
              <a:blipFill rotWithShape="0">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p:cNvSpPr txBox="1"/>
              <p:nvPr/>
            </p:nvSpPr>
            <p:spPr>
              <a:xfrm>
                <a:off x="1494211" y="4491326"/>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4</m:t>
                          </m:r>
                        </m:sub>
                      </m:sSub>
                    </m:oMath>
                  </m:oMathPara>
                </a14:m>
                <a:endParaRPr lang="zh-CN" altLang="en-US"/>
              </a:p>
            </p:txBody>
          </p:sp>
        </mc:Choice>
        <mc:Fallback xmlns="">
          <p:sp>
            <p:nvSpPr>
              <p:cNvPr id="50" name="文本框 49"/>
              <p:cNvSpPr txBox="1">
                <a:spLocks noRot="1" noChangeAspect="1" noMove="1" noResize="1" noEditPoints="1" noAdjustHandles="1" noChangeArrowheads="1" noChangeShapeType="1" noTextEdit="1"/>
              </p:cNvSpPr>
              <p:nvPr/>
            </p:nvSpPr>
            <p:spPr>
              <a:xfrm>
                <a:off x="1494211" y="4491326"/>
                <a:ext cx="936104" cy="307777"/>
              </a:xfrm>
              <a:prstGeom prst="rect">
                <a:avLst/>
              </a:prstGeom>
              <a:blipFill rotWithShape="0">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1" name="表格 50"/>
              <p:cNvGraphicFramePr>
                <a:graphicFrameLocks noGrp="1"/>
              </p:cNvGraphicFramePr>
              <p:nvPr>
                <p:extLst>
                  <p:ext uri="{D42A27DB-BD31-4B8C-83A1-F6EECF244321}">
                    <p14:modId xmlns:p14="http://schemas.microsoft.com/office/powerpoint/2010/main" val="1069903954"/>
                  </p:ext>
                </p:extLst>
              </p:nvPr>
            </p:nvGraphicFramePr>
            <p:xfrm>
              <a:off x="6349022" y="3298583"/>
              <a:ext cx="2529060" cy="3337560"/>
            </p:xfrm>
            <a:graphic>
              <a:graphicData uri="http://schemas.openxmlformats.org/drawingml/2006/table">
                <a:tbl>
                  <a:tblPr firstRow="1" bandRow="1">
                    <a:tableStyleId>{5C22544A-7EE6-4342-B048-85BDC9FD1C3A}</a:tableStyleId>
                  </a:tblPr>
                  <a:tblGrid>
                    <a:gridCol w="632265">
                      <a:extLst>
                        <a:ext uri="{9D8B030D-6E8A-4147-A177-3AD203B41FA5}">
                          <a16:colId xmlns="" xmlns:a16="http://schemas.microsoft.com/office/drawing/2014/main" val="20000"/>
                        </a:ext>
                      </a:extLst>
                    </a:gridCol>
                    <a:gridCol w="632265">
                      <a:extLst>
                        <a:ext uri="{9D8B030D-6E8A-4147-A177-3AD203B41FA5}">
                          <a16:colId xmlns="" xmlns:a16="http://schemas.microsoft.com/office/drawing/2014/main" val="20001"/>
                        </a:ext>
                      </a:extLst>
                    </a:gridCol>
                    <a:gridCol w="632265">
                      <a:extLst>
                        <a:ext uri="{9D8B030D-6E8A-4147-A177-3AD203B41FA5}">
                          <a16:colId xmlns="" xmlns:a16="http://schemas.microsoft.com/office/drawing/2014/main" val="20002"/>
                        </a:ext>
                      </a:extLst>
                    </a:gridCol>
                    <a:gridCol w="632265">
                      <a:extLst>
                        <a:ext uri="{9D8B030D-6E8A-4147-A177-3AD203B41FA5}">
                          <a16:colId xmlns="" xmlns:a16="http://schemas.microsoft.com/office/drawing/2014/main" val="20003"/>
                        </a:ext>
                      </a:extLst>
                    </a:gridCol>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𝟏</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𝟐</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𝟑</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𝟏</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1"/>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𝟐</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2"/>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𝟑</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𝟒</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4"/>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0.94</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0.94</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5"/>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𝟔</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0.94</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 xmlns:a16="http://schemas.microsoft.com/office/drawing/2014/main" val="10006"/>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𝟕</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𝟖</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8"/>
                      </a:ext>
                    </a:extLst>
                  </a:tr>
                </a:tbl>
              </a:graphicData>
            </a:graphic>
          </p:graphicFrame>
        </mc:Choice>
        <mc:Fallback xmlns="">
          <p:graphicFrame>
            <p:nvGraphicFramePr>
              <p:cNvPr id="51" name="表格 50"/>
              <p:cNvGraphicFramePr>
                <a:graphicFrameLocks noGrp="1"/>
              </p:cNvGraphicFramePr>
              <p:nvPr>
                <p:extLst>
                  <p:ext uri="{D42A27DB-BD31-4B8C-83A1-F6EECF244321}">
                    <p14:modId xmlns:p14="http://schemas.microsoft.com/office/powerpoint/2010/main" val="1069903954"/>
                  </p:ext>
                </p:extLst>
              </p:nvPr>
            </p:nvGraphicFramePr>
            <p:xfrm>
              <a:off x="6349022" y="3298583"/>
              <a:ext cx="2529060" cy="3337560"/>
            </p:xfrm>
            <a:graphic>
              <a:graphicData uri="http://schemas.openxmlformats.org/drawingml/2006/table">
                <a:tbl>
                  <a:tblPr firstRow="1" bandRow="1">
                    <a:tableStyleId>{5C22544A-7EE6-4342-B048-85BDC9FD1C3A}</a:tableStyleId>
                  </a:tblPr>
                  <a:tblGrid>
                    <a:gridCol w="632265"/>
                    <a:gridCol w="632265"/>
                    <a:gridCol w="632265"/>
                    <a:gridCol w="632265"/>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100962" t="-1639" r="-201923" b="-822951"/>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200962" t="-1639" r="-101923" b="-822951"/>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300962" t="-1639" r="-1923" b="-822951"/>
                          </a:stretch>
                        </a:blip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101639" r="-301923" b="-722951"/>
                          </a:stretch>
                        </a:blip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201639" r="-301923" b="-622951"/>
                          </a:stretch>
                        </a:blip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0.96</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301639" r="-301923" b="-522951"/>
                          </a:stretch>
                        </a:blip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0.96</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0.96</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408333" r="-301923" b="-431667"/>
                          </a:stretch>
                        </a:blip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0.98</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500000" r="-301923" b="-324590"/>
                          </a:stretch>
                        </a:blip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0.94</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0.94</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600000" r="-301923" b="-224590"/>
                          </a:stretch>
                        </a:blip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tx1"/>
                              </a:solidFill>
                            </a:rPr>
                            <a:t>0.94</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700000" r="-301923" b="-124590"/>
                          </a:stretch>
                        </a:blip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800000" r="-301923" b="-24590"/>
                          </a:stretch>
                        </a:blip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Fallback>
      </mc:AlternateContent>
      <p:sp>
        <p:nvSpPr>
          <p:cNvPr id="53" name="文本框 52"/>
          <p:cNvSpPr txBox="1"/>
          <p:nvPr/>
        </p:nvSpPr>
        <p:spPr>
          <a:xfrm>
            <a:off x="3500851" y="3072953"/>
            <a:ext cx="2576555" cy="307777"/>
          </a:xfrm>
          <a:prstGeom prst="rect">
            <a:avLst/>
          </a:prstGeom>
          <a:noFill/>
        </p:spPr>
        <p:txBody>
          <a:bodyPr wrap="square" rtlCol="0">
            <a:spAutoFit/>
          </a:bodyPr>
          <a:lstStyle/>
          <a:p>
            <a:r>
              <a:rPr lang="en-US" altLang="zh-CN"/>
              <a:t>Accumulated Accuracy(S[j])</a:t>
            </a:r>
            <a:endParaRPr lang="zh-CN" altLang="en-US"/>
          </a:p>
        </p:txBody>
      </p:sp>
      <p:sp>
        <p:nvSpPr>
          <p:cNvPr id="13" name="椭圆 12"/>
          <p:cNvSpPr/>
          <p:nvPr/>
        </p:nvSpPr>
        <p:spPr bwMode="auto">
          <a:xfrm>
            <a:off x="3069342" y="3691099"/>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cxnSp>
        <p:nvCxnSpPr>
          <p:cNvPr id="16" name="直接箭头连接符 15"/>
          <p:cNvCxnSpPr>
            <a:stCxn id="5" idx="6"/>
            <a:endCxn id="13" idx="2"/>
          </p:cNvCxnSpPr>
          <p:nvPr/>
        </p:nvCxnSpPr>
        <p:spPr bwMode="auto">
          <a:xfrm>
            <a:off x="2135758" y="3200730"/>
            <a:ext cx="933584" cy="670369"/>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5" name="文本框 54"/>
              <p:cNvSpPr txBox="1"/>
              <p:nvPr/>
            </p:nvSpPr>
            <p:spPr>
              <a:xfrm>
                <a:off x="3472016" y="3725781"/>
                <a:ext cx="2756168" cy="3125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1" i="1" smtClean="0">
                          <a:latin typeface="Cambria Math" panose="02040503050406030204" pitchFamily="18" charset="0"/>
                        </a:rPr>
                        <m:t>𝟑</m:t>
                      </m:r>
                      <m:r>
                        <a:rPr lang="en-US" altLang="zh-CN" b="1" i="1" smtClean="0">
                          <a:latin typeface="Cambria Math" panose="02040503050406030204" pitchFamily="18" charset="0"/>
                        </a:rPr>
                        <m:t>.</m:t>
                      </m:r>
                      <m:r>
                        <a:rPr lang="en-US" altLang="zh-CN" b="1" i="1" smtClean="0">
                          <a:latin typeface="Cambria Math" panose="02040503050406030204" pitchFamily="18" charset="0"/>
                        </a:rPr>
                        <m:t>𝟔𝟏</m:t>
                      </m:r>
                    </m:oMath>
                  </m:oMathPara>
                </a14:m>
                <a:endParaRPr lang="zh-CN" altLang="en-US"/>
              </a:p>
            </p:txBody>
          </p:sp>
        </mc:Choice>
        <mc:Fallback xmlns="">
          <p:sp>
            <p:nvSpPr>
              <p:cNvPr id="55" name="文本框 54"/>
              <p:cNvSpPr txBox="1">
                <a:spLocks noRot="1" noChangeAspect="1" noMove="1" noResize="1" noEditPoints="1" noAdjustHandles="1" noChangeArrowheads="1" noChangeShapeType="1" noTextEdit="1"/>
              </p:cNvSpPr>
              <p:nvPr/>
            </p:nvSpPr>
            <p:spPr>
              <a:xfrm>
                <a:off x="3472016" y="3725781"/>
                <a:ext cx="2756168" cy="312586"/>
              </a:xfrm>
              <a:prstGeom prst="rect">
                <a:avLst/>
              </a:prstGeom>
              <a:blipFill rotWithShape="0">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p:cNvSpPr txBox="1"/>
              <p:nvPr/>
            </p:nvSpPr>
            <p:spPr>
              <a:xfrm>
                <a:off x="3476209" y="4664843"/>
                <a:ext cx="2823983" cy="3125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1" i="1" smtClean="0">
                          <a:solidFill>
                            <a:schemeClr val="tx1"/>
                          </a:solidFill>
                          <a:latin typeface="Cambria Math" panose="02040503050406030204" pitchFamily="18" charset="0"/>
                        </a:rPr>
                        <m:t>𝟑</m:t>
                      </m:r>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𝟓𝟒</m:t>
                      </m:r>
                    </m:oMath>
                  </m:oMathPara>
                </a14:m>
                <a:endParaRPr lang="zh-CN" altLang="en-US">
                  <a:solidFill>
                    <a:schemeClr val="tx1"/>
                  </a:solidFill>
                </a:endParaRPr>
              </a:p>
            </p:txBody>
          </p:sp>
        </mc:Choice>
        <mc:Fallback xmlns="">
          <p:sp>
            <p:nvSpPr>
              <p:cNvPr id="56" name="文本框 55"/>
              <p:cNvSpPr txBox="1">
                <a:spLocks noRot="1" noChangeAspect="1" noMove="1" noResize="1" noEditPoints="1" noAdjustHandles="1" noChangeArrowheads="1" noChangeShapeType="1" noTextEdit="1"/>
              </p:cNvSpPr>
              <p:nvPr/>
            </p:nvSpPr>
            <p:spPr>
              <a:xfrm>
                <a:off x="3476209" y="4664843"/>
                <a:ext cx="2823983" cy="312586"/>
              </a:xfrm>
              <a:prstGeom prst="rect">
                <a:avLst/>
              </a:prstGeom>
              <a:blipFill rotWithShape="0">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p:cNvSpPr txBox="1"/>
              <p:nvPr/>
            </p:nvSpPr>
            <p:spPr>
              <a:xfrm>
                <a:off x="3501257" y="5627594"/>
                <a:ext cx="2726927" cy="3125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𝟕𝟕</m:t>
                      </m:r>
                      <m:r>
                        <a:rPr lang="en-US" altLang="zh-CN" i="1">
                          <a:latin typeface="Cambria Math" panose="02040503050406030204" pitchFamily="18" charset="0"/>
                        </a:rPr>
                        <m:t>+</m:t>
                      </m:r>
                      <m:sSup>
                        <m:sSupPr>
                          <m:ctrlPr>
                            <a:rPr lang="en-US" altLang="zh-CN" i="1" smtClean="0">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𝟐</m:t>
                          </m:r>
                          <m: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𝟎</m:t>
                          </m:r>
                          <m: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𝟗</m:t>
                          </m:r>
                          <m:r>
                            <a:rPr lang="en-US" altLang="zh-CN" b="1" i="1" smtClean="0">
                              <a:solidFill>
                                <a:schemeClr val="tx1"/>
                              </a:solidFill>
                              <a:latin typeface="Cambria Math" panose="02040503050406030204" pitchFamily="18" charset="0"/>
                              <a:ea typeface="Cambria Math" panose="02040503050406030204" pitchFamily="18" charset="0"/>
                            </a:rPr>
                            <m:t>𝟒</m:t>
                          </m:r>
                          <m: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𝟏</m:t>
                          </m:r>
                          <m:r>
                            <a:rPr lang="en-US" altLang="zh-CN" i="1">
                              <a:solidFill>
                                <a:schemeClr val="tx1"/>
                              </a:solidFill>
                              <a:latin typeface="Cambria Math" panose="02040503050406030204" pitchFamily="18" charset="0"/>
                            </a:rPr>
                            <m:t>)</m:t>
                          </m:r>
                        </m:e>
                        <m:sup>
                          <m:r>
                            <a:rPr lang="en-US" altLang="zh-CN" i="1">
                              <a:solidFill>
                                <a:schemeClr val="tx1"/>
                              </a:solidFill>
                              <a:latin typeface="Cambria Math" panose="02040503050406030204" pitchFamily="18" charset="0"/>
                            </a:rPr>
                            <m:t>𝟐</m:t>
                          </m:r>
                        </m:sup>
                      </m:sSup>
                      <m:r>
                        <a:rPr lang="en-US" altLang="zh-CN" i="1">
                          <a:latin typeface="Cambria Math" panose="02040503050406030204" pitchFamily="18" charset="0"/>
                        </a:rPr>
                        <m:t>=</m:t>
                      </m:r>
                      <m:r>
                        <a:rPr lang="en-US" altLang="zh-CN" b="1" i="0" smtClean="0">
                          <a:solidFill>
                            <a:srgbClr val="00B0F0"/>
                          </a:solidFill>
                          <a:latin typeface="Cambria Math" panose="02040503050406030204" pitchFamily="18" charset="0"/>
                        </a:rPr>
                        <m:t>𝟏</m:t>
                      </m:r>
                      <m:r>
                        <a:rPr lang="en-US" altLang="zh-CN" b="1" i="0" smtClean="0">
                          <a:solidFill>
                            <a:srgbClr val="00B0F0"/>
                          </a:solidFill>
                          <a:latin typeface="Cambria Math" panose="02040503050406030204" pitchFamily="18" charset="0"/>
                        </a:rPr>
                        <m:t>.</m:t>
                      </m:r>
                      <m:r>
                        <a:rPr lang="en-US" altLang="zh-CN" b="1" i="0" smtClean="0">
                          <a:solidFill>
                            <a:srgbClr val="00B0F0"/>
                          </a:solidFill>
                          <a:latin typeface="Cambria Math" panose="02040503050406030204" pitchFamily="18" charset="0"/>
                        </a:rPr>
                        <m:t>𝟓𝟒</m:t>
                      </m:r>
                    </m:oMath>
                  </m:oMathPara>
                </a14:m>
                <a:endParaRPr lang="zh-CN" altLang="en-US">
                  <a:solidFill>
                    <a:srgbClr val="00B0F0"/>
                  </a:solidFill>
                </a:endParaRPr>
              </a:p>
            </p:txBody>
          </p:sp>
        </mc:Choice>
        <mc:Fallback xmlns="">
          <p:sp>
            <p:nvSpPr>
              <p:cNvPr id="57" name="文本框 56"/>
              <p:cNvSpPr txBox="1">
                <a:spLocks noRot="1" noChangeAspect="1" noMove="1" noResize="1" noEditPoints="1" noAdjustHandles="1" noChangeArrowheads="1" noChangeShapeType="1" noTextEdit="1"/>
              </p:cNvSpPr>
              <p:nvPr/>
            </p:nvSpPr>
            <p:spPr>
              <a:xfrm>
                <a:off x="3501257" y="5627594"/>
                <a:ext cx="2726927" cy="312586"/>
              </a:xfrm>
              <a:prstGeom prst="rect">
                <a:avLst/>
              </a:prstGeom>
              <a:blipFill rotWithShape="0">
                <a:blip r:embed="rId17"/>
                <a:stretch>
                  <a:fillRect b="-9804"/>
                </a:stretch>
              </a:blipFill>
            </p:spPr>
            <p:txBody>
              <a:bodyPr/>
              <a:lstStyle/>
              <a:p>
                <a:r>
                  <a:rPr lang="zh-CN" altLang="en-US">
                    <a:noFill/>
                  </a:rPr>
                  <a:t> </a:t>
                </a:r>
              </a:p>
            </p:txBody>
          </p:sp>
        </mc:Fallback>
      </mc:AlternateContent>
      <p:cxnSp>
        <p:nvCxnSpPr>
          <p:cNvPr id="20" name="直接箭头连接符 19"/>
          <p:cNvCxnSpPr>
            <a:stCxn id="6" idx="6"/>
            <a:endCxn id="13" idx="2"/>
          </p:cNvCxnSpPr>
          <p:nvPr/>
        </p:nvCxnSpPr>
        <p:spPr bwMode="auto">
          <a:xfrm>
            <a:off x="2135758" y="3691099"/>
            <a:ext cx="933584" cy="180000"/>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23" name="直接箭头连接符 22"/>
          <p:cNvCxnSpPr>
            <a:stCxn id="7" idx="6"/>
            <a:endCxn id="13" idx="2"/>
          </p:cNvCxnSpPr>
          <p:nvPr/>
        </p:nvCxnSpPr>
        <p:spPr bwMode="auto">
          <a:xfrm flipV="1">
            <a:off x="2135758" y="3871099"/>
            <a:ext cx="933584" cy="310369"/>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25" name="直接箭头连接符 24"/>
          <p:cNvCxnSpPr>
            <a:stCxn id="7" idx="6"/>
            <a:endCxn id="15" idx="2"/>
          </p:cNvCxnSpPr>
          <p:nvPr/>
        </p:nvCxnSpPr>
        <p:spPr bwMode="auto">
          <a:xfrm>
            <a:off x="2135758" y="4181468"/>
            <a:ext cx="933584" cy="1582305"/>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8" name="直接箭头连接符 27"/>
          <p:cNvCxnSpPr>
            <a:stCxn id="8" idx="6"/>
            <a:endCxn id="15" idx="2"/>
          </p:cNvCxnSpPr>
          <p:nvPr/>
        </p:nvCxnSpPr>
        <p:spPr bwMode="auto">
          <a:xfrm>
            <a:off x="2135758" y="4671837"/>
            <a:ext cx="933584" cy="1091936"/>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9" name="直接箭头连接符 28"/>
          <p:cNvCxnSpPr>
            <a:stCxn id="9" idx="6"/>
            <a:endCxn id="13" idx="2"/>
          </p:cNvCxnSpPr>
          <p:nvPr/>
        </p:nvCxnSpPr>
        <p:spPr bwMode="auto">
          <a:xfrm flipV="1">
            <a:off x="2135758" y="3871099"/>
            <a:ext cx="933584" cy="1261462"/>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1" name="直接箭头连接符 30"/>
          <p:cNvCxnSpPr>
            <a:stCxn id="9" idx="6"/>
            <a:endCxn id="15" idx="2"/>
          </p:cNvCxnSpPr>
          <p:nvPr/>
        </p:nvCxnSpPr>
        <p:spPr bwMode="auto">
          <a:xfrm>
            <a:off x="2135758" y="5132561"/>
            <a:ext cx="933584" cy="631212"/>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24" name="直接箭头连接符 23"/>
          <p:cNvCxnSpPr>
            <a:stCxn id="7" idx="6"/>
            <a:endCxn id="14" idx="2"/>
          </p:cNvCxnSpPr>
          <p:nvPr/>
        </p:nvCxnSpPr>
        <p:spPr bwMode="auto">
          <a:xfrm>
            <a:off x="2135758" y="4181468"/>
            <a:ext cx="933584" cy="635968"/>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27" name="直接箭头连接符 26"/>
          <p:cNvCxnSpPr>
            <a:stCxn id="8" idx="6"/>
            <a:endCxn id="13" idx="2"/>
          </p:cNvCxnSpPr>
          <p:nvPr/>
        </p:nvCxnSpPr>
        <p:spPr bwMode="auto">
          <a:xfrm flipV="1">
            <a:off x="2135758" y="3871099"/>
            <a:ext cx="933584" cy="800738"/>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34" name="直接箭头连接符 33"/>
          <p:cNvCxnSpPr>
            <a:stCxn id="10" idx="6"/>
            <a:endCxn id="15" idx="2"/>
          </p:cNvCxnSpPr>
          <p:nvPr/>
        </p:nvCxnSpPr>
        <p:spPr bwMode="auto">
          <a:xfrm>
            <a:off x="2135758" y="5593285"/>
            <a:ext cx="933584" cy="170488"/>
          </a:xfrm>
          <a:prstGeom prst="straightConnector1">
            <a:avLst/>
          </a:prstGeom>
          <a:solidFill>
            <a:srgbClr val="C0C0C0">
              <a:alpha val="0"/>
            </a:srgbClr>
          </a:solidFill>
          <a:ln w="19050" cap="flat" cmpd="sng" algn="ctr">
            <a:solidFill>
              <a:srgbClr val="00B0F0"/>
            </a:solidFill>
            <a:prstDash val="solid"/>
            <a:round/>
            <a:headEnd type="none" w="med" len="med"/>
            <a:tailEnd type="triangle"/>
          </a:ln>
          <a:effectLst/>
        </p:spPr>
      </p:cxnSp>
      <p:cxnSp>
        <p:nvCxnSpPr>
          <p:cNvPr id="19" name="直接箭头连接符 18"/>
          <p:cNvCxnSpPr>
            <a:stCxn id="5" idx="6"/>
            <a:endCxn id="14" idx="2"/>
          </p:cNvCxnSpPr>
          <p:nvPr/>
        </p:nvCxnSpPr>
        <p:spPr bwMode="auto">
          <a:xfrm>
            <a:off x="2135758" y="3200730"/>
            <a:ext cx="933584" cy="1616706"/>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21" name="直接箭头连接符 20"/>
          <p:cNvCxnSpPr>
            <a:stCxn id="6" idx="6"/>
            <a:endCxn id="14" idx="2"/>
          </p:cNvCxnSpPr>
          <p:nvPr/>
        </p:nvCxnSpPr>
        <p:spPr bwMode="auto">
          <a:xfrm>
            <a:off x="2135758" y="3691099"/>
            <a:ext cx="933584" cy="1126337"/>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26" name="直接箭头连接符 25"/>
          <p:cNvCxnSpPr>
            <a:stCxn id="8" idx="6"/>
            <a:endCxn id="14" idx="2"/>
          </p:cNvCxnSpPr>
          <p:nvPr/>
        </p:nvCxnSpPr>
        <p:spPr bwMode="auto">
          <a:xfrm>
            <a:off x="2135758" y="4671837"/>
            <a:ext cx="933584" cy="145599"/>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sp>
        <p:nvSpPr>
          <p:cNvPr id="58" name="文本框 57"/>
          <p:cNvSpPr txBox="1"/>
          <p:nvPr/>
        </p:nvSpPr>
        <p:spPr>
          <a:xfrm>
            <a:off x="6315925" y="2727642"/>
            <a:ext cx="2648563" cy="523220"/>
          </a:xfrm>
          <a:prstGeom prst="rect">
            <a:avLst/>
          </a:prstGeom>
          <a:noFill/>
        </p:spPr>
        <p:txBody>
          <a:bodyPr wrap="square" rtlCol="0">
            <a:spAutoFit/>
          </a:bodyPr>
          <a:lstStyle/>
          <a:p>
            <a:pPr algn="ctr"/>
            <a:r>
              <a:rPr lang="en-US" altLang="zh-CN"/>
              <a:t>TABLE I. Predicted accuracy between tasks and workers</a:t>
            </a:r>
            <a:endParaRPr lang="zh-CN" altLang="en-US"/>
          </a:p>
        </p:txBody>
      </p:sp>
      <p:sp>
        <p:nvSpPr>
          <p:cNvPr id="52" name="灯片编号占位符 51"/>
          <p:cNvSpPr>
            <a:spLocks noGrp="1"/>
          </p:cNvSpPr>
          <p:nvPr>
            <p:ph type="sldNum" sz="quarter" idx="12"/>
          </p:nvPr>
        </p:nvSpPr>
        <p:spPr/>
        <p:txBody>
          <a:bodyPr/>
          <a:lstStyle/>
          <a:p>
            <a:pPr>
              <a:defRPr/>
            </a:pPr>
            <a:fld id="{73697CC5-BB9E-487E-AFF3-8F5506CF83B5}" type="slidenum">
              <a:rPr lang="en-US" altLang="ko-KR" smtClean="0"/>
              <a:pPr>
                <a:defRPr/>
              </a:pPr>
              <a:t>30</a:t>
            </a:fld>
            <a:endParaRPr lang="en-US" altLang="ko-KR"/>
          </a:p>
        </p:txBody>
      </p:sp>
    </p:spTree>
    <p:extLst>
      <p:ext uri="{BB962C8B-B14F-4D97-AF65-F5344CB8AC3E}">
        <p14:creationId xmlns:p14="http://schemas.microsoft.com/office/powerpoint/2010/main" val="3949309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smtClean="0"/>
              <a:t>Greedy Algorithm</a:t>
            </a:r>
            <a:endParaRPr lang="zh-CN" altLang="en-US"/>
          </a:p>
        </p:txBody>
      </p:sp>
      <p:sp>
        <p:nvSpPr>
          <p:cNvPr id="3" name="内容占位符 2"/>
          <p:cNvSpPr>
            <a:spLocks noGrp="1"/>
          </p:cNvSpPr>
          <p:nvPr>
            <p:ph idx="1"/>
          </p:nvPr>
        </p:nvSpPr>
        <p:spPr/>
        <p:txBody>
          <a:bodyPr/>
          <a:lstStyle/>
          <a:p>
            <a:r>
              <a:rPr lang="en-US" altLang="zh-CN" sz="2800"/>
              <a:t>Basic </a:t>
            </a:r>
            <a:r>
              <a:rPr lang="en-US" altLang="zh-CN" sz="2800" smtClean="0"/>
              <a:t>idea of LAF</a:t>
            </a:r>
            <a:endParaRPr lang="en-US" altLang="zh-CN" sz="2800"/>
          </a:p>
          <a:p>
            <a:pPr lvl="1"/>
            <a:r>
              <a:rPr lang="en-US" altLang="zh-CN" sz="2400" smtClean="0"/>
              <a:t>Greedily </a:t>
            </a:r>
            <a:r>
              <a:rPr lang="en-US" altLang="zh-CN" sz="2400"/>
              <a:t>assign the uncompleted tasks with the highest accuracy to each new worker</a:t>
            </a:r>
            <a:endParaRPr lang="zh-CN" altLang="en-US" sz="2400"/>
          </a:p>
        </p:txBody>
      </p:sp>
      <p:sp>
        <p:nvSpPr>
          <p:cNvPr id="5" name="椭圆 4"/>
          <p:cNvSpPr/>
          <p:nvPr/>
        </p:nvSpPr>
        <p:spPr bwMode="auto">
          <a:xfrm>
            <a:off x="1775758" y="3020730"/>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6" name="椭圆 5"/>
          <p:cNvSpPr/>
          <p:nvPr/>
        </p:nvSpPr>
        <p:spPr bwMode="auto">
          <a:xfrm>
            <a:off x="1775758" y="3511099"/>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7" name="椭圆 6"/>
          <p:cNvSpPr/>
          <p:nvPr/>
        </p:nvSpPr>
        <p:spPr bwMode="auto">
          <a:xfrm>
            <a:off x="1775758" y="4001468"/>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effectLst/>
              <a:latin typeface="Arial" charset="0"/>
              <a:ea typeface="Arial Unicode MS" pitchFamily="50" charset="-127"/>
              <a:cs typeface="Arial Unicode MS" pitchFamily="50" charset="-127"/>
            </a:endParaRPr>
          </a:p>
        </p:txBody>
      </p:sp>
      <p:sp>
        <p:nvSpPr>
          <p:cNvPr id="8" name="椭圆 7"/>
          <p:cNvSpPr/>
          <p:nvPr/>
        </p:nvSpPr>
        <p:spPr bwMode="auto">
          <a:xfrm>
            <a:off x="1775758" y="4491837"/>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9" name="椭圆 8"/>
          <p:cNvSpPr/>
          <p:nvPr/>
        </p:nvSpPr>
        <p:spPr bwMode="auto">
          <a:xfrm>
            <a:off x="1775758" y="4952561"/>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0" name="椭圆 9"/>
          <p:cNvSpPr/>
          <p:nvPr/>
        </p:nvSpPr>
        <p:spPr bwMode="auto">
          <a:xfrm>
            <a:off x="1775758" y="5413285"/>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1" name="椭圆 10"/>
          <p:cNvSpPr/>
          <p:nvPr/>
        </p:nvSpPr>
        <p:spPr bwMode="auto">
          <a:xfrm>
            <a:off x="1775758" y="5874009"/>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2" name="椭圆 11"/>
          <p:cNvSpPr/>
          <p:nvPr/>
        </p:nvSpPr>
        <p:spPr bwMode="auto">
          <a:xfrm>
            <a:off x="1758059" y="6326593"/>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4" name="椭圆 13"/>
          <p:cNvSpPr/>
          <p:nvPr/>
        </p:nvSpPr>
        <p:spPr bwMode="auto">
          <a:xfrm>
            <a:off x="3069342" y="4637436"/>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5" name="椭圆 14"/>
          <p:cNvSpPr/>
          <p:nvPr/>
        </p:nvSpPr>
        <p:spPr bwMode="auto">
          <a:xfrm>
            <a:off x="3069342" y="5583773"/>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cxnSp>
        <p:nvCxnSpPr>
          <p:cNvPr id="17" name="直接箭头连接符 16"/>
          <p:cNvCxnSpPr>
            <a:stCxn id="12" idx="6"/>
            <a:endCxn id="15" idx="2"/>
          </p:cNvCxnSpPr>
          <p:nvPr/>
        </p:nvCxnSpPr>
        <p:spPr bwMode="auto">
          <a:xfrm flipV="1">
            <a:off x="2118059" y="5763773"/>
            <a:ext cx="951283" cy="742820"/>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18" name="直接箭头连接符 17"/>
          <p:cNvCxnSpPr>
            <a:stCxn id="5" idx="6"/>
            <a:endCxn id="15" idx="2"/>
          </p:cNvCxnSpPr>
          <p:nvPr/>
        </p:nvCxnSpPr>
        <p:spPr bwMode="auto">
          <a:xfrm>
            <a:off x="2135758" y="3200730"/>
            <a:ext cx="933584" cy="2563043"/>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2" name="直接箭头连接符 21"/>
          <p:cNvCxnSpPr>
            <a:stCxn id="6" idx="6"/>
            <a:endCxn id="15" idx="2"/>
          </p:cNvCxnSpPr>
          <p:nvPr/>
        </p:nvCxnSpPr>
        <p:spPr bwMode="auto">
          <a:xfrm>
            <a:off x="2135758" y="3691099"/>
            <a:ext cx="933584" cy="2072674"/>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0" name="直接箭头连接符 29"/>
          <p:cNvCxnSpPr>
            <a:stCxn id="9" idx="6"/>
            <a:endCxn id="14" idx="2"/>
          </p:cNvCxnSpPr>
          <p:nvPr/>
        </p:nvCxnSpPr>
        <p:spPr bwMode="auto">
          <a:xfrm flipV="1">
            <a:off x="2135758" y="4817436"/>
            <a:ext cx="933584" cy="315125"/>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2" name="直接箭头连接符 31"/>
          <p:cNvCxnSpPr>
            <a:stCxn id="10" idx="6"/>
            <a:endCxn id="14" idx="2"/>
          </p:cNvCxnSpPr>
          <p:nvPr/>
        </p:nvCxnSpPr>
        <p:spPr bwMode="auto">
          <a:xfrm flipV="1">
            <a:off x="2135758" y="4817436"/>
            <a:ext cx="933584" cy="775849"/>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3" name="直接箭头连接符 32"/>
          <p:cNvCxnSpPr>
            <a:stCxn id="10" idx="6"/>
            <a:endCxn id="13" idx="2"/>
          </p:cNvCxnSpPr>
          <p:nvPr/>
        </p:nvCxnSpPr>
        <p:spPr bwMode="auto">
          <a:xfrm flipV="1">
            <a:off x="2135758" y="3871099"/>
            <a:ext cx="933584" cy="1722186"/>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5" name="直接箭头连接符 34"/>
          <p:cNvCxnSpPr>
            <a:stCxn id="11" idx="6"/>
            <a:endCxn id="14" idx="2"/>
          </p:cNvCxnSpPr>
          <p:nvPr/>
        </p:nvCxnSpPr>
        <p:spPr bwMode="auto">
          <a:xfrm flipV="1">
            <a:off x="2135758" y="4817436"/>
            <a:ext cx="933584" cy="1236573"/>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7" name="直接箭头连接符 36"/>
          <p:cNvCxnSpPr>
            <a:stCxn id="11" idx="6"/>
            <a:endCxn id="13" idx="2"/>
          </p:cNvCxnSpPr>
          <p:nvPr/>
        </p:nvCxnSpPr>
        <p:spPr bwMode="auto">
          <a:xfrm flipV="1">
            <a:off x="2135758" y="3871099"/>
            <a:ext cx="933584" cy="2182910"/>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8" name="直接箭头连接符 37"/>
          <p:cNvCxnSpPr>
            <a:stCxn id="12" idx="6"/>
            <a:endCxn id="13" idx="2"/>
          </p:cNvCxnSpPr>
          <p:nvPr/>
        </p:nvCxnSpPr>
        <p:spPr bwMode="auto">
          <a:xfrm flipV="1">
            <a:off x="2118059" y="3871099"/>
            <a:ext cx="951283" cy="2635494"/>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9" name="直接箭头连接符 38"/>
          <p:cNvCxnSpPr>
            <a:stCxn id="12" idx="6"/>
            <a:endCxn id="14" idx="2"/>
          </p:cNvCxnSpPr>
          <p:nvPr/>
        </p:nvCxnSpPr>
        <p:spPr bwMode="auto">
          <a:xfrm flipV="1">
            <a:off x="2118059" y="4817436"/>
            <a:ext cx="951283" cy="1689157"/>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0" name="文本框 39"/>
              <p:cNvSpPr txBox="1"/>
              <p:nvPr/>
            </p:nvSpPr>
            <p:spPr>
              <a:xfrm>
                <a:off x="1487706" y="3534566"/>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2</m:t>
                          </m:r>
                        </m:sub>
                      </m:sSub>
                    </m:oMath>
                  </m:oMathPara>
                </a14:m>
                <a:endParaRPr lang="zh-CN" altLang="en-US"/>
              </a:p>
            </p:txBody>
          </p:sp>
        </mc:Choice>
        <mc:Fallback xmlns="">
          <p:sp>
            <p:nvSpPr>
              <p:cNvPr id="40" name="文本框 39"/>
              <p:cNvSpPr txBox="1">
                <a:spLocks noRot="1" noChangeAspect="1" noMove="1" noResize="1" noEditPoints="1" noAdjustHandles="1" noChangeArrowheads="1" noChangeShapeType="1" noTextEdit="1"/>
              </p:cNvSpPr>
              <p:nvPr/>
            </p:nvSpPr>
            <p:spPr>
              <a:xfrm>
                <a:off x="1487706" y="3534566"/>
                <a:ext cx="936104" cy="307777"/>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p:cNvSpPr txBox="1"/>
              <p:nvPr/>
            </p:nvSpPr>
            <p:spPr>
              <a:xfrm>
                <a:off x="1505555" y="303640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solidFill>
                                <a:srgbClr val="000000"/>
                              </a:solidFill>
                              <a:latin typeface="Cambria Math" panose="02040503050406030204" pitchFamily="18" charset="0"/>
                              <a:ea typeface="宋体" panose="02010600030101010101" pitchFamily="2" charset="-122"/>
                            </a:rPr>
                          </m:ctrlPr>
                        </m:sSubPr>
                        <m:e>
                          <m:r>
                            <a:rPr lang="en-US" altLang="zh-CN" b="0" i="1">
                              <a:solidFill>
                                <a:srgbClr val="000000"/>
                              </a:solidFill>
                              <a:latin typeface="Cambria Math" panose="02040503050406030204" pitchFamily="18" charset="0"/>
                              <a:ea typeface="宋体" panose="02010600030101010101" pitchFamily="2" charset="-122"/>
                            </a:rPr>
                            <m:t>𝑤</m:t>
                          </m:r>
                        </m:e>
                        <m:sub>
                          <m:r>
                            <a:rPr lang="en-US" altLang="zh-CN" b="0" i="1">
                              <a:solidFill>
                                <a:srgbClr val="000000"/>
                              </a:solidFill>
                              <a:latin typeface="Cambria Math" panose="02040503050406030204" pitchFamily="18" charset="0"/>
                              <a:ea typeface="宋体" panose="02010600030101010101" pitchFamily="2" charset="-122"/>
                            </a:rPr>
                            <m:t>1</m:t>
                          </m:r>
                        </m:sub>
                      </m:sSub>
                    </m:oMath>
                  </m:oMathPara>
                </a14:m>
                <a:endParaRPr lang="zh-CN" altLang="en-US"/>
              </a:p>
            </p:txBody>
          </p:sp>
        </mc:Choice>
        <mc:Fallback xmlns="">
          <p:sp>
            <p:nvSpPr>
              <p:cNvPr id="41" name="文本框 40"/>
              <p:cNvSpPr txBox="1">
                <a:spLocks noRot="1" noChangeAspect="1" noMove="1" noResize="1" noEditPoints="1" noAdjustHandles="1" noChangeArrowheads="1" noChangeShapeType="1" noTextEdit="1"/>
              </p:cNvSpPr>
              <p:nvPr/>
            </p:nvSpPr>
            <p:spPr>
              <a:xfrm>
                <a:off x="1505555" y="3036404"/>
                <a:ext cx="936104" cy="307777"/>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p:cNvSpPr txBox="1"/>
              <p:nvPr/>
            </p:nvSpPr>
            <p:spPr>
              <a:xfrm>
                <a:off x="2800112" y="3698447"/>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1</m:t>
                          </m:r>
                        </m:sub>
                      </m:sSub>
                    </m:oMath>
                  </m:oMathPara>
                </a14:m>
                <a:endParaRPr lang="zh-CN" altLang="en-US"/>
              </a:p>
            </p:txBody>
          </p:sp>
        </mc:Choice>
        <mc:Fallback xmlns="">
          <p:sp>
            <p:nvSpPr>
              <p:cNvPr id="42" name="文本框 41"/>
              <p:cNvSpPr txBox="1">
                <a:spLocks noRot="1" noChangeAspect="1" noMove="1" noResize="1" noEditPoints="1" noAdjustHandles="1" noChangeArrowheads="1" noChangeShapeType="1" noTextEdit="1"/>
              </p:cNvSpPr>
              <p:nvPr/>
            </p:nvSpPr>
            <p:spPr>
              <a:xfrm>
                <a:off x="2800112" y="3698447"/>
                <a:ext cx="936104" cy="307777"/>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p:cNvSpPr txBox="1"/>
              <p:nvPr/>
            </p:nvSpPr>
            <p:spPr>
              <a:xfrm>
                <a:off x="2781290" y="462101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2</m:t>
                          </m:r>
                        </m:sub>
                      </m:sSub>
                    </m:oMath>
                  </m:oMathPara>
                </a14:m>
                <a:endParaRPr lang="zh-CN" altLang="en-US"/>
              </a:p>
            </p:txBody>
          </p:sp>
        </mc:Choice>
        <mc:Fallback xmlns="">
          <p:sp>
            <p:nvSpPr>
              <p:cNvPr id="43" name="文本框 42"/>
              <p:cNvSpPr txBox="1">
                <a:spLocks noRot="1" noChangeAspect="1" noMove="1" noResize="1" noEditPoints="1" noAdjustHandles="1" noChangeArrowheads="1" noChangeShapeType="1" noTextEdit="1"/>
              </p:cNvSpPr>
              <p:nvPr/>
            </p:nvSpPr>
            <p:spPr>
              <a:xfrm>
                <a:off x="2781290" y="4621015"/>
                <a:ext cx="936104" cy="307777"/>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p:cNvSpPr txBox="1"/>
              <p:nvPr/>
            </p:nvSpPr>
            <p:spPr>
              <a:xfrm>
                <a:off x="2781290" y="560390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3</m:t>
                          </m:r>
                        </m:sub>
                      </m:sSub>
                    </m:oMath>
                  </m:oMathPara>
                </a14:m>
                <a:endParaRPr lang="zh-CN" altLang="en-US"/>
              </a:p>
            </p:txBody>
          </p:sp>
        </mc:Choice>
        <mc:Fallback xmlns="">
          <p:sp>
            <p:nvSpPr>
              <p:cNvPr id="44" name="文本框 43"/>
              <p:cNvSpPr txBox="1">
                <a:spLocks noRot="1" noChangeAspect="1" noMove="1" noResize="1" noEditPoints="1" noAdjustHandles="1" noChangeArrowheads="1" noChangeShapeType="1" noTextEdit="1"/>
              </p:cNvSpPr>
              <p:nvPr/>
            </p:nvSpPr>
            <p:spPr>
              <a:xfrm>
                <a:off x="2781290" y="5603905"/>
                <a:ext cx="936104" cy="307777"/>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p:cNvSpPr txBox="1"/>
              <p:nvPr/>
            </p:nvSpPr>
            <p:spPr>
              <a:xfrm>
                <a:off x="1496556" y="4012971"/>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3</m:t>
                          </m:r>
                        </m:sub>
                      </m:sSub>
                    </m:oMath>
                  </m:oMathPara>
                </a14:m>
                <a:endParaRPr lang="zh-CN" altLang="en-US"/>
              </a:p>
            </p:txBody>
          </p:sp>
        </mc:Choice>
        <mc:Fallback xmlns="">
          <p:sp>
            <p:nvSpPr>
              <p:cNvPr id="45" name="文本框 44"/>
              <p:cNvSpPr txBox="1">
                <a:spLocks noRot="1" noChangeAspect="1" noMove="1" noResize="1" noEditPoints="1" noAdjustHandles="1" noChangeArrowheads="1" noChangeShapeType="1" noTextEdit="1"/>
              </p:cNvSpPr>
              <p:nvPr/>
            </p:nvSpPr>
            <p:spPr>
              <a:xfrm>
                <a:off x="1496556" y="4012971"/>
                <a:ext cx="936104" cy="307777"/>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p:cNvSpPr txBox="1"/>
              <p:nvPr/>
            </p:nvSpPr>
            <p:spPr>
              <a:xfrm>
                <a:off x="1478857" y="632918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8</m:t>
                          </m:r>
                        </m:sub>
                      </m:sSub>
                    </m:oMath>
                  </m:oMathPara>
                </a14:m>
                <a:endParaRPr lang="zh-CN" altLang="en-US"/>
              </a:p>
            </p:txBody>
          </p:sp>
        </mc:Choice>
        <mc:Fallback xmlns="">
          <p:sp>
            <p:nvSpPr>
              <p:cNvPr id="46" name="文本框 45"/>
              <p:cNvSpPr txBox="1">
                <a:spLocks noRot="1" noChangeAspect="1" noMove="1" noResize="1" noEditPoints="1" noAdjustHandles="1" noChangeArrowheads="1" noChangeShapeType="1" noTextEdit="1"/>
              </p:cNvSpPr>
              <p:nvPr/>
            </p:nvSpPr>
            <p:spPr>
              <a:xfrm>
                <a:off x="1478857" y="6329185"/>
                <a:ext cx="936104" cy="307777"/>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p:cNvSpPr txBox="1"/>
              <p:nvPr/>
            </p:nvSpPr>
            <p:spPr>
              <a:xfrm>
                <a:off x="1502568" y="5875857"/>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7</m:t>
                          </m:r>
                        </m:sub>
                      </m:sSub>
                    </m:oMath>
                  </m:oMathPara>
                </a14:m>
                <a:endParaRPr lang="zh-CN" altLang="en-US"/>
              </a:p>
            </p:txBody>
          </p:sp>
        </mc:Choice>
        <mc:Fallback xmlns="">
          <p:sp>
            <p:nvSpPr>
              <p:cNvPr id="47" name="文本框 46"/>
              <p:cNvSpPr txBox="1">
                <a:spLocks noRot="1" noChangeAspect="1" noMove="1" noResize="1" noEditPoints="1" noAdjustHandles="1" noChangeArrowheads="1" noChangeShapeType="1" noTextEdit="1"/>
              </p:cNvSpPr>
              <p:nvPr/>
            </p:nvSpPr>
            <p:spPr>
              <a:xfrm>
                <a:off x="1502568" y="5875857"/>
                <a:ext cx="936104" cy="307777"/>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p:cNvSpPr txBox="1"/>
              <p:nvPr/>
            </p:nvSpPr>
            <p:spPr>
              <a:xfrm>
                <a:off x="1505555" y="544081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6</m:t>
                          </m:r>
                        </m:sub>
                      </m:sSub>
                    </m:oMath>
                  </m:oMathPara>
                </a14:m>
                <a:endParaRPr lang="zh-CN" altLang="en-US"/>
              </a:p>
            </p:txBody>
          </p:sp>
        </mc:Choice>
        <mc:Fallback xmlns="">
          <p:sp>
            <p:nvSpPr>
              <p:cNvPr id="48" name="文本框 47"/>
              <p:cNvSpPr txBox="1">
                <a:spLocks noRot="1" noChangeAspect="1" noMove="1" noResize="1" noEditPoints="1" noAdjustHandles="1" noChangeArrowheads="1" noChangeShapeType="1" noTextEdit="1"/>
              </p:cNvSpPr>
              <p:nvPr/>
            </p:nvSpPr>
            <p:spPr>
              <a:xfrm>
                <a:off x="1505555" y="5440814"/>
                <a:ext cx="936104" cy="307777"/>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1487706" y="497730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5</m:t>
                          </m:r>
                        </m:sub>
                      </m:sSub>
                    </m:oMath>
                  </m:oMathPara>
                </a14:m>
                <a:endParaRPr lang="zh-CN" altLang="en-US"/>
              </a:p>
            </p:txBody>
          </p:sp>
        </mc:Choice>
        <mc:Fallback xmlns="">
          <p:sp>
            <p:nvSpPr>
              <p:cNvPr id="49" name="文本框 48"/>
              <p:cNvSpPr txBox="1">
                <a:spLocks noRot="1" noChangeAspect="1" noMove="1" noResize="1" noEditPoints="1" noAdjustHandles="1" noChangeArrowheads="1" noChangeShapeType="1" noTextEdit="1"/>
              </p:cNvSpPr>
              <p:nvPr/>
            </p:nvSpPr>
            <p:spPr>
              <a:xfrm>
                <a:off x="1487706" y="4977304"/>
                <a:ext cx="936104" cy="307777"/>
              </a:xfrm>
              <a:prstGeom prst="rect">
                <a:avLst/>
              </a:prstGeom>
              <a:blipFill rotWithShape="0">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p:cNvSpPr txBox="1"/>
              <p:nvPr/>
            </p:nvSpPr>
            <p:spPr>
              <a:xfrm>
                <a:off x="1494211" y="4491326"/>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4</m:t>
                          </m:r>
                        </m:sub>
                      </m:sSub>
                    </m:oMath>
                  </m:oMathPara>
                </a14:m>
                <a:endParaRPr lang="zh-CN" altLang="en-US"/>
              </a:p>
            </p:txBody>
          </p:sp>
        </mc:Choice>
        <mc:Fallback xmlns="">
          <p:sp>
            <p:nvSpPr>
              <p:cNvPr id="50" name="文本框 49"/>
              <p:cNvSpPr txBox="1">
                <a:spLocks noRot="1" noChangeAspect="1" noMove="1" noResize="1" noEditPoints="1" noAdjustHandles="1" noChangeArrowheads="1" noChangeShapeType="1" noTextEdit="1"/>
              </p:cNvSpPr>
              <p:nvPr/>
            </p:nvSpPr>
            <p:spPr>
              <a:xfrm>
                <a:off x="1494211" y="4491326"/>
                <a:ext cx="936104" cy="307777"/>
              </a:xfrm>
              <a:prstGeom prst="rect">
                <a:avLst/>
              </a:prstGeom>
              <a:blipFill rotWithShape="0">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1" name="表格 50"/>
              <p:cNvGraphicFramePr>
                <a:graphicFrameLocks noGrp="1"/>
              </p:cNvGraphicFramePr>
              <p:nvPr>
                <p:extLst>
                  <p:ext uri="{D42A27DB-BD31-4B8C-83A1-F6EECF244321}">
                    <p14:modId xmlns:p14="http://schemas.microsoft.com/office/powerpoint/2010/main" val="1750596964"/>
                  </p:ext>
                </p:extLst>
              </p:nvPr>
            </p:nvGraphicFramePr>
            <p:xfrm>
              <a:off x="6349022" y="3298583"/>
              <a:ext cx="2529060" cy="3337560"/>
            </p:xfrm>
            <a:graphic>
              <a:graphicData uri="http://schemas.openxmlformats.org/drawingml/2006/table">
                <a:tbl>
                  <a:tblPr firstRow="1" bandRow="1">
                    <a:tableStyleId>{5C22544A-7EE6-4342-B048-85BDC9FD1C3A}</a:tableStyleId>
                  </a:tblPr>
                  <a:tblGrid>
                    <a:gridCol w="632265">
                      <a:extLst>
                        <a:ext uri="{9D8B030D-6E8A-4147-A177-3AD203B41FA5}">
                          <a16:colId xmlns="" xmlns:a16="http://schemas.microsoft.com/office/drawing/2014/main" val="20000"/>
                        </a:ext>
                      </a:extLst>
                    </a:gridCol>
                    <a:gridCol w="632265">
                      <a:extLst>
                        <a:ext uri="{9D8B030D-6E8A-4147-A177-3AD203B41FA5}">
                          <a16:colId xmlns="" xmlns:a16="http://schemas.microsoft.com/office/drawing/2014/main" val="20001"/>
                        </a:ext>
                      </a:extLst>
                    </a:gridCol>
                    <a:gridCol w="632265">
                      <a:extLst>
                        <a:ext uri="{9D8B030D-6E8A-4147-A177-3AD203B41FA5}">
                          <a16:colId xmlns="" xmlns:a16="http://schemas.microsoft.com/office/drawing/2014/main" val="20002"/>
                        </a:ext>
                      </a:extLst>
                    </a:gridCol>
                    <a:gridCol w="632265">
                      <a:extLst>
                        <a:ext uri="{9D8B030D-6E8A-4147-A177-3AD203B41FA5}">
                          <a16:colId xmlns="" xmlns:a16="http://schemas.microsoft.com/office/drawing/2014/main" val="20003"/>
                        </a:ext>
                      </a:extLst>
                    </a:gridCol>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𝟏</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𝟐</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𝟑</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𝟏</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1"/>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𝟐</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2"/>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𝟑</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𝟒</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4"/>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0.94</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0.94</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5"/>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𝟔</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0.94</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6"/>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𝟕</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0.94</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 xmlns:a16="http://schemas.microsoft.com/office/drawing/2014/main" val="1000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𝟖</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8"/>
                      </a:ext>
                    </a:extLst>
                  </a:tr>
                </a:tbl>
              </a:graphicData>
            </a:graphic>
          </p:graphicFrame>
        </mc:Choice>
        <mc:Fallback xmlns="">
          <p:graphicFrame>
            <p:nvGraphicFramePr>
              <p:cNvPr id="51" name="表格 50"/>
              <p:cNvGraphicFramePr>
                <a:graphicFrameLocks noGrp="1"/>
              </p:cNvGraphicFramePr>
              <p:nvPr>
                <p:extLst>
                  <p:ext uri="{D42A27DB-BD31-4B8C-83A1-F6EECF244321}">
                    <p14:modId xmlns:p14="http://schemas.microsoft.com/office/powerpoint/2010/main" val="1750596964"/>
                  </p:ext>
                </p:extLst>
              </p:nvPr>
            </p:nvGraphicFramePr>
            <p:xfrm>
              <a:off x="6349022" y="3298583"/>
              <a:ext cx="2529060" cy="3337560"/>
            </p:xfrm>
            <a:graphic>
              <a:graphicData uri="http://schemas.openxmlformats.org/drawingml/2006/table">
                <a:tbl>
                  <a:tblPr firstRow="1" bandRow="1">
                    <a:tableStyleId>{5C22544A-7EE6-4342-B048-85BDC9FD1C3A}</a:tableStyleId>
                  </a:tblPr>
                  <a:tblGrid>
                    <a:gridCol w="632265"/>
                    <a:gridCol w="632265"/>
                    <a:gridCol w="632265"/>
                    <a:gridCol w="632265"/>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100962" t="-1639" r="-201923" b="-822951"/>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200962" t="-1639" r="-101923" b="-822951"/>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300962" t="-1639" r="-1923" b="-822951"/>
                          </a:stretch>
                        </a:blip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101639" r="-301923" b="-722951"/>
                          </a:stretch>
                        </a:blip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201639" r="-301923" b="-622951"/>
                          </a:stretch>
                        </a:blip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0.96</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301639" r="-301923" b="-522951"/>
                          </a:stretch>
                        </a:blip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0.96</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0.96</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408333" r="-301923" b="-431667"/>
                          </a:stretch>
                        </a:blip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0.98</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500000" r="-301923" b="-324590"/>
                          </a:stretch>
                        </a:blip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0.94</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0.94</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600000" r="-301923" b="-224590"/>
                          </a:stretch>
                        </a:blip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0.94</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700000" r="-301923" b="-124590"/>
                          </a:stretch>
                        </a:blipFill>
                      </a:tcPr>
                    </a:tc>
                    <a:tc>
                      <a:txBody>
                        <a:bodyPr/>
                        <a:lstStyle/>
                        <a:p>
                          <a:pPr algn="ctr"/>
                          <a:r>
                            <a:rPr lang="en-US" altLang="zh-CN" smtClean="0">
                              <a:solidFill>
                                <a:schemeClr val="tx1"/>
                              </a:solidFill>
                            </a:rPr>
                            <a:t>0.94</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800000" r="-301923" b="-24590"/>
                          </a:stretch>
                        </a:blip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Fallback>
      </mc:AlternateContent>
      <p:sp>
        <p:nvSpPr>
          <p:cNvPr id="53" name="文本框 52"/>
          <p:cNvSpPr txBox="1"/>
          <p:nvPr/>
        </p:nvSpPr>
        <p:spPr>
          <a:xfrm>
            <a:off x="3500851" y="3072953"/>
            <a:ext cx="2576555" cy="307777"/>
          </a:xfrm>
          <a:prstGeom prst="rect">
            <a:avLst/>
          </a:prstGeom>
          <a:noFill/>
        </p:spPr>
        <p:txBody>
          <a:bodyPr wrap="square" rtlCol="0">
            <a:spAutoFit/>
          </a:bodyPr>
          <a:lstStyle/>
          <a:p>
            <a:r>
              <a:rPr lang="en-US" altLang="zh-CN"/>
              <a:t>Accumulated Accuracy(S[j])</a:t>
            </a:r>
            <a:endParaRPr lang="zh-CN" altLang="en-US"/>
          </a:p>
        </p:txBody>
      </p:sp>
      <p:sp>
        <p:nvSpPr>
          <p:cNvPr id="13" name="椭圆 12"/>
          <p:cNvSpPr/>
          <p:nvPr/>
        </p:nvSpPr>
        <p:spPr bwMode="auto">
          <a:xfrm>
            <a:off x="3069342" y="3691099"/>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cxnSp>
        <p:nvCxnSpPr>
          <p:cNvPr id="16" name="直接箭头连接符 15"/>
          <p:cNvCxnSpPr>
            <a:stCxn id="5" idx="6"/>
            <a:endCxn id="13" idx="2"/>
          </p:cNvCxnSpPr>
          <p:nvPr/>
        </p:nvCxnSpPr>
        <p:spPr bwMode="auto">
          <a:xfrm>
            <a:off x="2135758" y="3200730"/>
            <a:ext cx="933584" cy="670369"/>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5" name="文本框 54"/>
              <p:cNvSpPr txBox="1"/>
              <p:nvPr/>
            </p:nvSpPr>
            <p:spPr>
              <a:xfrm>
                <a:off x="3472016" y="3725781"/>
                <a:ext cx="2756168" cy="3125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1" i="1" smtClean="0">
                          <a:latin typeface="Cambria Math" panose="02040503050406030204" pitchFamily="18" charset="0"/>
                        </a:rPr>
                        <m:t>𝟑</m:t>
                      </m:r>
                      <m:r>
                        <a:rPr lang="en-US" altLang="zh-CN" b="1" i="1" smtClean="0">
                          <a:latin typeface="Cambria Math" panose="02040503050406030204" pitchFamily="18" charset="0"/>
                        </a:rPr>
                        <m:t>.</m:t>
                      </m:r>
                      <m:r>
                        <a:rPr lang="en-US" altLang="zh-CN" b="1" i="1" smtClean="0">
                          <a:latin typeface="Cambria Math" panose="02040503050406030204" pitchFamily="18" charset="0"/>
                        </a:rPr>
                        <m:t>𝟔𝟏</m:t>
                      </m:r>
                    </m:oMath>
                  </m:oMathPara>
                </a14:m>
                <a:endParaRPr lang="zh-CN" altLang="en-US"/>
              </a:p>
            </p:txBody>
          </p:sp>
        </mc:Choice>
        <mc:Fallback xmlns="">
          <p:sp>
            <p:nvSpPr>
              <p:cNvPr id="55" name="文本框 54"/>
              <p:cNvSpPr txBox="1">
                <a:spLocks noRot="1" noChangeAspect="1" noMove="1" noResize="1" noEditPoints="1" noAdjustHandles="1" noChangeArrowheads="1" noChangeShapeType="1" noTextEdit="1"/>
              </p:cNvSpPr>
              <p:nvPr/>
            </p:nvSpPr>
            <p:spPr>
              <a:xfrm>
                <a:off x="3472016" y="3725781"/>
                <a:ext cx="2756168" cy="312586"/>
              </a:xfrm>
              <a:prstGeom prst="rect">
                <a:avLst/>
              </a:prstGeom>
              <a:blipFill rotWithShape="0">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p:cNvSpPr txBox="1"/>
              <p:nvPr/>
            </p:nvSpPr>
            <p:spPr>
              <a:xfrm>
                <a:off x="3476209" y="4664843"/>
                <a:ext cx="2823983" cy="3125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1" i="1" smtClean="0">
                          <a:solidFill>
                            <a:schemeClr val="tx1"/>
                          </a:solidFill>
                          <a:latin typeface="Cambria Math" panose="02040503050406030204" pitchFamily="18" charset="0"/>
                        </a:rPr>
                        <m:t>𝟑</m:t>
                      </m:r>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𝟓𝟒</m:t>
                      </m:r>
                    </m:oMath>
                  </m:oMathPara>
                </a14:m>
                <a:endParaRPr lang="zh-CN" altLang="en-US">
                  <a:solidFill>
                    <a:schemeClr val="tx1"/>
                  </a:solidFill>
                </a:endParaRPr>
              </a:p>
            </p:txBody>
          </p:sp>
        </mc:Choice>
        <mc:Fallback xmlns="">
          <p:sp>
            <p:nvSpPr>
              <p:cNvPr id="56" name="文本框 55"/>
              <p:cNvSpPr txBox="1">
                <a:spLocks noRot="1" noChangeAspect="1" noMove="1" noResize="1" noEditPoints="1" noAdjustHandles="1" noChangeArrowheads="1" noChangeShapeType="1" noTextEdit="1"/>
              </p:cNvSpPr>
              <p:nvPr/>
            </p:nvSpPr>
            <p:spPr>
              <a:xfrm>
                <a:off x="3476209" y="4664843"/>
                <a:ext cx="2823983" cy="312586"/>
              </a:xfrm>
              <a:prstGeom prst="rect">
                <a:avLst/>
              </a:prstGeom>
              <a:blipFill rotWithShape="0">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p:cNvSpPr txBox="1"/>
              <p:nvPr/>
            </p:nvSpPr>
            <p:spPr>
              <a:xfrm>
                <a:off x="3501257" y="5627594"/>
                <a:ext cx="2726927" cy="3125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𝟓𝟒</m:t>
                      </m:r>
                      <m:r>
                        <a:rPr lang="en-US" altLang="zh-CN" i="1">
                          <a:latin typeface="Cambria Math" panose="02040503050406030204" pitchFamily="18" charset="0"/>
                        </a:rPr>
                        <m:t>+</m:t>
                      </m:r>
                      <m:sSup>
                        <m:sSupPr>
                          <m:ctrlPr>
                            <a:rPr lang="en-US" altLang="zh-CN" i="1" smtClean="0">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𝟐</m:t>
                          </m:r>
                          <m: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𝟎</m:t>
                          </m:r>
                          <m: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𝟗</m:t>
                          </m:r>
                          <m:r>
                            <a:rPr lang="en-US" altLang="zh-CN" b="1" i="1" smtClean="0">
                              <a:solidFill>
                                <a:schemeClr val="tx1"/>
                              </a:solidFill>
                              <a:latin typeface="Cambria Math" panose="02040503050406030204" pitchFamily="18" charset="0"/>
                              <a:ea typeface="Cambria Math" panose="02040503050406030204" pitchFamily="18" charset="0"/>
                            </a:rPr>
                            <m:t>𝟔</m:t>
                          </m:r>
                          <m: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𝟏</m:t>
                          </m:r>
                          <m:r>
                            <a:rPr lang="en-US" altLang="zh-CN" i="1">
                              <a:solidFill>
                                <a:schemeClr val="tx1"/>
                              </a:solidFill>
                              <a:latin typeface="Cambria Math" panose="02040503050406030204" pitchFamily="18" charset="0"/>
                            </a:rPr>
                            <m:t>)</m:t>
                          </m:r>
                        </m:e>
                        <m:sup>
                          <m:r>
                            <a:rPr lang="en-US" altLang="zh-CN" i="1">
                              <a:solidFill>
                                <a:schemeClr val="tx1"/>
                              </a:solidFill>
                              <a:latin typeface="Cambria Math" panose="02040503050406030204" pitchFamily="18" charset="0"/>
                            </a:rPr>
                            <m:t>𝟐</m:t>
                          </m:r>
                        </m:sup>
                      </m:sSup>
                      <m:r>
                        <a:rPr lang="en-US" altLang="zh-CN" i="1">
                          <a:latin typeface="Cambria Math" panose="02040503050406030204" pitchFamily="18" charset="0"/>
                        </a:rPr>
                        <m:t>=</m:t>
                      </m:r>
                      <m:r>
                        <a:rPr lang="en-US" altLang="zh-CN" b="1" i="0" smtClean="0">
                          <a:solidFill>
                            <a:srgbClr val="00B0F0"/>
                          </a:solidFill>
                          <a:latin typeface="Cambria Math" panose="02040503050406030204" pitchFamily="18" charset="0"/>
                        </a:rPr>
                        <m:t>𝟐</m:t>
                      </m:r>
                      <m:r>
                        <a:rPr lang="en-US" altLang="zh-CN" b="1" i="0" smtClean="0">
                          <a:solidFill>
                            <a:srgbClr val="00B0F0"/>
                          </a:solidFill>
                          <a:latin typeface="Cambria Math" panose="02040503050406030204" pitchFamily="18" charset="0"/>
                        </a:rPr>
                        <m:t>.</m:t>
                      </m:r>
                      <m:r>
                        <a:rPr lang="en-US" altLang="zh-CN" b="1" i="0" smtClean="0">
                          <a:solidFill>
                            <a:srgbClr val="00B0F0"/>
                          </a:solidFill>
                          <a:latin typeface="Cambria Math" panose="02040503050406030204" pitchFamily="18" charset="0"/>
                        </a:rPr>
                        <m:t>𝟑𝟗</m:t>
                      </m:r>
                    </m:oMath>
                  </m:oMathPara>
                </a14:m>
                <a:endParaRPr lang="zh-CN" altLang="en-US">
                  <a:solidFill>
                    <a:srgbClr val="00B0F0"/>
                  </a:solidFill>
                </a:endParaRPr>
              </a:p>
            </p:txBody>
          </p:sp>
        </mc:Choice>
        <mc:Fallback xmlns="">
          <p:sp>
            <p:nvSpPr>
              <p:cNvPr id="57" name="文本框 56"/>
              <p:cNvSpPr txBox="1">
                <a:spLocks noRot="1" noChangeAspect="1" noMove="1" noResize="1" noEditPoints="1" noAdjustHandles="1" noChangeArrowheads="1" noChangeShapeType="1" noTextEdit="1"/>
              </p:cNvSpPr>
              <p:nvPr/>
            </p:nvSpPr>
            <p:spPr>
              <a:xfrm>
                <a:off x="3501257" y="5627594"/>
                <a:ext cx="2726927" cy="312586"/>
              </a:xfrm>
              <a:prstGeom prst="rect">
                <a:avLst/>
              </a:prstGeom>
              <a:blipFill rotWithShape="0">
                <a:blip r:embed="rId17"/>
                <a:stretch>
                  <a:fillRect b="-9804"/>
                </a:stretch>
              </a:blipFill>
            </p:spPr>
            <p:txBody>
              <a:bodyPr/>
              <a:lstStyle/>
              <a:p>
                <a:r>
                  <a:rPr lang="zh-CN" altLang="en-US">
                    <a:noFill/>
                  </a:rPr>
                  <a:t> </a:t>
                </a:r>
              </a:p>
            </p:txBody>
          </p:sp>
        </mc:Fallback>
      </mc:AlternateContent>
      <p:cxnSp>
        <p:nvCxnSpPr>
          <p:cNvPr id="20" name="直接箭头连接符 19"/>
          <p:cNvCxnSpPr>
            <a:stCxn id="6" idx="6"/>
            <a:endCxn id="13" idx="2"/>
          </p:cNvCxnSpPr>
          <p:nvPr/>
        </p:nvCxnSpPr>
        <p:spPr bwMode="auto">
          <a:xfrm>
            <a:off x="2135758" y="3691099"/>
            <a:ext cx="933584" cy="180000"/>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23" name="直接箭头连接符 22"/>
          <p:cNvCxnSpPr>
            <a:stCxn id="7" idx="6"/>
            <a:endCxn id="13" idx="2"/>
          </p:cNvCxnSpPr>
          <p:nvPr/>
        </p:nvCxnSpPr>
        <p:spPr bwMode="auto">
          <a:xfrm flipV="1">
            <a:off x="2135758" y="3871099"/>
            <a:ext cx="933584" cy="310369"/>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25" name="直接箭头连接符 24"/>
          <p:cNvCxnSpPr>
            <a:stCxn id="7" idx="6"/>
            <a:endCxn id="15" idx="2"/>
          </p:cNvCxnSpPr>
          <p:nvPr/>
        </p:nvCxnSpPr>
        <p:spPr bwMode="auto">
          <a:xfrm>
            <a:off x="2135758" y="4181468"/>
            <a:ext cx="933584" cy="1582305"/>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8" name="直接箭头连接符 27"/>
          <p:cNvCxnSpPr>
            <a:stCxn id="8" idx="6"/>
            <a:endCxn id="15" idx="2"/>
          </p:cNvCxnSpPr>
          <p:nvPr/>
        </p:nvCxnSpPr>
        <p:spPr bwMode="auto">
          <a:xfrm>
            <a:off x="2135758" y="4671837"/>
            <a:ext cx="933584" cy="1091936"/>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9" name="直接箭头连接符 28"/>
          <p:cNvCxnSpPr>
            <a:stCxn id="9" idx="6"/>
            <a:endCxn id="13" idx="2"/>
          </p:cNvCxnSpPr>
          <p:nvPr/>
        </p:nvCxnSpPr>
        <p:spPr bwMode="auto">
          <a:xfrm flipV="1">
            <a:off x="2135758" y="3871099"/>
            <a:ext cx="933584" cy="1261462"/>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1" name="直接箭头连接符 30"/>
          <p:cNvCxnSpPr>
            <a:stCxn id="9" idx="6"/>
            <a:endCxn id="15" idx="2"/>
          </p:cNvCxnSpPr>
          <p:nvPr/>
        </p:nvCxnSpPr>
        <p:spPr bwMode="auto">
          <a:xfrm>
            <a:off x="2135758" y="5132561"/>
            <a:ext cx="933584" cy="631212"/>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24" name="直接箭头连接符 23"/>
          <p:cNvCxnSpPr>
            <a:stCxn id="7" idx="6"/>
            <a:endCxn id="14" idx="2"/>
          </p:cNvCxnSpPr>
          <p:nvPr/>
        </p:nvCxnSpPr>
        <p:spPr bwMode="auto">
          <a:xfrm>
            <a:off x="2135758" y="4181468"/>
            <a:ext cx="933584" cy="635968"/>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27" name="直接箭头连接符 26"/>
          <p:cNvCxnSpPr>
            <a:stCxn id="8" idx="6"/>
            <a:endCxn id="13" idx="2"/>
          </p:cNvCxnSpPr>
          <p:nvPr/>
        </p:nvCxnSpPr>
        <p:spPr bwMode="auto">
          <a:xfrm flipV="1">
            <a:off x="2135758" y="3871099"/>
            <a:ext cx="933584" cy="800738"/>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34" name="直接箭头连接符 33"/>
          <p:cNvCxnSpPr>
            <a:stCxn id="10" idx="6"/>
            <a:endCxn id="15" idx="2"/>
          </p:cNvCxnSpPr>
          <p:nvPr/>
        </p:nvCxnSpPr>
        <p:spPr bwMode="auto">
          <a:xfrm>
            <a:off x="2135758" y="5593285"/>
            <a:ext cx="933584" cy="170488"/>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36" name="直接箭头连接符 35"/>
          <p:cNvCxnSpPr>
            <a:stCxn id="11" idx="6"/>
            <a:endCxn id="15" idx="2"/>
          </p:cNvCxnSpPr>
          <p:nvPr/>
        </p:nvCxnSpPr>
        <p:spPr bwMode="auto">
          <a:xfrm flipV="1">
            <a:off x="2135758" y="5763773"/>
            <a:ext cx="933584" cy="290236"/>
          </a:xfrm>
          <a:prstGeom prst="straightConnector1">
            <a:avLst/>
          </a:prstGeom>
          <a:solidFill>
            <a:srgbClr val="C0C0C0">
              <a:alpha val="0"/>
            </a:srgbClr>
          </a:solidFill>
          <a:ln w="19050" cap="flat" cmpd="sng" algn="ctr">
            <a:solidFill>
              <a:srgbClr val="00B0F0"/>
            </a:solidFill>
            <a:prstDash val="solid"/>
            <a:round/>
            <a:headEnd type="none" w="med" len="med"/>
            <a:tailEnd type="triangle"/>
          </a:ln>
          <a:effectLst/>
        </p:spPr>
      </p:cxnSp>
      <p:cxnSp>
        <p:nvCxnSpPr>
          <p:cNvPr id="19" name="直接箭头连接符 18"/>
          <p:cNvCxnSpPr>
            <a:stCxn id="5" idx="6"/>
            <a:endCxn id="14" idx="2"/>
          </p:cNvCxnSpPr>
          <p:nvPr/>
        </p:nvCxnSpPr>
        <p:spPr bwMode="auto">
          <a:xfrm>
            <a:off x="2135758" y="3200730"/>
            <a:ext cx="933584" cy="1616706"/>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21" name="直接箭头连接符 20"/>
          <p:cNvCxnSpPr>
            <a:stCxn id="6" idx="6"/>
            <a:endCxn id="14" idx="2"/>
          </p:cNvCxnSpPr>
          <p:nvPr/>
        </p:nvCxnSpPr>
        <p:spPr bwMode="auto">
          <a:xfrm>
            <a:off x="2135758" y="3691099"/>
            <a:ext cx="933584" cy="1126337"/>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26" name="直接箭头连接符 25"/>
          <p:cNvCxnSpPr>
            <a:stCxn id="8" idx="6"/>
            <a:endCxn id="14" idx="2"/>
          </p:cNvCxnSpPr>
          <p:nvPr/>
        </p:nvCxnSpPr>
        <p:spPr bwMode="auto">
          <a:xfrm>
            <a:off x="2135758" y="4671837"/>
            <a:ext cx="933584" cy="145599"/>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sp>
        <p:nvSpPr>
          <p:cNvPr id="58" name="文本框 57"/>
          <p:cNvSpPr txBox="1"/>
          <p:nvPr/>
        </p:nvSpPr>
        <p:spPr>
          <a:xfrm>
            <a:off x="6315925" y="2727642"/>
            <a:ext cx="2648563" cy="523220"/>
          </a:xfrm>
          <a:prstGeom prst="rect">
            <a:avLst/>
          </a:prstGeom>
          <a:noFill/>
        </p:spPr>
        <p:txBody>
          <a:bodyPr wrap="square" rtlCol="0">
            <a:spAutoFit/>
          </a:bodyPr>
          <a:lstStyle/>
          <a:p>
            <a:pPr algn="ctr"/>
            <a:r>
              <a:rPr lang="en-US" altLang="zh-CN"/>
              <a:t>TABLE I. Predicted accuracy between tasks and workers</a:t>
            </a:r>
            <a:endParaRPr lang="zh-CN" altLang="en-US"/>
          </a:p>
        </p:txBody>
      </p:sp>
      <p:sp>
        <p:nvSpPr>
          <p:cNvPr id="52" name="灯片编号占位符 51"/>
          <p:cNvSpPr>
            <a:spLocks noGrp="1"/>
          </p:cNvSpPr>
          <p:nvPr>
            <p:ph type="sldNum" sz="quarter" idx="12"/>
          </p:nvPr>
        </p:nvSpPr>
        <p:spPr/>
        <p:txBody>
          <a:bodyPr/>
          <a:lstStyle/>
          <a:p>
            <a:pPr>
              <a:defRPr/>
            </a:pPr>
            <a:fld id="{73697CC5-BB9E-487E-AFF3-8F5506CF83B5}" type="slidenum">
              <a:rPr lang="en-US" altLang="ko-KR" smtClean="0"/>
              <a:pPr>
                <a:defRPr/>
              </a:pPr>
              <a:t>31</a:t>
            </a:fld>
            <a:endParaRPr lang="en-US" altLang="ko-KR"/>
          </a:p>
        </p:txBody>
      </p:sp>
    </p:spTree>
    <p:extLst>
      <p:ext uri="{BB962C8B-B14F-4D97-AF65-F5344CB8AC3E}">
        <p14:creationId xmlns:p14="http://schemas.microsoft.com/office/powerpoint/2010/main" val="3070719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smtClean="0"/>
              <a:t>Greedy Algorithm</a:t>
            </a:r>
            <a:endParaRPr lang="zh-CN" altLang="en-US"/>
          </a:p>
        </p:txBody>
      </p:sp>
      <p:sp>
        <p:nvSpPr>
          <p:cNvPr id="3" name="内容占位符 2"/>
          <p:cNvSpPr>
            <a:spLocks noGrp="1"/>
          </p:cNvSpPr>
          <p:nvPr>
            <p:ph idx="1"/>
          </p:nvPr>
        </p:nvSpPr>
        <p:spPr/>
        <p:txBody>
          <a:bodyPr/>
          <a:lstStyle/>
          <a:p>
            <a:r>
              <a:rPr lang="en-US" altLang="zh-CN" sz="2800"/>
              <a:t>Basic </a:t>
            </a:r>
            <a:r>
              <a:rPr lang="en-US" altLang="zh-CN" sz="2800" smtClean="0"/>
              <a:t>idea of LAF</a:t>
            </a:r>
            <a:endParaRPr lang="en-US" altLang="zh-CN" sz="2800"/>
          </a:p>
          <a:p>
            <a:pPr lvl="1"/>
            <a:r>
              <a:rPr lang="en-US" altLang="zh-CN" sz="2400" smtClean="0"/>
              <a:t>Greedily </a:t>
            </a:r>
            <a:r>
              <a:rPr lang="en-US" altLang="zh-CN" sz="2400"/>
              <a:t>assign the uncompleted tasks with the highest accuracy to each new worker</a:t>
            </a:r>
            <a:endParaRPr lang="zh-CN" altLang="en-US" sz="2400"/>
          </a:p>
        </p:txBody>
      </p:sp>
      <p:sp>
        <p:nvSpPr>
          <p:cNvPr id="5" name="椭圆 4"/>
          <p:cNvSpPr/>
          <p:nvPr/>
        </p:nvSpPr>
        <p:spPr bwMode="auto">
          <a:xfrm>
            <a:off x="1775758" y="3020730"/>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6" name="椭圆 5"/>
          <p:cNvSpPr/>
          <p:nvPr/>
        </p:nvSpPr>
        <p:spPr bwMode="auto">
          <a:xfrm>
            <a:off x="1775758" y="3511099"/>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7" name="椭圆 6"/>
          <p:cNvSpPr/>
          <p:nvPr/>
        </p:nvSpPr>
        <p:spPr bwMode="auto">
          <a:xfrm>
            <a:off x="1775758" y="4001468"/>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effectLst/>
              <a:latin typeface="Arial" charset="0"/>
              <a:ea typeface="Arial Unicode MS" pitchFamily="50" charset="-127"/>
              <a:cs typeface="Arial Unicode MS" pitchFamily="50" charset="-127"/>
            </a:endParaRPr>
          </a:p>
        </p:txBody>
      </p:sp>
      <p:sp>
        <p:nvSpPr>
          <p:cNvPr id="8" name="椭圆 7"/>
          <p:cNvSpPr/>
          <p:nvPr/>
        </p:nvSpPr>
        <p:spPr bwMode="auto">
          <a:xfrm>
            <a:off x="1775758" y="4491837"/>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9" name="椭圆 8"/>
          <p:cNvSpPr/>
          <p:nvPr/>
        </p:nvSpPr>
        <p:spPr bwMode="auto">
          <a:xfrm>
            <a:off x="1775758" y="4952561"/>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0" name="椭圆 9"/>
          <p:cNvSpPr/>
          <p:nvPr/>
        </p:nvSpPr>
        <p:spPr bwMode="auto">
          <a:xfrm>
            <a:off x="1775758" y="5413285"/>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1" name="椭圆 10"/>
          <p:cNvSpPr/>
          <p:nvPr/>
        </p:nvSpPr>
        <p:spPr bwMode="auto">
          <a:xfrm>
            <a:off x="1775758" y="5874009"/>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2" name="椭圆 11"/>
          <p:cNvSpPr/>
          <p:nvPr/>
        </p:nvSpPr>
        <p:spPr bwMode="auto">
          <a:xfrm>
            <a:off x="1758059" y="6326593"/>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4" name="椭圆 13"/>
          <p:cNvSpPr/>
          <p:nvPr/>
        </p:nvSpPr>
        <p:spPr bwMode="auto">
          <a:xfrm>
            <a:off x="3069342" y="4637436"/>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5" name="椭圆 14"/>
          <p:cNvSpPr/>
          <p:nvPr/>
        </p:nvSpPr>
        <p:spPr bwMode="auto">
          <a:xfrm>
            <a:off x="3069342" y="5583773"/>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cxnSp>
        <p:nvCxnSpPr>
          <p:cNvPr id="17" name="直接箭头连接符 16"/>
          <p:cNvCxnSpPr>
            <a:stCxn id="12" idx="6"/>
            <a:endCxn id="15" idx="2"/>
          </p:cNvCxnSpPr>
          <p:nvPr/>
        </p:nvCxnSpPr>
        <p:spPr bwMode="auto">
          <a:xfrm flipV="1">
            <a:off x="2118059" y="5763773"/>
            <a:ext cx="951283" cy="742820"/>
          </a:xfrm>
          <a:prstGeom prst="straightConnector1">
            <a:avLst/>
          </a:prstGeom>
          <a:solidFill>
            <a:srgbClr val="C0C0C0">
              <a:alpha val="0"/>
            </a:srgbClr>
          </a:solidFill>
          <a:ln w="19050" cap="flat" cmpd="sng" algn="ctr">
            <a:solidFill>
              <a:srgbClr val="00B0F0"/>
            </a:solidFill>
            <a:prstDash val="solid"/>
            <a:round/>
            <a:headEnd type="none" w="med" len="med"/>
            <a:tailEnd type="triangle"/>
          </a:ln>
          <a:effectLst/>
        </p:spPr>
      </p:cxnSp>
      <p:cxnSp>
        <p:nvCxnSpPr>
          <p:cNvPr id="18" name="直接箭头连接符 17"/>
          <p:cNvCxnSpPr>
            <a:stCxn id="5" idx="6"/>
            <a:endCxn id="15" idx="2"/>
          </p:cNvCxnSpPr>
          <p:nvPr/>
        </p:nvCxnSpPr>
        <p:spPr bwMode="auto">
          <a:xfrm>
            <a:off x="2135758" y="3200730"/>
            <a:ext cx="933584" cy="2563043"/>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2" name="直接箭头连接符 21"/>
          <p:cNvCxnSpPr>
            <a:stCxn id="6" idx="6"/>
            <a:endCxn id="15" idx="2"/>
          </p:cNvCxnSpPr>
          <p:nvPr/>
        </p:nvCxnSpPr>
        <p:spPr bwMode="auto">
          <a:xfrm>
            <a:off x="2135758" y="3691099"/>
            <a:ext cx="933584" cy="2072674"/>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0" name="直接箭头连接符 29"/>
          <p:cNvCxnSpPr>
            <a:stCxn id="9" idx="6"/>
            <a:endCxn id="14" idx="2"/>
          </p:cNvCxnSpPr>
          <p:nvPr/>
        </p:nvCxnSpPr>
        <p:spPr bwMode="auto">
          <a:xfrm flipV="1">
            <a:off x="2135758" y="4817436"/>
            <a:ext cx="933584" cy="315125"/>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2" name="直接箭头连接符 31"/>
          <p:cNvCxnSpPr>
            <a:stCxn id="10" idx="6"/>
            <a:endCxn id="14" idx="2"/>
          </p:cNvCxnSpPr>
          <p:nvPr/>
        </p:nvCxnSpPr>
        <p:spPr bwMode="auto">
          <a:xfrm flipV="1">
            <a:off x="2135758" y="4817436"/>
            <a:ext cx="933584" cy="775849"/>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3" name="直接箭头连接符 32"/>
          <p:cNvCxnSpPr>
            <a:stCxn id="10" idx="6"/>
            <a:endCxn id="13" idx="2"/>
          </p:cNvCxnSpPr>
          <p:nvPr/>
        </p:nvCxnSpPr>
        <p:spPr bwMode="auto">
          <a:xfrm flipV="1">
            <a:off x="2135758" y="3871099"/>
            <a:ext cx="933584" cy="1722186"/>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5" name="直接箭头连接符 34"/>
          <p:cNvCxnSpPr>
            <a:stCxn id="11" idx="6"/>
            <a:endCxn id="14" idx="2"/>
          </p:cNvCxnSpPr>
          <p:nvPr/>
        </p:nvCxnSpPr>
        <p:spPr bwMode="auto">
          <a:xfrm flipV="1">
            <a:off x="2135758" y="4817436"/>
            <a:ext cx="933584" cy="1236573"/>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7" name="直接箭头连接符 36"/>
          <p:cNvCxnSpPr>
            <a:stCxn id="11" idx="6"/>
            <a:endCxn id="13" idx="2"/>
          </p:cNvCxnSpPr>
          <p:nvPr/>
        </p:nvCxnSpPr>
        <p:spPr bwMode="auto">
          <a:xfrm flipV="1">
            <a:off x="2135758" y="3871099"/>
            <a:ext cx="933584" cy="2182910"/>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8" name="直接箭头连接符 37"/>
          <p:cNvCxnSpPr>
            <a:stCxn id="12" idx="6"/>
            <a:endCxn id="13" idx="2"/>
          </p:cNvCxnSpPr>
          <p:nvPr/>
        </p:nvCxnSpPr>
        <p:spPr bwMode="auto">
          <a:xfrm flipV="1">
            <a:off x="2118059" y="3871099"/>
            <a:ext cx="951283" cy="2635494"/>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9" name="直接箭头连接符 38"/>
          <p:cNvCxnSpPr>
            <a:stCxn id="12" idx="6"/>
            <a:endCxn id="14" idx="2"/>
          </p:cNvCxnSpPr>
          <p:nvPr/>
        </p:nvCxnSpPr>
        <p:spPr bwMode="auto">
          <a:xfrm flipV="1">
            <a:off x="2118059" y="4817436"/>
            <a:ext cx="951283" cy="1689157"/>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0" name="文本框 39"/>
              <p:cNvSpPr txBox="1"/>
              <p:nvPr/>
            </p:nvSpPr>
            <p:spPr>
              <a:xfrm>
                <a:off x="1487706" y="3534566"/>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2</m:t>
                          </m:r>
                        </m:sub>
                      </m:sSub>
                    </m:oMath>
                  </m:oMathPara>
                </a14:m>
                <a:endParaRPr lang="zh-CN" altLang="en-US"/>
              </a:p>
            </p:txBody>
          </p:sp>
        </mc:Choice>
        <mc:Fallback xmlns="">
          <p:sp>
            <p:nvSpPr>
              <p:cNvPr id="40" name="文本框 39"/>
              <p:cNvSpPr txBox="1">
                <a:spLocks noRot="1" noChangeAspect="1" noMove="1" noResize="1" noEditPoints="1" noAdjustHandles="1" noChangeArrowheads="1" noChangeShapeType="1" noTextEdit="1"/>
              </p:cNvSpPr>
              <p:nvPr/>
            </p:nvSpPr>
            <p:spPr>
              <a:xfrm>
                <a:off x="1487706" y="3534566"/>
                <a:ext cx="936104" cy="307777"/>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p:cNvSpPr txBox="1"/>
              <p:nvPr/>
            </p:nvSpPr>
            <p:spPr>
              <a:xfrm>
                <a:off x="1505555" y="303640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solidFill>
                                <a:srgbClr val="000000"/>
                              </a:solidFill>
                              <a:latin typeface="Cambria Math" panose="02040503050406030204" pitchFamily="18" charset="0"/>
                              <a:ea typeface="宋体" panose="02010600030101010101" pitchFamily="2" charset="-122"/>
                            </a:rPr>
                          </m:ctrlPr>
                        </m:sSubPr>
                        <m:e>
                          <m:r>
                            <a:rPr lang="en-US" altLang="zh-CN" b="0" i="1">
                              <a:solidFill>
                                <a:srgbClr val="000000"/>
                              </a:solidFill>
                              <a:latin typeface="Cambria Math" panose="02040503050406030204" pitchFamily="18" charset="0"/>
                              <a:ea typeface="宋体" panose="02010600030101010101" pitchFamily="2" charset="-122"/>
                            </a:rPr>
                            <m:t>𝑤</m:t>
                          </m:r>
                        </m:e>
                        <m:sub>
                          <m:r>
                            <a:rPr lang="en-US" altLang="zh-CN" b="0" i="1">
                              <a:solidFill>
                                <a:srgbClr val="000000"/>
                              </a:solidFill>
                              <a:latin typeface="Cambria Math" panose="02040503050406030204" pitchFamily="18" charset="0"/>
                              <a:ea typeface="宋体" panose="02010600030101010101" pitchFamily="2" charset="-122"/>
                            </a:rPr>
                            <m:t>1</m:t>
                          </m:r>
                        </m:sub>
                      </m:sSub>
                    </m:oMath>
                  </m:oMathPara>
                </a14:m>
                <a:endParaRPr lang="zh-CN" altLang="en-US"/>
              </a:p>
            </p:txBody>
          </p:sp>
        </mc:Choice>
        <mc:Fallback xmlns="">
          <p:sp>
            <p:nvSpPr>
              <p:cNvPr id="41" name="文本框 40"/>
              <p:cNvSpPr txBox="1">
                <a:spLocks noRot="1" noChangeAspect="1" noMove="1" noResize="1" noEditPoints="1" noAdjustHandles="1" noChangeArrowheads="1" noChangeShapeType="1" noTextEdit="1"/>
              </p:cNvSpPr>
              <p:nvPr/>
            </p:nvSpPr>
            <p:spPr>
              <a:xfrm>
                <a:off x="1505555" y="3036404"/>
                <a:ext cx="936104" cy="307777"/>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p:cNvSpPr txBox="1"/>
              <p:nvPr/>
            </p:nvSpPr>
            <p:spPr>
              <a:xfrm>
                <a:off x="2800112" y="3698447"/>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1</m:t>
                          </m:r>
                        </m:sub>
                      </m:sSub>
                    </m:oMath>
                  </m:oMathPara>
                </a14:m>
                <a:endParaRPr lang="zh-CN" altLang="en-US"/>
              </a:p>
            </p:txBody>
          </p:sp>
        </mc:Choice>
        <mc:Fallback xmlns="">
          <p:sp>
            <p:nvSpPr>
              <p:cNvPr id="42" name="文本框 41"/>
              <p:cNvSpPr txBox="1">
                <a:spLocks noRot="1" noChangeAspect="1" noMove="1" noResize="1" noEditPoints="1" noAdjustHandles="1" noChangeArrowheads="1" noChangeShapeType="1" noTextEdit="1"/>
              </p:cNvSpPr>
              <p:nvPr/>
            </p:nvSpPr>
            <p:spPr>
              <a:xfrm>
                <a:off x="2800112" y="3698447"/>
                <a:ext cx="936104" cy="307777"/>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p:cNvSpPr txBox="1"/>
              <p:nvPr/>
            </p:nvSpPr>
            <p:spPr>
              <a:xfrm>
                <a:off x="2781290" y="462101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2</m:t>
                          </m:r>
                        </m:sub>
                      </m:sSub>
                    </m:oMath>
                  </m:oMathPara>
                </a14:m>
                <a:endParaRPr lang="zh-CN" altLang="en-US"/>
              </a:p>
            </p:txBody>
          </p:sp>
        </mc:Choice>
        <mc:Fallback xmlns="">
          <p:sp>
            <p:nvSpPr>
              <p:cNvPr id="43" name="文本框 42"/>
              <p:cNvSpPr txBox="1">
                <a:spLocks noRot="1" noChangeAspect="1" noMove="1" noResize="1" noEditPoints="1" noAdjustHandles="1" noChangeArrowheads="1" noChangeShapeType="1" noTextEdit="1"/>
              </p:cNvSpPr>
              <p:nvPr/>
            </p:nvSpPr>
            <p:spPr>
              <a:xfrm>
                <a:off x="2781290" y="4621015"/>
                <a:ext cx="936104" cy="307777"/>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p:cNvSpPr txBox="1"/>
              <p:nvPr/>
            </p:nvSpPr>
            <p:spPr>
              <a:xfrm>
                <a:off x="2781290" y="560390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3</m:t>
                          </m:r>
                        </m:sub>
                      </m:sSub>
                    </m:oMath>
                  </m:oMathPara>
                </a14:m>
                <a:endParaRPr lang="zh-CN" altLang="en-US"/>
              </a:p>
            </p:txBody>
          </p:sp>
        </mc:Choice>
        <mc:Fallback xmlns="">
          <p:sp>
            <p:nvSpPr>
              <p:cNvPr id="44" name="文本框 43"/>
              <p:cNvSpPr txBox="1">
                <a:spLocks noRot="1" noChangeAspect="1" noMove="1" noResize="1" noEditPoints="1" noAdjustHandles="1" noChangeArrowheads="1" noChangeShapeType="1" noTextEdit="1"/>
              </p:cNvSpPr>
              <p:nvPr/>
            </p:nvSpPr>
            <p:spPr>
              <a:xfrm>
                <a:off x="2781290" y="5603905"/>
                <a:ext cx="936104" cy="307777"/>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p:cNvSpPr txBox="1"/>
              <p:nvPr/>
            </p:nvSpPr>
            <p:spPr>
              <a:xfrm>
                <a:off x="1496556" y="4012971"/>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3</m:t>
                          </m:r>
                        </m:sub>
                      </m:sSub>
                    </m:oMath>
                  </m:oMathPara>
                </a14:m>
                <a:endParaRPr lang="zh-CN" altLang="en-US"/>
              </a:p>
            </p:txBody>
          </p:sp>
        </mc:Choice>
        <mc:Fallback xmlns="">
          <p:sp>
            <p:nvSpPr>
              <p:cNvPr id="45" name="文本框 44"/>
              <p:cNvSpPr txBox="1">
                <a:spLocks noRot="1" noChangeAspect="1" noMove="1" noResize="1" noEditPoints="1" noAdjustHandles="1" noChangeArrowheads="1" noChangeShapeType="1" noTextEdit="1"/>
              </p:cNvSpPr>
              <p:nvPr/>
            </p:nvSpPr>
            <p:spPr>
              <a:xfrm>
                <a:off x="1496556" y="4012971"/>
                <a:ext cx="936104" cy="307777"/>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p:cNvSpPr txBox="1"/>
              <p:nvPr/>
            </p:nvSpPr>
            <p:spPr>
              <a:xfrm>
                <a:off x="1478857" y="632918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8</m:t>
                          </m:r>
                        </m:sub>
                      </m:sSub>
                    </m:oMath>
                  </m:oMathPara>
                </a14:m>
                <a:endParaRPr lang="zh-CN" altLang="en-US"/>
              </a:p>
            </p:txBody>
          </p:sp>
        </mc:Choice>
        <mc:Fallback xmlns="">
          <p:sp>
            <p:nvSpPr>
              <p:cNvPr id="46" name="文本框 45"/>
              <p:cNvSpPr txBox="1">
                <a:spLocks noRot="1" noChangeAspect="1" noMove="1" noResize="1" noEditPoints="1" noAdjustHandles="1" noChangeArrowheads="1" noChangeShapeType="1" noTextEdit="1"/>
              </p:cNvSpPr>
              <p:nvPr/>
            </p:nvSpPr>
            <p:spPr>
              <a:xfrm>
                <a:off x="1478857" y="6329185"/>
                <a:ext cx="936104" cy="307777"/>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p:cNvSpPr txBox="1"/>
              <p:nvPr/>
            </p:nvSpPr>
            <p:spPr>
              <a:xfrm>
                <a:off x="1502568" y="5875857"/>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7</m:t>
                          </m:r>
                        </m:sub>
                      </m:sSub>
                    </m:oMath>
                  </m:oMathPara>
                </a14:m>
                <a:endParaRPr lang="zh-CN" altLang="en-US"/>
              </a:p>
            </p:txBody>
          </p:sp>
        </mc:Choice>
        <mc:Fallback xmlns="">
          <p:sp>
            <p:nvSpPr>
              <p:cNvPr id="47" name="文本框 46"/>
              <p:cNvSpPr txBox="1">
                <a:spLocks noRot="1" noChangeAspect="1" noMove="1" noResize="1" noEditPoints="1" noAdjustHandles="1" noChangeArrowheads="1" noChangeShapeType="1" noTextEdit="1"/>
              </p:cNvSpPr>
              <p:nvPr/>
            </p:nvSpPr>
            <p:spPr>
              <a:xfrm>
                <a:off x="1502568" y="5875857"/>
                <a:ext cx="936104" cy="307777"/>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p:cNvSpPr txBox="1"/>
              <p:nvPr/>
            </p:nvSpPr>
            <p:spPr>
              <a:xfrm>
                <a:off x="1505555" y="544081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6</m:t>
                          </m:r>
                        </m:sub>
                      </m:sSub>
                    </m:oMath>
                  </m:oMathPara>
                </a14:m>
                <a:endParaRPr lang="zh-CN" altLang="en-US"/>
              </a:p>
            </p:txBody>
          </p:sp>
        </mc:Choice>
        <mc:Fallback xmlns="">
          <p:sp>
            <p:nvSpPr>
              <p:cNvPr id="48" name="文本框 47"/>
              <p:cNvSpPr txBox="1">
                <a:spLocks noRot="1" noChangeAspect="1" noMove="1" noResize="1" noEditPoints="1" noAdjustHandles="1" noChangeArrowheads="1" noChangeShapeType="1" noTextEdit="1"/>
              </p:cNvSpPr>
              <p:nvPr/>
            </p:nvSpPr>
            <p:spPr>
              <a:xfrm>
                <a:off x="1505555" y="5440814"/>
                <a:ext cx="936104" cy="307777"/>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1487706" y="497730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5</m:t>
                          </m:r>
                        </m:sub>
                      </m:sSub>
                    </m:oMath>
                  </m:oMathPara>
                </a14:m>
                <a:endParaRPr lang="zh-CN" altLang="en-US"/>
              </a:p>
            </p:txBody>
          </p:sp>
        </mc:Choice>
        <mc:Fallback xmlns="">
          <p:sp>
            <p:nvSpPr>
              <p:cNvPr id="49" name="文本框 48"/>
              <p:cNvSpPr txBox="1">
                <a:spLocks noRot="1" noChangeAspect="1" noMove="1" noResize="1" noEditPoints="1" noAdjustHandles="1" noChangeArrowheads="1" noChangeShapeType="1" noTextEdit="1"/>
              </p:cNvSpPr>
              <p:nvPr/>
            </p:nvSpPr>
            <p:spPr>
              <a:xfrm>
                <a:off x="1487706" y="4977304"/>
                <a:ext cx="936104" cy="307777"/>
              </a:xfrm>
              <a:prstGeom prst="rect">
                <a:avLst/>
              </a:prstGeom>
              <a:blipFill rotWithShape="0">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p:cNvSpPr txBox="1"/>
              <p:nvPr/>
            </p:nvSpPr>
            <p:spPr>
              <a:xfrm>
                <a:off x="1494211" y="4491326"/>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4</m:t>
                          </m:r>
                        </m:sub>
                      </m:sSub>
                    </m:oMath>
                  </m:oMathPara>
                </a14:m>
                <a:endParaRPr lang="zh-CN" altLang="en-US"/>
              </a:p>
            </p:txBody>
          </p:sp>
        </mc:Choice>
        <mc:Fallback xmlns="">
          <p:sp>
            <p:nvSpPr>
              <p:cNvPr id="50" name="文本框 49"/>
              <p:cNvSpPr txBox="1">
                <a:spLocks noRot="1" noChangeAspect="1" noMove="1" noResize="1" noEditPoints="1" noAdjustHandles="1" noChangeArrowheads="1" noChangeShapeType="1" noTextEdit="1"/>
              </p:cNvSpPr>
              <p:nvPr/>
            </p:nvSpPr>
            <p:spPr>
              <a:xfrm>
                <a:off x="1494211" y="4491326"/>
                <a:ext cx="936104" cy="307777"/>
              </a:xfrm>
              <a:prstGeom prst="rect">
                <a:avLst/>
              </a:prstGeom>
              <a:blipFill rotWithShape="0">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1" name="表格 50"/>
              <p:cNvGraphicFramePr>
                <a:graphicFrameLocks noGrp="1"/>
              </p:cNvGraphicFramePr>
              <p:nvPr>
                <p:extLst>
                  <p:ext uri="{D42A27DB-BD31-4B8C-83A1-F6EECF244321}">
                    <p14:modId xmlns:p14="http://schemas.microsoft.com/office/powerpoint/2010/main" val="3461368815"/>
                  </p:ext>
                </p:extLst>
              </p:nvPr>
            </p:nvGraphicFramePr>
            <p:xfrm>
              <a:off x="6349022" y="3298583"/>
              <a:ext cx="2529060" cy="3337560"/>
            </p:xfrm>
            <a:graphic>
              <a:graphicData uri="http://schemas.openxmlformats.org/drawingml/2006/table">
                <a:tbl>
                  <a:tblPr firstRow="1" bandRow="1">
                    <a:tableStyleId>{5C22544A-7EE6-4342-B048-85BDC9FD1C3A}</a:tableStyleId>
                  </a:tblPr>
                  <a:tblGrid>
                    <a:gridCol w="632265">
                      <a:extLst>
                        <a:ext uri="{9D8B030D-6E8A-4147-A177-3AD203B41FA5}">
                          <a16:colId xmlns="" xmlns:a16="http://schemas.microsoft.com/office/drawing/2014/main" val="20000"/>
                        </a:ext>
                      </a:extLst>
                    </a:gridCol>
                    <a:gridCol w="632265">
                      <a:extLst>
                        <a:ext uri="{9D8B030D-6E8A-4147-A177-3AD203B41FA5}">
                          <a16:colId xmlns="" xmlns:a16="http://schemas.microsoft.com/office/drawing/2014/main" val="20001"/>
                        </a:ext>
                      </a:extLst>
                    </a:gridCol>
                    <a:gridCol w="632265">
                      <a:extLst>
                        <a:ext uri="{9D8B030D-6E8A-4147-A177-3AD203B41FA5}">
                          <a16:colId xmlns="" xmlns:a16="http://schemas.microsoft.com/office/drawing/2014/main" val="20002"/>
                        </a:ext>
                      </a:extLst>
                    </a:gridCol>
                    <a:gridCol w="632265">
                      <a:extLst>
                        <a:ext uri="{9D8B030D-6E8A-4147-A177-3AD203B41FA5}">
                          <a16:colId xmlns="" xmlns:a16="http://schemas.microsoft.com/office/drawing/2014/main" val="20003"/>
                        </a:ext>
                      </a:extLst>
                    </a:gridCol>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𝟏</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𝟐</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𝟑</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𝟏</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1"/>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𝟐</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2"/>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𝟑</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𝟒</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4"/>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0.94</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0.94</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5"/>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𝟔</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0.94</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6"/>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𝟕</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0.94</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𝟖</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0.94</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0.94</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 xmlns:a16="http://schemas.microsoft.com/office/drawing/2014/main" val="10008"/>
                      </a:ext>
                    </a:extLst>
                  </a:tr>
                </a:tbl>
              </a:graphicData>
            </a:graphic>
          </p:graphicFrame>
        </mc:Choice>
        <mc:Fallback xmlns="">
          <p:graphicFrame>
            <p:nvGraphicFramePr>
              <p:cNvPr id="51" name="表格 50"/>
              <p:cNvGraphicFramePr>
                <a:graphicFrameLocks noGrp="1"/>
              </p:cNvGraphicFramePr>
              <p:nvPr>
                <p:extLst>
                  <p:ext uri="{D42A27DB-BD31-4B8C-83A1-F6EECF244321}">
                    <p14:modId xmlns:p14="http://schemas.microsoft.com/office/powerpoint/2010/main" val="3461368815"/>
                  </p:ext>
                </p:extLst>
              </p:nvPr>
            </p:nvGraphicFramePr>
            <p:xfrm>
              <a:off x="6349022" y="3298583"/>
              <a:ext cx="2529060" cy="3337560"/>
            </p:xfrm>
            <a:graphic>
              <a:graphicData uri="http://schemas.openxmlformats.org/drawingml/2006/table">
                <a:tbl>
                  <a:tblPr firstRow="1" bandRow="1">
                    <a:tableStyleId>{5C22544A-7EE6-4342-B048-85BDC9FD1C3A}</a:tableStyleId>
                  </a:tblPr>
                  <a:tblGrid>
                    <a:gridCol w="632265"/>
                    <a:gridCol w="632265"/>
                    <a:gridCol w="632265"/>
                    <a:gridCol w="632265"/>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100962" t="-1639" r="-201923" b="-822951"/>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200962" t="-1639" r="-101923" b="-822951"/>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300962" t="-1639" r="-1923" b="-822951"/>
                          </a:stretch>
                        </a:blip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101639" r="-301923" b="-722951"/>
                          </a:stretch>
                        </a:blip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201639" r="-301923" b="-622951"/>
                          </a:stretch>
                        </a:blip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0.96</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301639" r="-301923" b="-522951"/>
                          </a:stretch>
                        </a:blip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0.96</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0.96</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408333" r="-301923" b="-431667"/>
                          </a:stretch>
                        </a:blip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0.98</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500000" r="-301923" b="-324590"/>
                          </a:stretch>
                        </a:blip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0.94</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0.94</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600000" r="-301923" b="-224590"/>
                          </a:stretch>
                        </a:blip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0.94</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700000" r="-301923" b="-124590"/>
                          </a:stretch>
                        </a:blipFill>
                      </a:tcPr>
                    </a:tc>
                    <a:tc>
                      <a:txBody>
                        <a:bodyPr/>
                        <a:lstStyle/>
                        <a:p>
                          <a:pPr algn="ctr"/>
                          <a:r>
                            <a:rPr lang="en-US" altLang="zh-CN" smtClean="0">
                              <a:solidFill>
                                <a:schemeClr val="tx1"/>
                              </a:solidFill>
                            </a:rPr>
                            <a:t>0.94</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800000" r="-301923" b="-24590"/>
                          </a:stretch>
                        </a:blipFill>
                      </a:tcPr>
                    </a:tc>
                    <a:tc>
                      <a:txBody>
                        <a:bodyPr/>
                        <a:lstStyle/>
                        <a:p>
                          <a:pPr algn="ctr"/>
                          <a:r>
                            <a:rPr lang="en-US" altLang="zh-CN" smtClean="0">
                              <a:solidFill>
                                <a:schemeClr val="tx1"/>
                              </a:solidFill>
                            </a:rPr>
                            <a:t>0.94</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tx1"/>
                              </a:solidFill>
                            </a:rPr>
                            <a:t>0.94</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r>
                </a:tbl>
              </a:graphicData>
            </a:graphic>
          </p:graphicFrame>
        </mc:Fallback>
      </mc:AlternateContent>
      <p:sp>
        <p:nvSpPr>
          <p:cNvPr id="53" name="文本框 52"/>
          <p:cNvSpPr txBox="1"/>
          <p:nvPr/>
        </p:nvSpPr>
        <p:spPr>
          <a:xfrm>
            <a:off x="3500851" y="3072953"/>
            <a:ext cx="2576555" cy="307777"/>
          </a:xfrm>
          <a:prstGeom prst="rect">
            <a:avLst/>
          </a:prstGeom>
          <a:noFill/>
        </p:spPr>
        <p:txBody>
          <a:bodyPr wrap="square" rtlCol="0">
            <a:spAutoFit/>
          </a:bodyPr>
          <a:lstStyle/>
          <a:p>
            <a:r>
              <a:rPr lang="en-US" altLang="zh-CN"/>
              <a:t>Accumulated Accuracy(S[j])</a:t>
            </a:r>
            <a:endParaRPr lang="zh-CN" altLang="en-US"/>
          </a:p>
        </p:txBody>
      </p:sp>
      <p:sp>
        <p:nvSpPr>
          <p:cNvPr id="13" name="椭圆 12"/>
          <p:cNvSpPr/>
          <p:nvPr/>
        </p:nvSpPr>
        <p:spPr bwMode="auto">
          <a:xfrm>
            <a:off x="3069342" y="3691099"/>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cxnSp>
        <p:nvCxnSpPr>
          <p:cNvPr id="16" name="直接箭头连接符 15"/>
          <p:cNvCxnSpPr>
            <a:stCxn id="5" idx="6"/>
            <a:endCxn id="13" idx="2"/>
          </p:cNvCxnSpPr>
          <p:nvPr/>
        </p:nvCxnSpPr>
        <p:spPr bwMode="auto">
          <a:xfrm>
            <a:off x="2135758" y="3200730"/>
            <a:ext cx="933584" cy="670369"/>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5" name="文本框 54"/>
              <p:cNvSpPr txBox="1"/>
              <p:nvPr/>
            </p:nvSpPr>
            <p:spPr>
              <a:xfrm>
                <a:off x="3472016" y="3725781"/>
                <a:ext cx="2756168" cy="3125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1" i="1" smtClean="0">
                          <a:latin typeface="Cambria Math" panose="02040503050406030204" pitchFamily="18" charset="0"/>
                        </a:rPr>
                        <m:t>𝟑</m:t>
                      </m:r>
                      <m:r>
                        <a:rPr lang="en-US" altLang="zh-CN" b="1" i="1" smtClean="0">
                          <a:latin typeface="Cambria Math" panose="02040503050406030204" pitchFamily="18" charset="0"/>
                        </a:rPr>
                        <m:t>.</m:t>
                      </m:r>
                      <m:r>
                        <a:rPr lang="en-US" altLang="zh-CN" b="1" i="1" smtClean="0">
                          <a:latin typeface="Cambria Math" panose="02040503050406030204" pitchFamily="18" charset="0"/>
                        </a:rPr>
                        <m:t>𝟔𝟏</m:t>
                      </m:r>
                    </m:oMath>
                  </m:oMathPara>
                </a14:m>
                <a:endParaRPr lang="zh-CN" altLang="en-US"/>
              </a:p>
            </p:txBody>
          </p:sp>
        </mc:Choice>
        <mc:Fallback xmlns="">
          <p:sp>
            <p:nvSpPr>
              <p:cNvPr id="55" name="文本框 54"/>
              <p:cNvSpPr txBox="1">
                <a:spLocks noRot="1" noChangeAspect="1" noMove="1" noResize="1" noEditPoints="1" noAdjustHandles="1" noChangeArrowheads="1" noChangeShapeType="1" noTextEdit="1"/>
              </p:cNvSpPr>
              <p:nvPr/>
            </p:nvSpPr>
            <p:spPr>
              <a:xfrm>
                <a:off x="3472016" y="3725781"/>
                <a:ext cx="2756168" cy="312586"/>
              </a:xfrm>
              <a:prstGeom prst="rect">
                <a:avLst/>
              </a:prstGeom>
              <a:blipFill rotWithShape="0">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p:cNvSpPr txBox="1"/>
              <p:nvPr/>
            </p:nvSpPr>
            <p:spPr>
              <a:xfrm>
                <a:off x="3476209" y="4664843"/>
                <a:ext cx="2823983" cy="3125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1" i="1" smtClean="0">
                          <a:solidFill>
                            <a:schemeClr val="tx1"/>
                          </a:solidFill>
                          <a:latin typeface="Cambria Math" panose="02040503050406030204" pitchFamily="18" charset="0"/>
                        </a:rPr>
                        <m:t>𝟑</m:t>
                      </m:r>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𝟓𝟒</m:t>
                      </m:r>
                    </m:oMath>
                  </m:oMathPara>
                </a14:m>
                <a:endParaRPr lang="zh-CN" altLang="en-US">
                  <a:solidFill>
                    <a:schemeClr val="tx1"/>
                  </a:solidFill>
                </a:endParaRPr>
              </a:p>
            </p:txBody>
          </p:sp>
        </mc:Choice>
        <mc:Fallback xmlns="">
          <p:sp>
            <p:nvSpPr>
              <p:cNvPr id="56" name="文本框 55"/>
              <p:cNvSpPr txBox="1">
                <a:spLocks noRot="1" noChangeAspect="1" noMove="1" noResize="1" noEditPoints="1" noAdjustHandles="1" noChangeArrowheads="1" noChangeShapeType="1" noTextEdit="1"/>
              </p:cNvSpPr>
              <p:nvPr/>
            </p:nvSpPr>
            <p:spPr>
              <a:xfrm>
                <a:off x="3476209" y="4664843"/>
                <a:ext cx="2823983" cy="312586"/>
              </a:xfrm>
              <a:prstGeom prst="rect">
                <a:avLst/>
              </a:prstGeom>
              <a:blipFill rotWithShape="0">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p:cNvSpPr txBox="1"/>
              <p:nvPr/>
            </p:nvSpPr>
            <p:spPr>
              <a:xfrm>
                <a:off x="3501257" y="5627594"/>
                <a:ext cx="2726927" cy="3125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1" i="1" smtClean="0">
                          <a:latin typeface="Cambria Math" panose="02040503050406030204" pitchFamily="18" charset="0"/>
                        </a:rPr>
                        <m:t>𝟐</m:t>
                      </m:r>
                      <m:r>
                        <a:rPr lang="en-US" altLang="zh-CN" b="1" i="1" smtClean="0">
                          <a:latin typeface="Cambria Math" panose="02040503050406030204" pitchFamily="18" charset="0"/>
                        </a:rPr>
                        <m:t>.</m:t>
                      </m:r>
                      <m:r>
                        <a:rPr lang="en-US" altLang="zh-CN" b="1" i="1" smtClean="0">
                          <a:latin typeface="Cambria Math" panose="02040503050406030204" pitchFamily="18" charset="0"/>
                        </a:rPr>
                        <m:t>𝟑𝟗</m:t>
                      </m:r>
                      <m:r>
                        <a:rPr lang="en-US" altLang="zh-CN" i="1">
                          <a:latin typeface="Cambria Math" panose="02040503050406030204" pitchFamily="18" charset="0"/>
                        </a:rPr>
                        <m:t>+</m:t>
                      </m:r>
                      <m:sSup>
                        <m:sSupPr>
                          <m:ctrlPr>
                            <a:rPr lang="en-US" altLang="zh-CN" i="1" smtClean="0">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𝟐</m:t>
                          </m:r>
                          <m: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𝟎</m:t>
                          </m:r>
                          <m: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𝟗</m:t>
                          </m:r>
                          <m:r>
                            <a:rPr lang="en-US" altLang="zh-CN" b="1" i="1" smtClean="0">
                              <a:solidFill>
                                <a:schemeClr val="tx1"/>
                              </a:solidFill>
                              <a:latin typeface="Cambria Math" panose="02040503050406030204" pitchFamily="18" charset="0"/>
                              <a:ea typeface="Cambria Math" panose="02040503050406030204" pitchFamily="18" charset="0"/>
                            </a:rPr>
                            <m:t>𝟔</m:t>
                          </m:r>
                          <m: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𝟏</m:t>
                          </m:r>
                          <m:r>
                            <a:rPr lang="en-US" altLang="zh-CN" i="1">
                              <a:solidFill>
                                <a:schemeClr val="tx1"/>
                              </a:solidFill>
                              <a:latin typeface="Cambria Math" panose="02040503050406030204" pitchFamily="18" charset="0"/>
                            </a:rPr>
                            <m:t>)</m:t>
                          </m:r>
                        </m:e>
                        <m:sup>
                          <m:r>
                            <a:rPr lang="en-US" altLang="zh-CN" i="1">
                              <a:solidFill>
                                <a:schemeClr val="tx1"/>
                              </a:solidFill>
                              <a:latin typeface="Cambria Math" panose="02040503050406030204" pitchFamily="18" charset="0"/>
                            </a:rPr>
                            <m:t>𝟐</m:t>
                          </m:r>
                        </m:sup>
                      </m:sSup>
                      <m:r>
                        <a:rPr lang="en-US" altLang="zh-CN" i="1">
                          <a:latin typeface="Cambria Math" panose="02040503050406030204" pitchFamily="18" charset="0"/>
                        </a:rPr>
                        <m:t>=</m:t>
                      </m:r>
                      <m:r>
                        <a:rPr lang="en-US" altLang="zh-CN" b="1" i="0" smtClean="0">
                          <a:solidFill>
                            <a:srgbClr val="00B0F0"/>
                          </a:solidFill>
                          <a:latin typeface="Cambria Math" panose="02040503050406030204" pitchFamily="18" charset="0"/>
                        </a:rPr>
                        <m:t>𝟑</m:t>
                      </m:r>
                      <m:r>
                        <a:rPr lang="en-US" altLang="zh-CN" b="1" i="0" smtClean="0">
                          <a:solidFill>
                            <a:srgbClr val="00B0F0"/>
                          </a:solidFill>
                          <a:latin typeface="Cambria Math" panose="02040503050406030204" pitchFamily="18" charset="0"/>
                        </a:rPr>
                        <m:t>.</m:t>
                      </m:r>
                      <m:r>
                        <a:rPr lang="en-US" altLang="zh-CN" b="1" i="0" smtClean="0">
                          <a:solidFill>
                            <a:srgbClr val="00B0F0"/>
                          </a:solidFill>
                          <a:latin typeface="Cambria Math" panose="02040503050406030204" pitchFamily="18" charset="0"/>
                        </a:rPr>
                        <m:t>𝟐𝟒</m:t>
                      </m:r>
                    </m:oMath>
                  </m:oMathPara>
                </a14:m>
                <a:endParaRPr lang="zh-CN" altLang="en-US">
                  <a:solidFill>
                    <a:srgbClr val="00B0F0"/>
                  </a:solidFill>
                </a:endParaRPr>
              </a:p>
            </p:txBody>
          </p:sp>
        </mc:Choice>
        <mc:Fallback xmlns="">
          <p:sp>
            <p:nvSpPr>
              <p:cNvPr id="57" name="文本框 56"/>
              <p:cNvSpPr txBox="1">
                <a:spLocks noRot="1" noChangeAspect="1" noMove="1" noResize="1" noEditPoints="1" noAdjustHandles="1" noChangeArrowheads="1" noChangeShapeType="1" noTextEdit="1"/>
              </p:cNvSpPr>
              <p:nvPr/>
            </p:nvSpPr>
            <p:spPr>
              <a:xfrm>
                <a:off x="3501257" y="5627594"/>
                <a:ext cx="2726927" cy="312586"/>
              </a:xfrm>
              <a:prstGeom prst="rect">
                <a:avLst/>
              </a:prstGeom>
              <a:blipFill rotWithShape="0">
                <a:blip r:embed="rId17"/>
                <a:stretch>
                  <a:fillRect b="-9804"/>
                </a:stretch>
              </a:blipFill>
            </p:spPr>
            <p:txBody>
              <a:bodyPr/>
              <a:lstStyle/>
              <a:p>
                <a:r>
                  <a:rPr lang="zh-CN" altLang="en-US">
                    <a:noFill/>
                  </a:rPr>
                  <a:t> </a:t>
                </a:r>
              </a:p>
            </p:txBody>
          </p:sp>
        </mc:Fallback>
      </mc:AlternateContent>
      <p:cxnSp>
        <p:nvCxnSpPr>
          <p:cNvPr id="20" name="直接箭头连接符 19"/>
          <p:cNvCxnSpPr>
            <a:stCxn id="6" idx="6"/>
            <a:endCxn id="13" idx="2"/>
          </p:cNvCxnSpPr>
          <p:nvPr/>
        </p:nvCxnSpPr>
        <p:spPr bwMode="auto">
          <a:xfrm>
            <a:off x="2135758" y="3691099"/>
            <a:ext cx="933584" cy="180000"/>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23" name="直接箭头连接符 22"/>
          <p:cNvCxnSpPr>
            <a:stCxn id="7" idx="6"/>
            <a:endCxn id="13" idx="2"/>
          </p:cNvCxnSpPr>
          <p:nvPr/>
        </p:nvCxnSpPr>
        <p:spPr bwMode="auto">
          <a:xfrm flipV="1">
            <a:off x="2135758" y="3871099"/>
            <a:ext cx="933584" cy="310369"/>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25" name="直接箭头连接符 24"/>
          <p:cNvCxnSpPr>
            <a:stCxn id="7" idx="6"/>
            <a:endCxn id="15" idx="2"/>
          </p:cNvCxnSpPr>
          <p:nvPr/>
        </p:nvCxnSpPr>
        <p:spPr bwMode="auto">
          <a:xfrm>
            <a:off x="2135758" y="4181468"/>
            <a:ext cx="933584" cy="1582305"/>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8" name="直接箭头连接符 27"/>
          <p:cNvCxnSpPr>
            <a:stCxn id="8" idx="6"/>
            <a:endCxn id="15" idx="2"/>
          </p:cNvCxnSpPr>
          <p:nvPr/>
        </p:nvCxnSpPr>
        <p:spPr bwMode="auto">
          <a:xfrm>
            <a:off x="2135758" y="4671837"/>
            <a:ext cx="933584" cy="1091936"/>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9" name="直接箭头连接符 28"/>
          <p:cNvCxnSpPr>
            <a:stCxn id="9" idx="6"/>
            <a:endCxn id="13" idx="2"/>
          </p:cNvCxnSpPr>
          <p:nvPr/>
        </p:nvCxnSpPr>
        <p:spPr bwMode="auto">
          <a:xfrm flipV="1">
            <a:off x="2135758" y="3871099"/>
            <a:ext cx="933584" cy="1261462"/>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1" name="直接箭头连接符 30"/>
          <p:cNvCxnSpPr>
            <a:stCxn id="9" idx="6"/>
            <a:endCxn id="15" idx="2"/>
          </p:cNvCxnSpPr>
          <p:nvPr/>
        </p:nvCxnSpPr>
        <p:spPr bwMode="auto">
          <a:xfrm>
            <a:off x="2135758" y="5132561"/>
            <a:ext cx="933584" cy="631212"/>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24" name="直接箭头连接符 23"/>
          <p:cNvCxnSpPr>
            <a:stCxn id="7" idx="6"/>
            <a:endCxn id="14" idx="2"/>
          </p:cNvCxnSpPr>
          <p:nvPr/>
        </p:nvCxnSpPr>
        <p:spPr bwMode="auto">
          <a:xfrm>
            <a:off x="2135758" y="4181468"/>
            <a:ext cx="933584" cy="635968"/>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27" name="直接箭头连接符 26"/>
          <p:cNvCxnSpPr>
            <a:stCxn id="8" idx="6"/>
            <a:endCxn id="13" idx="2"/>
          </p:cNvCxnSpPr>
          <p:nvPr/>
        </p:nvCxnSpPr>
        <p:spPr bwMode="auto">
          <a:xfrm flipV="1">
            <a:off x="2135758" y="3871099"/>
            <a:ext cx="933584" cy="800738"/>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34" name="直接箭头连接符 33"/>
          <p:cNvCxnSpPr>
            <a:stCxn id="10" idx="6"/>
            <a:endCxn id="15" idx="2"/>
          </p:cNvCxnSpPr>
          <p:nvPr/>
        </p:nvCxnSpPr>
        <p:spPr bwMode="auto">
          <a:xfrm>
            <a:off x="2135758" y="5593285"/>
            <a:ext cx="933584" cy="170488"/>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36" name="直接箭头连接符 35"/>
          <p:cNvCxnSpPr>
            <a:stCxn id="11" idx="6"/>
            <a:endCxn id="15" idx="2"/>
          </p:cNvCxnSpPr>
          <p:nvPr/>
        </p:nvCxnSpPr>
        <p:spPr bwMode="auto">
          <a:xfrm flipV="1">
            <a:off x="2135758" y="5763773"/>
            <a:ext cx="933584" cy="290236"/>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8" name="矩形标注 57"/>
              <p:cNvSpPr>
                <a:spLocks noChangeArrowheads="1"/>
              </p:cNvSpPr>
              <p:nvPr/>
            </p:nvSpPr>
            <p:spPr bwMode="auto">
              <a:xfrm>
                <a:off x="3472388" y="6143149"/>
                <a:ext cx="2576555" cy="375002"/>
              </a:xfrm>
              <a:prstGeom prst="wedgeRectCallout">
                <a:avLst>
                  <a:gd name="adj1" fmla="val -17615"/>
                  <a:gd name="adj2" fmla="val -91465"/>
                </a:avLst>
              </a:prstGeom>
              <a:solidFill>
                <a:srgbClr val="FFC000"/>
              </a:solidFill>
              <a:ln>
                <a:noFill/>
              </a:ln>
            </p:spPr>
            <p:txBody>
              <a:bodyPr/>
              <a:lstStyle>
                <a:defPPr>
                  <a:defRPr lang="ko-KR"/>
                </a:defPPr>
                <a:lvl1pPr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9pPr>
              </a:lstStyle>
              <a:p>
                <a:pPr algn="just" eaLnBrk="1" hangingPunct="1">
                  <a:buNone/>
                </a:pPr>
                <a14:m>
                  <m:oMath xmlns:m="http://schemas.openxmlformats.org/officeDocument/2006/math">
                    <m:sSub>
                      <m:sSubPr>
                        <m:ctrlPr>
                          <a:rPr lang="en-US" altLang="zh-CN" sz="1600" i="1" smtClean="0">
                            <a:latin typeface="Cambria Math" panose="02040503050406030204" pitchFamily="18" charset="0"/>
                          </a:rPr>
                        </m:ctrlPr>
                      </m:sSubPr>
                      <m:e>
                        <m:r>
                          <a:rPr lang="en-US" altLang="zh-CN" sz="1600" b="1" i="1" smtClean="0">
                            <a:latin typeface="Cambria Math" panose="02040503050406030204" pitchFamily="18" charset="0"/>
                          </a:rPr>
                          <m:t>𝒕</m:t>
                        </m:r>
                      </m:e>
                      <m:sub>
                        <m:r>
                          <a:rPr lang="en-US" altLang="zh-CN" sz="1600" b="1" i="1" smtClean="0">
                            <a:latin typeface="Cambria Math" panose="02040503050406030204" pitchFamily="18" charset="0"/>
                          </a:rPr>
                          <m:t>𝟑</m:t>
                        </m:r>
                      </m:sub>
                    </m:sSub>
                  </m:oMath>
                </a14:m>
                <a:r>
                  <a:rPr lang="en-US" altLang="zh-CN" sz="1600" dirty="0">
                    <a:cs typeface="ＭＳ Ｐゴシック" charset="-128"/>
                  </a:rPr>
                  <a:t> </a:t>
                </a:r>
                <a:r>
                  <a:rPr lang="en-US" altLang="zh-CN" sz="1600">
                    <a:cs typeface="ＭＳ Ｐゴシック" charset="-128"/>
                  </a:rPr>
                  <a:t>is completed.</a:t>
                </a:r>
                <a:endParaRPr lang="en-US" altLang="zh-CN" sz="1600" dirty="0">
                  <a:cs typeface="ＭＳ Ｐゴシック" charset="-128"/>
                </a:endParaRPr>
              </a:p>
            </p:txBody>
          </p:sp>
        </mc:Choice>
        <mc:Fallback xmlns="">
          <p:sp>
            <p:nvSpPr>
              <p:cNvPr id="58" name="矩形标注 57"/>
              <p:cNvSpPr>
                <a:spLocks noRot="1" noChangeAspect="1" noMove="1" noResize="1" noEditPoints="1" noAdjustHandles="1" noChangeArrowheads="1" noChangeShapeType="1" noTextEdit="1"/>
              </p:cNvSpPr>
              <p:nvPr/>
            </p:nvSpPr>
            <p:spPr bwMode="auto">
              <a:xfrm>
                <a:off x="3472388" y="6143149"/>
                <a:ext cx="2576555" cy="375002"/>
              </a:xfrm>
              <a:prstGeom prst="wedgeRectCallout">
                <a:avLst>
                  <a:gd name="adj1" fmla="val -17615"/>
                  <a:gd name="adj2" fmla="val -91465"/>
                </a:avLst>
              </a:prstGeom>
              <a:blipFill rotWithShape="0">
                <a:blip r:embed="rId18"/>
                <a:stretch>
                  <a:fillRect b="-8046"/>
                </a:stretch>
              </a:blipFill>
              <a:ln>
                <a:noFill/>
              </a:ln>
            </p:spPr>
            <p:txBody>
              <a:bodyPr/>
              <a:lstStyle/>
              <a:p>
                <a:r>
                  <a:rPr lang="zh-CN" altLang="en-US">
                    <a:noFill/>
                  </a:rPr>
                  <a:t> </a:t>
                </a:r>
              </a:p>
            </p:txBody>
          </p:sp>
        </mc:Fallback>
      </mc:AlternateContent>
      <p:cxnSp>
        <p:nvCxnSpPr>
          <p:cNvPr id="19" name="直接箭头连接符 18"/>
          <p:cNvCxnSpPr>
            <a:stCxn id="5" idx="6"/>
            <a:endCxn id="14" idx="2"/>
          </p:cNvCxnSpPr>
          <p:nvPr/>
        </p:nvCxnSpPr>
        <p:spPr bwMode="auto">
          <a:xfrm>
            <a:off x="2135758" y="3200730"/>
            <a:ext cx="933584" cy="1616706"/>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21" name="直接箭头连接符 20"/>
          <p:cNvCxnSpPr>
            <a:stCxn id="6" idx="6"/>
            <a:endCxn id="14" idx="2"/>
          </p:cNvCxnSpPr>
          <p:nvPr/>
        </p:nvCxnSpPr>
        <p:spPr bwMode="auto">
          <a:xfrm>
            <a:off x="2135758" y="3691099"/>
            <a:ext cx="933584" cy="1126337"/>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26" name="直接箭头连接符 25"/>
          <p:cNvCxnSpPr>
            <a:stCxn id="8" idx="6"/>
            <a:endCxn id="14" idx="2"/>
          </p:cNvCxnSpPr>
          <p:nvPr/>
        </p:nvCxnSpPr>
        <p:spPr bwMode="auto">
          <a:xfrm>
            <a:off x="2135758" y="4671837"/>
            <a:ext cx="933584" cy="145599"/>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sp>
        <p:nvSpPr>
          <p:cNvPr id="59" name="文本框 58"/>
          <p:cNvSpPr txBox="1"/>
          <p:nvPr/>
        </p:nvSpPr>
        <p:spPr>
          <a:xfrm>
            <a:off x="6315925" y="2727642"/>
            <a:ext cx="2648563" cy="523220"/>
          </a:xfrm>
          <a:prstGeom prst="rect">
            <a:avLst/>
          </a:prstGeom>
          <a:noFill/>
        </p:spPr>
        <p:txBody>
          <a:bodyPr wrap="square" rtlCol="0">
            <a:spAutoFit/>
          </a:bodyPr>
          <a:lstStyle/>
          <a:p>
            <a:pPr algn="ctr"/>
            <a:r>
              <a:rPr lang="en-US" altLang="zh-CN"/>
              <a:t>TABLE I. Predicted accuracy between tasks and workers</a:t>
            </a:r>
            <a:endParaRPr lang="zh-CN" altLang="en-US"/>
          </a:p>
        </p:txBody>
      </p:sp>
      <p:sp>
        <p:nvSpPr>
          <p:cNvPr id="52" name="灯片编号占位符 51"/>
          <p:cNvSpPr>
            <a:spLocks noGrp="1"/>
          </p:cNvSpPr>
          <p:nvPr>
            <p:ph type="sldNum" sz="quarter" idx="12"/>
          </p:nvPr>
        </p:nvSpPr>
        <p:spPr/>
        <p:txBody>
          <a:bodyPr/>
          <a:lstStyle/>
          <a:p>
            <a:pPr>
              <a:defRPr/>
            </a:pPr>
            <a:fld id="{73697CC5-BB9E-487E-AFF3-8F5506CF83B5}" type="slidenum">
              <a:rPr lang="en-US" altLang="ko-KR" smtClean="0"/>
              <a:pPr>
                <a:defRPr/>
              </a:pPr>
              <a:t>32</a:t>
            </a:fld>
            <a:endParaRPr lang="en-US" altLang="ko-KR"/>
          </a:p>
        </p:txBody>
      </p:sp>
    </p:spTree>
    <p:extLst>
      <p:ext uri="{BB962C8B-B14F-4D97-AF65-F5344CB8AC3E}">
        <p14:creationId xmlns:p14="http://schemas.microsoft.com/office/powerpoint/2010/main" val="4152348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smtClean="0"/>
              <a:t>Greedy Algorithm</a:t>
            </a:r>
            <a:endParaRPr lang="zh-CN" altLang="en-US"/>
          </a:p>
        </p:txBody>
      </p:sp>
      <p:sp>
        <p:nvSpPr>
          <p:cNvPr id="3" name="内容占位符 2"/>
          <p:cNvSpPr>
            <a:spLocks noGrp="1"/>
          </p:cNvSpPr>
          <p:nvPr>
            <p:ph idx="1"/>
          </p:nvPr>
        </p:nvSpPr>
        <p:spPr/>
        <p:txBody>
          <a:bodyPr/>
          <a:lstStyle/>
          <a:p>
            <a:r>
              <a:rPr lang="en-US" altLang="zh-CN" sz="2800"/>
              <a:t>Basic </a:t>
            </a:r>
            <a:r>
              <a:rPr lang="en-US" altLang="zh-CN" sz="2800" smtClean="0"/>
              <a:t>idea of LAF</a:t>
            </a:r>
            <a:endParaRPr lang="en-US" altLang="zh-CN" sz="2800"/>
          </a:p>
          <a:p>
            <a:pPr lvl="1"/>
            <a:r>
              <a:rPr lang="en-US" altLang="zh-CN" sz="2400" smtClean="0"/>
              <a:t>Greedily </a:t>
            </a:r>
            <a:r>
              <a:rPr lang="en-US" altLang="zh-CN" sz="2400"/>
              <a:t>assign the uncompleted tasks with the highest accuracy to each new worker</a:t>
            </a:r>
            <a:endParaRPr lang="zh-CN" altLang="en-US" sz="2400"/>
          </a:p>
        </p:txBody>
      </p:sp>
      <p:sp>
        <p:nvSpPr>
          <p:cNvPr id="5" name="椭圆 4"/>
          <p:cNvSpPr/>
          <p:nvPr/>
        </p:nvSpPr>
        <p:spPr bwMode="auto">
          <a:xfrm>
            <a:off x="1775758" y="3020730"/>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6" name="椭圆 5"/>
          <p:cNvSpPr/>
          <p:nvPr/>
        </p:nvSpPr>
        <p:spPr bwMode="auto">
          <a:xfrm>
            <a:off x="1775758" y="3511099"/>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7" name="椭圆 6"/>
          <p:cNvSpPr/>
          <p:nvPr/>
        </p:nvSpPr>
        <p:spPr bwMode="auto">
          <a:xfrm>
            <a:off x="1775758" y="4001468"/>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effectLst/>
              <a:latin typeface="Arial" charset="0"/>
              <a:ea typeface="Arial Unicode MS" pitchFamily="50" charset="-127"/>
              <a:cs typeface="Arial Unicode MS" pitchFamily="50" charset="-127"/>
            </a:endParaRPr>
          </a:p>
        </p:txBody>
      </p:sp>
      <p:sp>
        <p:nvSpPr>
          <p:cNvPr id="8" name="椭圆 7"/>
          <p:cNvSpPr/>
          <p:nvPr/>
        </p:nvSpPr>
        <p:spPr bwMode="auto">
          <a:xfrm>
            <a:off x="1775758" y="4491837"/>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9" name="椭圆 8"/>
          <p:cNvSpPr/>
          <p:nvPr/>
        </p:nvSpPr>
        <p:spPr bwMode="auto">
          <a:xfrm>
            <a:off x="1775758" y="4952561"/>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0" name="椭圆 9"/>
          <p:cNvSpPr/>
          <p:nvPr/>
        </p:nvSpPr>
        <p:spPr bwMode="auto">
          <a:xfrm>
            <a:off x="1775758" y="5413285"/>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1" name="椭圆 10"/>
          <p:cNvSpPr/>
          <p:nvPr/>
        </p:nvSpPr>
        <p:spPr bwMode="auto">
          <a:xfrm>
            <a:off x="1775758" y="5874009"/>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2" name="椭圆 11"/>
          <p:cNvSpPr/>
          <p:nvPr/>
        </p:nvSpPr>
        <p:spPr bwMode="auto">
          <a:xfrm>
            <a:off x="1758059" y="6326593"/>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4" name="椭圆 13"/>
          <p:cNvSpPr/>
          <p:nvPr/>
        </p:nvSpPr>
        <p:spPr bwMode="auto">
          <a:xfrm>
            <a:off x="3069342" y="4637436"/>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5" name="椭圆 14"/>
          <p:cNvSpPr/>
          <p:nvPr/>
        </p:nvSpPr>
        <p:spPr bwMode="auto">
          <a:xfrm>
            <a:off x="3069342" y="5583773"/>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cxnSp>
        <p:nvCxnSpPr>
          <p:cNvPr id="17" name="直接箭头连接符 16"/>
          <p:cNvCxnSpPr>
            <a:stCxn id="12" idx="6"/>
            <a:endCxn id="15" idx="2"/>
          </p:cNvCxnSpPr>
          <p:nvPr/>
        </p:nvCxnSpPr>
        <p:spPr bwMode="auto">
          <a:xfrm flipV="1">
            <a:off x="2118059" y="5763773"/>
            <a:ext cx="951283" cy="742820"/>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18" name="直接箭头连接符 17"/>
          <p:cNvCxnSpPr>
            <a:stCxn id="5" idx="6"/>
            <a:endCxn id="15" idx="2"/>
          </p:cNvCxnSpPr>
          <p:nvPr/>
        </p:nvCxnSpPr>
        <p:spPr bwMode="auto">
          <a:xfrm>
            <a:off x="2135758" y="3200730"/>
            <a:ext cx="933584" cy="2563043"/>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2" name="直接箭头连接符 21"/>
          <p:cNvCxnSpPr>
            <a:stCxn id="6" idx="6"/>
            <a:endCxn id="15" idx="2"/>
          </p:cNvCxnSpPr>
          <p:nvPr/>
        </p:nvCxnSpPr>
        <p:spPr bwMode="auto">
          <a:xfrm>
            <a:off x="2135758" y="3691099"/>
            <a:ext cx="933584" cy="2072674"/>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0" name="直接箭头连接符 29"/>
          <p:cNvCxnSpPr>
            <a:stCxn id="9" idx="6"/>
            <a:endCxn id="14" idx="2"/>
          </p:cNvCxnSpPr>
          <p:nvPr/>
        </p:nvCxnSpPr>
        <p:spPr bwMode="auto">
          <a:xfrm flipV="1">
            <a:off x="2135758" y="4817436"/>
            <a:ext cx="933584" cy="315125"/>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2" name="直接箭头连接符 31"/>
          <p:cNvCxnSpPr>
            <a:stCxn id="10" idx="6"/>
            <a:endCxn id="14" idx="2"/>
          </p:cNvCxnSpPr>
          <p:nvPr/>
        </p:nvCxnSpPr>
        <p:spPr bwMode="auto">
          <a:xfrm flipV="1">
            <a:off x="2135758" y="4817436"/>
            <a:ext cx="933584" cy="775849"/>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3" name="直接箭头连接符 32"/>
          <p:cNvCxnSpPr>
            <a:stCxn id="10" idx="6"/>
            <a:endCxn id="13" idx="2"/>
          </p:cNvCxnSpPr>
          <p:nvPr/>
        </p:nvCxnSpPr>
        <p:spPr bwMode="auto">
          <a:xfrm flipV="1">
            <a:off x="2135758" y="3871099"/>
            <a:ext cx="933584" cy="1722186"/>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5" name="直接箭头连接符 34"/>
          <p:cNvCxnSpPr>
            <a:stCxn id="11" idx="6"/>
            <a:endCxn id="14" idx="2"/>
          </p:cNvCxnSpPr>
          <p:nvPr/>
        </p:nvCxnSpPr>
        <p:spPr bwMode="auto">
          <a:xfrm flipV="1">
            <a:off x="2135758" y="4817436"/>
            <a:ext cx="933584" cy="1236573"/>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7" name="直接箭头连接符 36"/>
          <p:cNvCxnSpPr>
            <a:stCxn id="11" idx="6"/>
            <a:endCxn id="13" idx="2"/>
          </p:cNvCxnSpPr>
          <p:nvPr/>
        </p:nvCxnSpPr>
        <p:spPr bwMode="auto">
          <a:xfrm flipV="1">
            <a:off x="2135758" y="3871099"/>
            <a:ext cx="933584" cy="2182910"/>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8" name="直接箭头连接符 37"/>
          <p:cNvCxnSpPr>
            <a:stCxn id="12" idx="6"/>
            <a:endCxn id="13" idx="2"/>
          </p:cNvCxnSpPr>
          <p:nvPr/>
        </p:nvCxnSpPr>
        <p:spPr bwMode="auto">
          <a:xfrm flipV="1">
            <a:off x="2118059" y="3871099"/>
            <a:ext cx="951283" cy="2635494"/>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9" name="直接箭头连接符 38"/>
          <p:cNvCxnSpPr>
            <a:stCxn id="12" idx="6"/>
            <a:endCxn id="14" idx="2"/>
          </p:cNvCxnSpPr>
          <p:nvPr/>
        </p:nvCxnSpPr>
        <p:spPr bwMode="auto">
          <a:xfrm flipV="1">
            <a:off x="2118059" y="4817436"/>
            <a:ext cx="951283" cy="1689157"/>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0" name="文本框 39"/>
              <p:cNvSpPr txBox="1"/>
              <p:nvPr/>
            </p:nvSpPr>
            <p:spPr>
              <a:xfrm>
                <a:off x="1487706" y="3534566"/>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2</m:t>
                          </m:r>
                        </m:sub>
                      </m:sSub>
                    </m:oMath>
                  </m:oMathPara>
                </a14:m>
                <a:endParaRPr lang="zh-CN" altLang="en-US"/>
              </a:p>
            </p:txBody>
          </p:sp>
        </mc:Choice>
        <mc:Fallback xmlns="">
          <p:sp>
            <p:nvSpPr>
              <p:cNvPr id="40" name="文本框 39"/>
              <p:cNvSpPr txBox="1">
                <a:spLocks noRot="1" noChangeAspect="1" noMove="1" noResize="1" noEditPoints="1" noAdjustHandles="1" noChangeArrowheads="1" noChangeShapeType="1" noTextEdit="1"/>
              </p:cNvSpPr>
              <p:nvPr/>
            </p:nvSpPr>
            <p:spPr>
              <a:xfrm>
                <a:off x="1487706" y="3534566"/>
                <a:ext cx="936104" cy="307777"/>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p:cNvSpPr txBox="1"/>
              <p:nvPr/>
            </p:nvSpPr>
            <p:spPr>
              <a:xfrm>
                <a:off x="1505555" y="303640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solidFill>
                                <a:srgbClr val="000000"/>
                              </a:solidFill>
                              <a:latin typeface="Cambria Math" panose="02040503050406030204" pitchFamily="18" charset="0"/>
                              <a:ea typeface="宋体" panose="02010600030101010101" pitchFamily="2" charset="-122"/>
                            </a:rPr>
                          </m:ctrlPr>
                        </m:sSubPr>
                        <m:e>
                          <m:r>
                            <a:rPr lang="en-US" altLang="zh-CN" b="0" i="1">
                              <a:solidFill>
                                <a:srgbClr val="000000"/>
                              </a:solidFill>
                              <a:latin typeface="Cambria Math" panose="02040503050406030204" pitchFamily="18" charset="0"/>
                              <a:ea typeface="宋体" panose="02010600030101010101" pitchFamily="2" charset="-122"/>
                            </a:rPr>
                            <m:t>𝑤</m:t>
                          </m:r>
                        </m:e>
                        <m:sub>
                          <m:r>
                            <a:rPr lang="en-US" altLang="zh-CN" b="0" i="1">
                              <a:solidFill>
                                <a:srgbClr val="000000"/>
                              </a:solidFill>
                              <a:latin typeface="Cambria Math" panose="02040503050406030204" pitchFamily="18" charset="0"/>
                              <a:ea typeface="宋体" panose="02010600030101010101" pitchFamily="2" charset="-122"/>
                            </a:rPr>
                            <m:t>1</m:t>
                          </m:r>
                        </m:sub>
                      </m:sSub>
                    </m:oMath>
                  </m:oMathPara>
                </a14:m>
                <a:endParaRPr lang="zh-CN" altLang="en-US"/>
              </a:p>
            </p:txBody>
          </p:sp>
        </mc:Choice>
        <mc:Fallback xmlns="">
          <p:sp>
            <p:nvSpPr>
              <p:cNvPr id="41" name="文本框 40"/>
              <p:cNvSpPr txBox="1">
                <a:spLocks noRot="1" noChangeAspect="1" noMove="1" noResize="1" noEditPoints="1" noAdjustHandles="1" noChangeArrowheads="1" noChangeShapeType="1" noTextEdit="1"/>
              </p:cNvSpPr>
              <p:nvPr/>
            </p:nvSpPr>
            <p:spPr>
              <a:xfrm>
                <a:off x="1505555" y="3036404"/>
                <a:ext cx="936104" cy="307777"/>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p:cNvSpPr txBox="1"/>
              <p:nvPr/>
            </p:nvSpPr>
            <p:spPr>
              <a:xfrm>
                <a:off x="2800112" y="3698447"/>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1</m:t>
                          </m:r>
                        </m:sub>
                      </m:sSub>
                    </m:oMath>
                  </m:oMathPara>
                </a14:m>
                <a:endParaRPr lang="zh-CN" altLang="en-US"/>
              </a:p>
            </p:txBody>
          </p:sp>
        </mc:Choice>
        <mc:Fallback xmlns="">
          <p:sp>
            <p:nvSpPr>
              <p:cNvPr id="42" name="文本框 41"/>
              <p:cNvSpPr txBox="1">
                <a:spLocks noRot="1" noChangeAspect="1" noMove="1" noResize="1" noEditPoints="1" noAdjustHandles="1" noChangeArrowheads="1" noChangeShapeType="1" noTextEdit="1"/>
              </p:cNvSpPr>
              <p:nvPr/>
            </p:nvSpPr>
            <p:spPr>
              <a:xfrm>
                <a:off x="2800112" y="3698447"/>
                <a:ext cx="936104" cy="307777"/>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p:cNvSpPr txBox="1"/>
              <p:nvPr/>
            </p:nvSpPr>
            <p:spPr>
              <a:xfrm>
                <a:off x="2781290" y="462101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2</m:t>
                          </m:r>
                        </m:sub>
                      </m:sSub>
                    </m:oMath>
                  </m:oMathPara>
                </a14:m>
                <a:endParaRPr lang="zh-CN" altLang="en-US"/>
              </a:p>
            </p:txBody>
          </p:sp>
        </mc:Choice>
        <mc:Fallback xmlns="">
          <p:sp>
            <p:nvSpPr>
              <p:cNvPr id="43" name="文本框 42"/>
              <p:cNvSpPr txBox="1">
                <a:spLocks noRot="1" noChangeAspect="1" noMove="1" noResize="1" noEditPoints="1" noAdjustHandles="1" noChangeArrowheads="1" noChangeShapeType="1" noTextEdit="1"/>
              </p:cNvSpPr>
              <p:nvPr/>
            </p:nvSpPr>
            <p:spPr>
              <a:xfrm>
                <a:off x="2781290" y="4621015"/>
                <a:ext cx="936104" cy="307777"/>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p:cNvSpPr txBox="1"/>
              <p:nvPr/>
            </p:nvSpPr>
            <p:spPr>
              <a:xfrm>
                <a:off x="2781290" y="560390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3</m:t>
                          </m:r>
                        </m:sub>
                      </m:sSub>
                    </m:oMath>
                  </m:oMathPara>
                </a14:m>
                <a:endParaRPr lang="zh-CN" altLang="en-US"/>
              </a:p>
            </p:txBody>
          </p:sp>
        </mc:Choice>
        <mc:Fallback xmlns="">
          <p:sp>
            <p:nvSpPr>
              <p:cNvPr id="44" name="文本框 43"/>
              <p:cNvSpPr txBox="1">
                <a:spLocks noRot="1" noChangeAspect="1" noMove="1" noResize="1" noEditPoints="1" noAdjustHandles="1" noChangeArrowheads="1" noChangeShapeType="1" noTextEdit="1"/>
              </p:cNvSpPr>
              <p:nvPr/>
            </p:nvSpPr>
            <p:spPr>
              <a:xfrm>
                <a:off x="2781290" y="5603905"/>
                <a:ext cx="936104" cy="307777"/>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p:cNvSpPr txBox="1"/>
              <p:nvPr/>
            </p:nvSpPr>
            <p:spPr>
              <a:xfrm>
                <a:off x="1496556" y="4012971"/>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3</m:t>
                          </m:r>
                        </m:sub>
                      </m:sSub>
                    </m:oMath>
                  </m:oMathPara>
                </a14:m>
                <a:endParaRPr lang="zh-CN" altLang="en-US"/>
              </a:p>
            </p:txBody>
          </p:sp>
        </mc:Choice>
        <mc:Fallback xmlns="">
          <p:sp>
            <p:nvSpPr>
              <p:cNvPr id="45" name="文本框 44"/>
              <p:cNvSpPr txBox="1">
                <a:spLocks noRot="1" noChangeAspect="1" noMove="1" noResize="1" noEditPoints="1" noAdjustHandles="1" noChangeArrowheads="1" noChangeShapeType="1" noTextEdit="1"/>
              </p:cNvSpPr>
              <p:nvPr/>
            </p:nvSpPr>
            <p:spPr>
              <a:xfrm>
                <a:off x="1496556" y="4012971"/>
                <a:ext cx="936104" cy="307777"/>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p:cNvSpPr txBox="1"/>
              <p:nvPr/>
            </p:nvSpPr>
            <p:spPr>
              <a:xfrm>
                <a:off x="1478857" y="632918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8</m:t>
                          </m:r>
                        </m:sub>
                      </m:sSub>
                    </m:oMath>
                  </m:oMathPara>
                </a14:m>
                <a:endParaRPr lang="zh-CN" altLang="en-US"/>
              </a:p>
            </p:txBody>
          </p:sp>
        </mc:Choice>
        <mc:Fallback xmlns="">
          <p:sp>
            <p:nvSpPr>
              <p:cNvPr id="46" name="文本框 45"/>
              <p:cNvSpPr txBox="1">
                <a:spLocks noRot="1" noChangeAspect="1" noMove="1" noResize="1" noEditPoints="1" noAdjustHandles="1" noChangeArrowheads="1" noChangeShapeType="1" noTextEdit="1"/>
              </p:cNvSpPr>
              <p:nvPr/>
            </p:nvSpPr>
            <p:spPr>
              <a:xfrm>
                <a:off x="1478857" y="6329185"/>
                <a:ext cx="936104" cy="307777"/>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p:cNvSpPr txBox="1"/>
              <p:nvPr/>
            </p:nvSpPr>
            <p:spPr>
              <a:xfrm>
                <a:off x="1502568" y="5875857"/>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7</m:t>
                          </m:r>
                        </m:sub>
                      </m:sSub>
                    </m:oMath>
                  </m:oMathPara>
                </a14:m>
                <a:endParaRPr lang="zh-CN" altLang="en-US"/>
              </a:p>
            </p:txBody>
          </p:sp>
        </mc:Choice>
        <mc:Fallback xmlns="">
          <p:sp>
            <p:nvSpPr>
              <p:cNvPr id="47" name="文本框 46"/>
              <p:cNvSpPr txBox="1">
                <a:spLocks noRot="1" noChangeAspect="1" noMove="1" noResize="1" noEditPoints="1" noAdjustHandles="1" noChangeArrowheads="1" noChangeShapeType="1" noTextEdit="1"/>
              </p:cNvSpPr>
              <p:nvPr/>
            </p:nvSpPr>
            <p:spPr>
              <a:xfrm>
                <a:off x="1502568" y="5875857"/>
                <a:ext cx="936104" cy="307777"/>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p:cNvSpPr txBox="1"/>
              <p:nvPr/>
            </p:nvSpPr>
            <p:spPr>
              <a:xfrm>
                <a:off x="1505555" y="544081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6</m:t>
                          </m:r>
                        </m:sub>
                      </m:sSub>
                    </m:oMath>
                  </m:oMathPara>
                </a14:m>
                <a:endParaRPr lang="zh-CN" altLang="en-US"/>
              </a:p>
            </p:txBody>
          </p:sp>
        </mc:Choice>
        <mc:Fallback xmlns="">
          <p:sp>
            <p:nvSpPr>
              <p:cNvPr id="48" name="文本框 47"/>
              <p:cNvSpPr txBox="1">
                <a:spLocks noRot="1" noChangeAspect="1" noMove="1" noResize="1" noEditPoints="1" noAdjustHandles="1" noChangeArrowheads="1" noChangeShapeType="1" noTextEdit="1"/>
              </p:cNvSpPr>
              <p:nvPr/>
            </p:nvSpPr>
            <p:spPr>
              <a:xfrm>
                <a:off x="1505555" y="5440814"/>
                <a:ext cx="936104" cy="307777"/>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1487706" y="497730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5</m:t>
                          </m:r>
                        </m:sub>
                      </m:sSub>
                    </m:oMath>
                  </m:oMathPara>
                </a14:m>
                <a:endParaRPr lang="zh-CN" altLang="en-US"/>
              </a:p>
            </p:txBody>
          </p:sp>
        </mc:Choice>
        <mc:Fallback xmlns="">
          <p:sp>
            <p:nvSpPr>
              <p:cNvPr id="49" name="文本框 48"/>
              <p:cNvSpPr txBox="1">
                <a:spLocks noRot="1" noChangeAspect="1" noMove="1" noResize="1" noEditPoints="1" noAdjustHandles="1" noChangeArrowheads="1" noChangeShapeType="1" noTextEdit="1"/>
              </p:cNvSpPr>
              <p:nvPr/>
            </p:nvSpPr>
            <p:spPr>
              <a:xfrm>
                <a:off x="1487706" y="4977304"/>
                <a:ext cx="936104" cy="307777"/>
              </a:xfrm>
              <a:prstGeom prst="rect">
                <a:avLst/>
              </a:prstGeom>
              <a:blipFill rotWithShape="0">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p:cNvSpPr txBox="1"/>
              <p:nvPr/>
            </p:nvSpPr>
            <p:spPr>
              <a:xfrm>
                <a:off x="1494211" y="4491326"/>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4</m:t>
                          </m:r>
                        </m:sub>
                      </m:sSub>
                    </m:oMath>
                  </m:oMathPara>
                </a14:m>
                <a:endParaRPr lang="zh-CN" altLang="en-US"/>
              </a:p>
            </p:txBody>
          </p:sp>
        </mc:Choice>
        <mc:Fallback xmlns="">
          <p:sp>
            <p:nvSpPr>
              <p:cNvPr id="50" name="文本框 49"/>
              <p:cNvSpPr txBox="1">
                <a:spLocks noRot="1" noChangeAspect="1" noMove="1" noResize="1" noEditPoints="1" noAdjustHandles="1" noChangeArrowheads="1" noChangeShapeType="1" noTextEdit="1"/>
              </p:cNvSpPr>
              <p:nvPr/>
            </p:nvSpPr>
            <p:spPr>
              <a:xfrm>
                <a:off x="1494211" y="4491326"/>
                <a:ext cx="936104" cy="307777"/>
              </a:xfrm>
              <a:prstGeom prst="rect">
                <a:avLst/>
              </a:prstGeom>
              <a:blipFill rotWithShape="0">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1" name="表格 50"/>
              <p:cNvGraphicFramePr>
                <a:graphicFrameLocks noGrp="1"/>
              </p:cNvGraphicFramePr>
              <p:nvPr>
                <p:extLst>
                  <p:ext uri="{D42A27DB-BD31-4B8C-83A1-F6EECF244321}">
                    <p14:modId xmlns:p14="http://schemas.microsoft.com/office/powerpoint/2010/main" val="2949572652"/>
                  </p:ext>
                </p:extLst>
              </p:nvPr>
            </p:nvGraphicFramePr>
            <p:xfrm>
              <a:off x="6349022" y="3298583"/>
              <a:ext cx="2529060" cy="3337560"/>
            </p:xfrm>
            <a:graphic>
              <a:graphicData uri="http://schemas.openxmlformats.org/drawingml/2006/table">
                <a:tbl>
                  <a:tblPr firstRow="1" bandRow="1">
                    <a:tableStyleId>{5C22544A-7EE6-4342-B048-85BDC9FD1C3A}</a:tableStyleId>
                  </a:tblPr>
                  <a:tblGrid>
                    <a:gridCol w="632265">
                      <a:extLst>
                        <a:ext uri="{9D8B030D-6E8A-4147-A177-3AD203B41FA5}">
                          <a16:colId xmlns="" xmlns:a16="http://schemas.microsoft.com/office/drawing/2014/main" val="20000"/>
                        </a:ext>
                      </a:extLst>
                    </a:gridCol>
                    <a:gridCol w="632265">
                      <a:extLst>
                        <a:ext uri="{9D8B030D-6E8A-4147-A177-3AD203B41FA5}">
                          <a16:colId xmlns="" xmlns:a16="http://schemas.microsoft.com/office/drawing/2014/main" val="20001"/>
                        </a:ext>
                      </a:extLst>
                    </a:gridCol>
                    <a:gridCol w="632265">
                      <a:extLst>
                        <a:ext uri="{9D8B030D-6E8A-4147-A177-3AD203B41FA5}">
                          <a16:colId xmlns="" xmlns:a16="http://schemas.microsoft.com/office/drawing/2014/main" val="20002"/>
                        </a:ext>
                      </a:extLst>
                    </a:gridCol>
                    <a:gridCol w="632265">
                      <a:extLst>
                        <a:ext uri="{9D8B030D-6E8A-4147-A177-3AD203B41FA5}">
                          <a16:colId xmlns="" xmlns:a16="http://schemas.microsoft.com/office/drawing/2014/main" val="20003"/>
                        </a:ext>
                      </a:extLst>
                    </a:gridCol>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𝟏</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𝟐</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𝟑</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𝟏</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𝟐</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𝟑</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𝟒</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4"/>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0.94</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0.94</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 xmlns:a16="http://schemas.microsoft.com/office/drawing/2014/main" val="10005"/>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𝟔</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0.94</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 xmlns:a16="http://schemas.microsoft.com/office/drawing/2014/main" val="10006"/>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𝟕</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0.94</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 xmlns:a16="http://schemas.microsoft.com/office/drawing/2014/main" val="1000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𝟖</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0.94</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0.94</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 xmlns:a16="http://schemas.microsoft.com/office/drawing/2014/main" val="10008"/>
                      </a:ext>
                    </a:extLst>
                  </a:tr>
                </a:tbl>
              </a:graphicData>
            </a:graphic>
          </p:graphicFrame>
        </mc:Choice>
        <mc:Fallback xmlns="">
          <p:graphicFrame>
            <p:nvGraphicFramePr>
              <p:cNvPr id="51" name="表格 50"/>
              <p:cNvGraphicFramePr>
                <a:graphicFrameLocks noGrp="1"/>
              </p:cNvGraphicFramePr>
              <p:nvPr>
                <p:extLst>
                  <p:ext uri="{D42A27DB-BD31-4B8C-83A1-F6EECF244321}">
                    <p14:modId xmlns:p14="http://schemas.microsoft.com/office/powerpoint/2010/main" val="2949572652"/>
                  </p:ext>
                </p:extLst>
              </p:nvPr>
            </p:nvGraphicFramePr>
            <p:xfrm>
              <a:off x="6349022" y="3298583"/>
              <a:ext cx="2529060" cy="3337560"/>
            </p:xfrm>
            <a:graphic>
              <a:graphicData uri="http://schemas.openxmlformats.org/drawingml/2006/table">
                <a:tbl>
                  <a:tblPr firstRow="1" bandRow="1">
                    <a:tableStyleId>{5C22544A-7EE6-4342-B048-85BDC9FD1C3A}</a:tableStyleId>
                  </a:tblPr>
                  <a:tblGrid>
                    <a:gridCol w="632265"/>
                    <a:gridCol w="632265"/>
                    <a:gridCol w="632265"/>
                    <a:gridCol w="632265"/>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100962" t="-1639" r="-201923" b="-822951"/>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200962" t="-1639" r="-101923" b="-822951"/>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300962" t="-1639" r="-1923" b="-822951"/>
                          </a:stretch>
                        </a:blip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101639" r="-301923" b="-722951"/>
                          </a:stretch>
                        </a:blip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201639" r="-301923" b="-622951"/>
                          </a:stretch>
                        </a:blip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0.96</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301639" r="-301923" b="-522951"/>
                          </a:stretch>
                        </a:blip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0.96</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0.96</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408333" r="-301923" b="-431667"/>
                          </a:stretch>
                        </a:blip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0.98</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500000" r="-301923" b="-324590"/>
                          </a:stretch>
                        </a:blip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0.94</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0.94</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600000" r="-301923" b="-224590"/>
                          </a:stretch>
                        </a:blip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tx1"/>
                              </a:solidFill>
                            </a:rPr>
                            <a:t>0.94</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700000" r="-301923" b="-124590"/>
                          </a:stretch>
                        </a:blipFill>
                      </a:tcPr>
                    </a:tc>
                    <a:tc>
                      <a:txBody>
                        <a:bodyPr/>
                        <a:lstStyle/>
                        <a:p>
                          <a:pPr algn="ctr"/>
                          <a:r>
                            <a:rPr lang="en-US" altLang="zh-CN" smtClean="0">
                              <a:solidFill>
                                <a:schemeClr val="tx1"/>
                              </a:solidFill>
                            </a:rPr>
                            <a:t>0.94</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4"/>
                          <a:stretch>
                            <a:fillRect l="-962" t="-800000" r="-301923" b="-24590"/>
                          </a:stretch>
                        </a:blipFill>
                      </a:tcPr>
                    </a:tc>
                    <a:tc>
                      <a:txBody>
                        <a:bodyPr/>
                        <a:lstStyle/>
                        <a:p>
                          <a:pPr algn="ctr"/>
                          <a:r>
                            <a:rPr lang="en-US" altLang="zh-CN" smtClean="0">
                              <a:solidFill>
                                <a:schemeClr val="tx1"/>
                              </a:solidFill>
                            </a:rPr>
                            <a:t>0.94</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tx1"/>
                              </a:solidFill>
                            </a:rPr>
                            <a:t>0.94</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r>
                </a:tbl>
              </a:graphicData>
            </a:graphic>
          </p:graphicFrame>
        </mc:Fallback>
      </mc:AlternateContent>
      <p:sp>
        <p:nvSpPr>
          <p:cNvPr id="53" name="文本框 52"/>
          <p:cNvSpPr txBox="1"/>
          <p:nvPr/>
        </p:nvSpPr>
        <p:spPr>
          <a:xfrm>
            <a:off x="3500851" y="3072953"/>
            <a:ext cx="2576555" cy="307777"/>
          </a:xfrm>
          <a:prstGeom prst="rect">
            <a:avLst/>
          </a:prstGeom>
          <a:noFill/>
        </p:spPr>
        <p:txBody>
          <a:bodyPr wrap="square" rtlCol="0">
            <a:spAutoFit/>
          </a:bodyPr>
          <a:lstStyle/>
          <a:p>
            <a:r>
              <a:rPr lang="en-US" altLang="zh-CN"/>
              <a:t>Accumulated Accuracy(S[j])</a:t>
            </a:r>
            <a:endParaRPr lang="zh-CN" altLang="en-US"/>
          </a:p>
        </p:txBody>
      </p:sp>
      <p:sp>
        <p:nvSpPr>
          <p:cNvPr id="13" name="椭圆 12"/>
          <p:cNvSpPr/>
          <p:nvPr/>
        </p:nvSpPr>
        <p:spPr bwMode="auto">
          <a:xfrm>
            <a:off x="3069342" y="3691099"/>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cxnSp>
        <p:nvCxnSpPr>
          <p:cNvPr id="16" name="直接箭头连接符 15"/>
          <p:cNvCxnSpPr>
            <a:stCxn id="5" idx="6"/>
            <a:endCxn id="13" idx="2"/>
          </p:cNvCxnSpPr>
          <p:nvPr/>
        </p:nvCxnSpPr>
        <p:spPr bwMode="auto">
          <a:xfrm>
            <a:off x="2135758" y="3200730"/>
            <a:ext cx="933584" cy="670369"/>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5" name="文本框 54"/>
              <p:cNvSpPr txBox="1"/>
              <p:nvPr/>
            </p:nvSpPr>
            <p:spPr>
              <a:xfrm>
                <a:off x="3472016" y="3725781"/>
                <a:ext cx="2756168" cy="3125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1" i="1" smtClean="0">
                          <a:latin typeface="Cambria Math" panose="02040503050406030204" pitchFamily="18" charset="0"/>
                        </a:rPr>
                        <m:t>𝟑</m:t>
                      </m:r>
                      <m:r>
                        <a:rPr lang="en-US" altLang="zh-CN" b="1" i="1" smtClean="0">
                          <a:latin typeface="Cambria Math" panose="02040503050406030204" pitchFamily="18" charset="0"/>
                        </a:rPr>
                        <m:t>.</m:t>
                      </m:r>
                      <m:r>
                        <a:rPr lang="en-US" altLang="zh-CN" b="1" i="1" smtClean="0">
                          <a:latin typeface="Cambria Math" panose="02040503050406030204" pitchFamily="18" charset="0"/>
                        </a:rPr>
                        <m:t>𝟔𝟏</m:t>
                      </m:r>
                    </m:oMath>
                  </m:oMathPara>
                </a14:m>
                <a:endParaRPr lang="zh-CN" altLang="en-US"/>
              </a:p>
            </p:txBody>
          </p:sp>
        </mc:Choice>
        <mc:Fallback xmlns="">
          <p:sp>
            <p:nvSpPr>
              <p:cNvPr id="55" name="文本框 54"/>
              <p:cNvSpPr txBox="1">
                <a:spLocks noRot="1" noChangeAspect="1" noMove="1" noResize="1" noEditPoints="1" noAdjustHandles="1" noChangeArrowheads="1" noChangeShapeType="1" noTextEdit="1"/>
              </p:cNvSpPr>
              <p:nvPr/>
            </p:nvSpPr>
            <p:spPr>
              <a:xfrm>
                <a:off x="3472016" y="3725781"/>
                <a:ext cx="2756168" cy="312586"/>
              </a:xfrm>
              <a:prstGeom prst="rect">
                <a:avLst/>
              </a:prstGeom>
              <a:blipFill rotWithShape="0">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p:cNvSpPr txBox="1"/>
              <p:nvPr/>
            </p:nvSpPr>
            <p:spPr>
              <a:xfrm>
                <a:off x="3476209" y="4664843"/>
                <a:ext cx="2823983" cy="3125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1" i="1" smtClean="0">
                          <a:solidFill>
                            <a:schemeClr val="tx1"/>
                          </a:solidFill>
                          <a:latin typeface="Cambria Math" panose="02040503050406030204" pitchFamily="18" charset="0"/>
                        </a:rPr>
                        <m:t>𝟑</m:t>
                      </m:r>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𝟓𝟒</m:t>
                      </m:r>
                    </m:oMath>
                  </m:oMathPara>
                </a14:m>
                <a:endParaRPr lang="zh-CN" altLang="en-US">
                  <a:solidFill>
                    <a:schemeClr val="tx1"/>
                  </a:solidFill>
                </a:endParaRPr>
              </a:p>
            </p:txBody>
          </p:sp>
        </mc:Choice>
        <mc:Fallback xmlns="">
          <p:sp>
            <p:nvSpPr>
              <p:cNvPr id="56" name="文本框 55"/>
              <p:cNvSpPr txBox="1">
                <a:spLocks noRot="1" noChangeAspect="1" noMove="1" noResize="1" noEditPoints="1" noAdjustHandles="1" noChangeArrowheads="1" noChangeShapeType="1" noTextEdit="1"/>
              </p:cNvSpPr>
              <p:nvPr/>
            </p:nvSpPr>
            <p:spPr>
              <a:xfrm>
                <a:off x="3476209" y="4664843"/>
                <a:ext cx="2823983" cy="312586"/>
              </a:xfrm>
              <a:prstGeom prst="rect">
                <a:avLst/>
              </a:prstGeom>
              <a:blipFill rotWithShape="0">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p:cNvSpPr txBox="1"/>
              <p:nvPr/>
            </p:nvSpPr>
            <p:spPr>
              <a:xfrm>
                <a:off x="3501257" y="5627594"/>
                <a:ext cx="2726927" cy="3125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1" i="0" smtClean="0">
                          <a:solidFill>
                            <a:schemeClr val="tx1"/>
                          </a:solidFill>
                          <a:latin typeface="Cambria Math" panose="02040503050406030204" pitchFamily="18" charset="0"/>
                        </a:rPr>
                        <m:t>𝟑</m:t>
                      </m:r>
                      <m:r>
                        <a:rPr lang="en-US" altLang="zh-CN" b="1" i="0" smtClean="0">
                          <a:solidFill>
                            <a:schemeClr val="tx1"/>
                          </a:solidFill>
                          <a:latin typeface="Cambria Math" panose="02040503050406030204" pitchFamily="18" charset="0"/>
                        </a:rPr>
                        <m:t>.</m:t>
                      </m:r>
                      <m:r>
                        <a:rPr lang="en-US" altLang="zh-CN" b="1" i="0" smtClean="0">
                          <a:solidFill>
                            <a:schemeClr val="tx1"/>
                          </a:solidFill>
                          <a:latin typeface="Cambria Math" panose="02040503050406030204" pitchFamily="18" charset="0"/>
                        </a:rPr>
                        <m:t>𝟐𝟒</m:t>
                      </m:r>
                    </m:oMath>
                  </m:oMathPara>
                </a14:m>
                <a:endParaRPr lang="zh-CN" altLang="en-US">
                  <a:solidFill>
                    <a:schemeClr val="tx1"/>
                  </a:solidFill>
                </a:endParaRPr>
              </a:p>
            </p:txBody>
          </p:sp>
        </mc:Choice>
        <mc:Fallback xmlns="">
          <p:sp>
            <p:nvSpPr>
              <p:cNvPr id="57" name="文本框 56"/>
              <p:cNvSpPr txBox="1">
                <a:spLocks noRot="1" noChangeAspect="1" noMove="1" noResize="1" noEditPoints="1" noAdjustHandles="1" noChangeArrowheads="1" noChangeShapeType="1" noTextEdit="1"/>
              </p:cNvSpPr>
              <p:nvPr/>
            </p:nvSpPr>
            <p:spPr>
              <a:xfrm>
                <a:off x="3501257" y="5627594"/>
                <a:ext cx="2726927" cy="312586"/>
              </a:xfrm>
              <a:prstGeom prst="rect">
                <a:avLst/>
              </a:prstGeom>
              <a:blipFill rotWithShape="0">
                <a:blip r:embed="rId17"/>
                <a:stretch>
                  <a:fillRect/>
                </a:stretch>
              </a:blipFill>
            </p:spPr>
            <p:txBody>
              <a:bodyPr/>
              <a:lstStyle/>
              <a:p>
                <a:r>
                  <a:rPr lang="zh-CN" altLang="en-US">
                    <a:noFill/>
                  </a:rPr>
                  <a:t> </a:t>
                </a:r>
              </a:p>
            </p:txBody>
          </p:sp>
        </mc:Fallback>
      </mc:AlternateContent>
      <p:cxnSp>
        <p:nvCxnSpPr>
          <p:cNvPr id="20" name="直接箭头连接符 19"/>
          <p:cNvCxnSpPr>
            <a:stCxn id="6" idx="6"/>
            <a:endCxn id="13" idx="2"/>
          </p:cNvCxnSpPr>
          <p:nvPr/>
        </p:nvCxnSpPr>
        <p:spPr bwMode="auto">
          <a:xfrm>
            <a:off x="2135758" y="3691099"/>
            <a:ext cx="933584" cy="180000"/>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23" name="直接箭头连接符 22"/>
          <p:cNvCxnSpPr>
            <a:stCxn id="7" idx="6"/>
            <a:endCxn id="13" idx="2"/>
          </p:cNvCxnSpPr>
          <p:nvPr/>
        </p:nvCxnSpPr>
        <p:spPr bwMode="auto">
          <a:xfrm flipV="1">
            <a:off x="2135758" y="3871099"/>
            <a:ext cx="933584" cy="310369"/>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25" name="直接箭头连接符 24"/>
          <p:cNvCxnSpPr>
            <a:stCxn id="7" idx="6"/>
            <a:endCxn id="15" idx="2"/>
          </p:cNvCxnSpPr>
          <p:nvPr/>
        </p:nvCxnSpPr>
        <p:spPr bwMode="auto">
          <a:xfrm>
            <a:off x="2135758" y="4181468"/>
            <a:ext cx="933584" cy="1582305"/>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8" name="直接箭头连接符 27"/>
          <p:cNvCxnSpPr>
            <a:stCxn id="8" idx="6"/>
            <a:endCxn id="15" idx="2"/>
          </p:cNvCxnSpPr>
          <p:nvPr/>
        </p:nvCxnSpPr>
        <p:spPr bwMode="auto">
          <a:xfrm>
            <a:off x="2135758" y="4671837"/>
            <a:ext cx="933584" cy="1091936"/>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9" name="直接箭头连接符 28"/>
          <p:cNvCxnSpPr>
            <a:stCxn id="9" idx="6"/>
            <a:endCxn id="13" idx="2"/>
          </p:cNvCxnSpPr>
          <p:nvPr/>
        </p:nvCxnSpPr>
        <p:spPr bwMode="auto">
          <a:xfrm flipV="1">
            <a:off x="2135758" y="3871099"/>
            <a:ext cx="933584" cy="1261462"/>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1" name="直接箭头连接符 30"/>
          <p:cNvCxnSpPr>
            <a:stCxn id="9" idx="6"/>
            <a:endCxn id="15" idx="2"/>
          </p:cNvCxnSpPr>
          <p:nvPr/>
        </p:nvCxnSpPr>
        <p:spPr bwMode="auto">
          <a:xfrm>
            <a:off x="2135758" y="5132561"/>
            <a:ext cx="933584" cy="631212"/>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24" name="直接箭头连接符 23"/>
          <p:cNvCxnSpPr>
            <a:stCxn id="7" idx="6"/>
            <a:endCxn id="14" idx="2"/>
          </p:cNvCxnSpPr>
          <p:nvPr/>
        </p:nvCxnSpPr>
        <p:spPr bwMode="auto">
          <a:xfrm>
            <a:off x="2135758" y="4181468"/>
            <a:ext cx="933584" cy="635968"/>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27" name="直接箭头连接符 26"/>
          <p:cNvCxnSpPr>
            <a:stCxn id="8" idx="6"/>
            <a:endCxn id="13" idx="2"/>
          </p:cNvCxnSpPr>
          <p:nvPr/>
        </p:nvCxnSpPr>
        <p:spPr bwMode="auto">
          <a:xfrm flipV="1">
            <a:off x="2135758" y="3871099"/>
            <a:ext cx="933584" cy="800738"/>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34" name="直接箭头连接符 33"/>
          <p:cNvCxnSpPr>
            <a:stCxn id="10" idx="6"/>
            <a:endCxn id="15" idx="2"/>
          </p:cNvCxnSpPr>
          <p:nvPr/>
        </p:nvCxnSpPr>
        <p:spPr bwMode="auto">
          <a:xfrm>
            <a:off x="2135758" y="5593285"/>
            <a:ext cx="933584" cy="170488"/>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36" name="直接箭头连接符 35"/>
          <p:cNvCxnSpPr>
            <a:stCxn id="11" idx="6"/>
            <a:endCxn id="15" idx="2"/>
          </p:cNvCxnSpPr>
          <p:nvPr/>
        </p:nvCxnSpPr>
        <p:spPr bwMode="auto">
          <a:xfrm flipV="1">
            <a:off x="2135758" y="5763773"/>
            <a:ext cx="933584" cy="290236"/>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9" name="矩形标注 58"/>
              <p:cNvSpPr>
                <a:spLocks noChangeArrowheads="1"/>
              </p:cNvSpPr>
              <p:nvPr/>
            </p:nvSpPr>
            <p:spPr bwMode="auto">
              <a:xfrm>
                <a:off x="1203764" y="6044497"/>
                <a:ext cx="4536504" cy="689002"/>
              </a:xfrm>
              <a:prstGeom prst="wedgeRectCallout">
                <a:avLst>
                  <a:gd name="adj1" fmla="val 61292"/>
                  <a:gd name="adj2" fmla="val 12846"/>
                </a:avLst>
              </a:prstGeom>
              <a:solidFill>
                <a:srgbClr val="FFC000"/>
              </a:solidFill>
              <a:ln>
                <a:noFill/>
              </a:ln>
            </p:spPr>
            <p:txBody>
              <a:bodyPr/>
              <a:lstStyle>
                <a:defPPr>
                  <a:defRPr lang="ko-KR"/>
                </a:defPPr>
                <a:lvl1pPr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9pPr>
              </a:lstStyle>
              <a:p>
                <a:pPr algn="just" eaLnBrk="1" hangingPunct="1">
                  <a:buNone/>
                </a:pPr>
                <a14:m>
                  <m:oMath xmlns:m="http://schemas.openxmlformats.org/officeDocument/2006/math">
                    <m:sSub>
                      <m:sSubPr>
                        <m:ctrlPr>
                          <a:rPr lang="en-US" altLang="zh-CN" sz="1600" i="1" smtClean="0">
                            <a:latin typeface="Cambria Math" panose="02040503050406030204" pitchFamily="18" charset="0"/>
                          </a:rPr>
                        </m:ctrlPr>
                      </m:sSubPr>
                      <m:e>
                        <m:r>
                          <a:rPr lang="en-US" altLang="zh-CN" sz="1600" b="1" i="1" smtClean="0">
                            <a:latin typeface="Cambria Math" panose="02040503050406030204" pitchFamily="18" charset="0"/>
                          </a:rPr>
                          <m:t>𝒕</m:t>
                        </m:r>
                      </m:e>
                      <m:sub>
                        <m:r>
                          <a:rPr lang="en-US" altLang="zh-CN" sz="1600" b="1" i="1" smtClean="0">
                            <a:latin typeface="Cambria Math" panose="02040503050406030204" pitchFamily="18" charset="0"/>
                          </a:rPr>
                          <m:t>𝟏</m:t>
                        </m:r>
                      </m:sub>
                    </m:sSub>
                  </m:oMath>
                </a14:m>
                <a:r>
                  <a:rPr lang="en-US" altLang="zh-CN" sz="1600">
                    <a:cs typeface="ＭＳ Ｐゴシック" charset="-128"/>
                  </a:rPr>
                  <a:t>, </a:t>
                </a:r>
                <a14:m>
                  <m:oMath xmlns:m="http://schemas.openxmlformats.org/officeDocument/2006/math">
                    <m:sSub>
                      <m:sSubPr>
                        <m:ctrlPr>
                          <a:rPr lang="en-US" altLang="zh-CN" sz="1600" i="1" smtClean="0">
                            <a:latin typeface="Cambria Math" panose="02040503050406030204" pitchFamily="18" charset="0"/>
                          </a:rPr>
                        </m:ctrlPr>
                      </m:sSubPr>
                      <m:e>
                        <m:r>
                          <a:rPr lang="en-US" altLang="zh-CN" sz="1600" b="1" i="1" smtClean="0">
                            <a:latin typeface="Cambria Math" panose="02040503050406030204" pitchFamily="18" charset="0"/>
                          </a:rPr>
                          <m:t>𝒕</m:t>
                        </m:r>
                      </m:e>
                      <m:sub>
                        <m:r>
                          <a:rPr lang="en-US" altLang="zh-CN" sz="1600" b="1" i="1" smtClean="0">
                            <a:latin typeface="Cambria Math" panose="02040503050406030204" pitchFamily="18" charset="0"/>
                          </a:rPr>
                          <m:t>𝟐</m:t>
                        </m:r>
                      </m:sub>
                    </m:sSub>
                  </m:oMath>
                </a14:m>
                <a:r>
                  <a:rPr lang="en-US" altLang="zh-CN" sz="1600" dirty="0">
                    <a:cs typeface="ＭＳ Ｐゴシック" charset="-128"/>
                  </a:rPr>
                  <a:t> </a:t>
                </a:r>
                <a:r>
                  <a:rPr lang="en-US" altLang="zh-CN" sz="1600">
                    <a:cs typeface="ＭＳ Ｐゴシック" charset="-128"/>
                  </a:rPr>
                  <a:t>and </a:t>
                </a:r>
                <a14:m>
                  <m:oMath xmlns:m="http://schemas.openxmlformats.org/officeDocument/2006/math">
                    <m:sSub>
                      <m:sSubPr>
                        <m:ctrlPr>
                          <a:rPr lang="en-US" altLang="zh-CN" sz="1600" i="1" smtClean="0">
                            <a:latin typeface="Cambria Math" panose="02040503050406030204" pitchFamily="18" charset="0"/>
                          </a:rPr>
                        </m:ctrlPr>
                      </m:sSubPr>
                      <m:e>
                        <m:r>
                          <a:rPr lang="en-US" altLang="zh-CN" sz="1600" b="1" i="1" smtClean="0">
                            <a:latin typeface="Cambria Math" panose="02040503050406030204" pitchFamily="18" charset="0"/>
                          </a:rPr>
                          <m:t>𝒕</m:t>
                        </m:r>
                      </m:e>
                      <m:sub>
                        <m:r>
                          <a:rPr lang="en-US" altLang="zh-CN" sz="1600" b="1" i="1" smtClean="0">
                            <a:latin typeface="Cambria Math" panose="02040503050406030204" pitchFamily="18" charset="0"/>
                          </a:rPr>
                          <m:t>𝟑</m:t>
                        </m:r>
                      </m:sub>
                    </m:sSub>
                  </m:oMath>
                </a14:m>
                <a:r>
                  <a:rPr lang="en-US" altLang="zh-CN" sz="1600" dirty="0">
                    <a:cs typeface="ＭＳ Ｐゴシック" charset="-128"/>
                  </a:rPr>
                  <a:t> </a:t>
                </a:r>
                <a:r>
                  <a:rPr lang="en-US" altLang="zh-CN" sz="1600">
                    <a:cs typeface="ＭＳ Ｐゴシック" charset="-128"/>
                  </a:rPr>
                  <a:t>are all completed. Then</a:t>
                </a:r>
              </a:p>
              <a:p>
                <a:pPr algn="just" eaLnBrk="1" hangingPunct="1">
                  <a:buNone/>
                </a:pPr>
                <a:r>
                  <a:rPr lang="en-US" altLang="zh-CN" sz="2400" smtClean="0">
                    <a:solidFill>
                      <a:schemeClr val="tx1"/>
                    </a:solidFill>
                    <a:cs typeface="ＭＳ Ｐゴシック" charset="-128"/>
                  </a:rPr>
                  <a:t>Latency(</a:t>
                </a:r>
                <a:r>
                  <a:rPr lang="en-US" altLang="zh-CN" sz="2400" i="1">
                    <a:solidFill>
                      <a:schemeClr val="tx1"/>
                    </a:solidFill>
                    <a:cs typeface="ＭＳ Ｐゴシック" charset="-128"/>
                  </a:rPr>
                  <a:t>M</a:t>
                </a:r>
                <a:r>
                  <a:rPr lang="en-US" altLang="zh-CN" sz="2400">
                    <a:solidFill>
                      <a:schemeClr val="tx1"/>
                    </a:solidFill>
                    <a:cs typeface="ＭＳ Ｐゴシック" charset="-128"/>
                  </a:rPr>
                  <a:t>) = </a:t>
                </a:r>
                <a14:m>
                  <m:oMath xmlns:m="http://schemas.openxmlformats.org/officeDocument/2006/math">
                    <m:r>
                      <a:rPr lang="en-US" altLang="zh-CN" sz="2400" b="1" i="1" smtClean="0">
                        <a:solidFill>
                          <a:schemeClr val="tx1"/>
                        </a:solidFill>
                        <a:latin typeface="Cambria Math" panose="02040503050406030204" pitchFamily="18" charset="0"/>
                        <a:cs typeface="ＭＳ Ｐゴシック" charset="-128"/>
                      </a:rPr>
                      <m:t>𝒎𝒂𝒙</m:t>
                    </m:r>
                    <m:d>
                      <m:dPr>
                        <m:begChr m:val="{"/>
                        <m:endChr m:val="}"/>
                        <m:ctrlPr>
                          <a:rPr lang="en-US" altLang="zh-CN" sz="2400" b="1" i="1" smtClean="0">
                            <a:solidFill>
                              <a:schemeClr val="tx1"/>
                            </a:solidFill>
                            <a:latin typeface="Cambria Math" panose="02040503050406030204" pitchFamily="18" charset="0"/>
                            <a:cs typeface="ＭＳ Ｐゴシック" charset="-128"/>
                          </a:rPr>
                        </m:ctrlPr>
                      </m:dPr>
                      <m:e>
                        <m:r>
                          <a:rPr lang="en-US" altLang="zh-CN" sz="2400" b="1" i="1" smtClean="0">
                            <a:solidFill>
                              <a:schemeClr val="tx1"/>
                            </a:solidFill>
                            <a:latin typeface="Cambria Math" panose="02040503050406030204" pitchFamily="18" charset="0"/>
                            <a:cs typeface="ＭＳ Ｐゴシック" charset="-128"/>
                          </a:rPr>
                          <m:t>𝟒</m:t>
                        </m:r>
                        <m:r>
                          <a:rPr lang="en-US" altLang="zh-CN" sz="2400" b="1" i="1" smtClean="0">
                            <a:solidFill>
                              <a:schemeClr val="tx1"/>
                            </a:solidFill>
                            <a:latin typeface="Cambria Math" panose="02040503050406030204" pitchFamily="18" charset="0"/>
                            <a:cs typeface="ＭＳ Ｐゴシック" charset="-128"/>
                          </a:rPr>
                          <m:t>,</m:t>
                        </m:r>
                        <m:r>
                          <a:rPr lang="en-US" altLang="zh-CN" sz="2400" b="1" i="1" smtClean="0">
                            <a:solidFill>
                              <a:schemeClr val="tx1"/>
                            </a:solidFill>
                            <a:latin typeface="Cambria Math" panose="02040503050406030204" pitchFamily="18" charset="0"/>
                            <a:cs typeface="ＭＳ Ｐゴシック" charset="-128"/>
                          </a:rPr>
                          <m:t>𝟒</m:t>
                        </m:r>
                        <m:r>
                          <a:rPr lang="en-US" altLang="zh-CN" sz="2400" b="1" i="1" smtClean="0">
                            <a:solidFill>
                              <a:schemeClr val="tx1"/>
                            </a:solidFill>
                            <a:latin typeface="Cambria Math" panose="02040503050406030204" pitchFamily="18" charset="0"/>
                            <a:cs typeface="ＭＳ Ｐゴシック" charset="-128"/>
                          </a:rPr>
                          <m:t>,</m:t>
                        </m:r>
                        <m:r>
                          <a:rPr lang="en-US" altLang="zh-CN" sz="2400" b="1" i="1" smtClean="0">
                            <a:solidFill>
                              <a:schemeClr val="tx1"/>
                            </a:solidFill>
                            <a:latin typeface="Cambria Math" panose="02040503050406030204" pitchFamily="18" charset="0"/>
                            <a:cs typeface="ＭＳ Ｐゴシック" charset="-128"/>
                          </a:rPr>
                          <m:t>𝟖</m:t>
                        </m:r>
                      </m:e>
                    </m:d>
                    <m:r>
                      <a:rPr lang="en-US" altLang="zh-CN" sz="2400" b="1" i="1" smtClean="0">
                        <a:solidFill>
                          <a:schemeClr val="tx1"/>
                        </a:solidFill>
                        <a:latin typeface="Cambria Math" panose="02040503050406030204" pitchFamily="18" charset="0"/>
                        <a:cs typeface="ＭＳ Ｐゴシック" charset="-128"/>
                      </a:rPr>
                      <m:t>=</m:t>
                    </m:r>
                    <m:r>
                      <a:rPr lang="en-US" altLang="zh-CN" sz="2400" b="1" i="1" smtClean="0">
                        <a:solidFill>
                          <a:schemeClr val="tx1"/>
                        </a:solidFill>
                        <a:latin typeface="Cambria Math" panose="02040503050406030204" pitchFamily="18" charset="0"/>
                        <a:cs typeface="ＭＳ Ｐゴシック" charset="-128"/>
                      </a:rPr>
                      <m:t>𝟖</m:t>
                    </m:r>
                    <m:r>
                      <a:rPr lang="en-US" altLang="zh-CN" sz="2400" b="1" i="1" smtClean="0">
                        <a:solidFill>
                          <a:schemeClr val="tx1"/>
                        </a:solidFill>
                        <a:latin typeface="Cambria Math" panose="02040503050406030204" pitchFamily="18" charset="0"/>
                        <a:cs typeface="ＭＳ Ｐゴシック" charset="-128"/>
                      </a:rPr>
                      <m:t>.</m:t>
                    </m:r>
                  </m:oMath>
                </a14:m>
                <a:endParaRPr lang="en-US" altLang="zh-CN" sz="2400" dirty="0">
                  <a:solidFill>
                    <a:schemeClr val="tx1"/>
                  </a:solidFill>
                  <a:cs typeface="ＭＳ Ｐゴシック" charset="-128"/>
                </a:endParaRPr>
              </a:p>
            </p:txBody>
          </p:sp>
        </mc:Choice>
        <mc:Fallback xmlns="">
          <p:sp>
            <p:nvSpPr>
              <p:cNvPr id="59" name="矩形标注 58"/>
              <p:cNvSpPr>
                <a:spLocks noRot="1" noChangeAspect="1" noMove="1" noResize="1" noEditPoints="1" noAdjustHandles="1" noChangeArrowheads="1" noChangeShapeType="1" noTextEdit="1"/>
              </p:cNvSpPr>
              <p:nvPr/>
            </p:nvSpPr>
            <p:spPr bwMode="auto">
              <a:xfrm>
                <a:off x="1203764" y="6044497"/>
                <a:ext cx="4536504" cy="689002"/>
              </a:xfrm>
              <a:prstGeom prst="wedgeRectCallout">
                <a:avLst>
                  <a:gd name="adj1" fmla="val 61292"/>
                  <a:gd name="adj2" fmla="val 12846"/>
                </a:avLst>
              </a:prstGeom>
              <a:blipFill rotWithShape="0">
                <a:blip r:embed="rId18"/>
                <a:stretch>
                  <a:fillRect l="-1807" t="-2655" b="-23009"/>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bwMode="auto">
              <a:xfrm>
                <a:off x="6400560" y="1052737"/>
                <a:ext cx="2375818" cy="360040"/>
              </a:xfrm>
              <a:prstGeom prst="rect">
                <a:avLst/>
              </a:prstGeom>
              <a:solidFill>
                <a:srgbClr val="FFC000"/>
              </a:solidFill>
              <a:ln>
                <a:noFill/>
              </a:ln>
            </p:spPr>
            <p:txBody>
              <a:bodyPr anchor="ctr"/>
              <a:lstStyle>
                <a:defPPr>
                  <a:defRPr lang="ko-KR"/>
                </a:defPPr>
                <a:lvl1pPr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9pPr>
              </a:lstStyle>
              <a:p>
                <a:pPr algn="ctr" eaLnBrk="1" hangingPunct="1"/>
                <a:r>
                  <a:rPr lang="en-US" altLang="zh-CN" sz="2000" smtClean="0">
                    <a:latin typeface="+mn-lt"/>
                    <a:cs typeface="ＭＳ Ｐゴシック" charset="-128"/>
                  </a:rPr>
                  <a:t>CR = </a:t>
                </a:r>
                <a14:m>
                  <m:oMath xmlns:m="http://schemas.openxmlformats.org/officeDocument/2006/math">
                    <m:r>
                      <a:rPr lang="en-US" altLang="zh-CN" sz="2000" i="1" smtClean="0">
                        <a:latin typeface="Cambria Math" panose="02040503050406030204" pitchFamily="18" charset="0"/>
                        <a:ea typeface="黑体" panose="02010609060101010101" pitchFamily="49" charset="-122"/>
                      </a:rPr>
                      <m:t>𝟕</m:t>
                    </m:r>
                    <m:r>
                      <a:rPr lang="en-US" altLang="zh-CN" sz="2000" b="1" i="1" smtClean="0">
                        <a:latin typeface="Cambria Math" panose="02040503050406030204" pitchFamily="18" charset="0"/>
                        <a:ea typeface="黑体" panose="02010609060101010101" pitchFamily="49" charset="-122"/>
                      </a:rPr>
                      <m:t>.</m:t>
                    </m:r>
                    <m:r>
                      <a:rPr lang="en-US" altLang="zh-CN" sz="2000" b="1" i="1" smtClean="0">
                        <a:latin typeface="Cambria Math" panose="02040503050406030204" pitchFamily="18" charset="0"/>
                        <a:ea typeface="黑体" panose="02010609060101010101" pitchFamily="49" charset="-122"/>
                      </a:rPr>
                      <m:t>𝟗𝟔𝟕</m:t>
                    </m:r>
                  </m:oMath>
                </a14:m>
                <a:endParaRPr lang="zh-CN" altLang="en-US" sz="2000" dirty="0">
                  <a:latin typeface="+mn-lt"/>
                  <a:cs typeface="ＭＳ Ｐゴシック" charset="-128"/>
                </a:endParaRPr>
              </a:p>
            </p:txBody>
          </p:sp>
        </mc:Choice>
        <mc:Fallback xmlns="">
          <p:sp>
            <p:nvSpPr>
              <p:cNvPr id="60" name="矩形 59"/>
              <p:cNvSpPr>
                <a:spLocks noRot="1" noChangeAspect="1" noMove="1" noResize="1" noEditPoints="1" noAdjustHandles="1" noChangeArrowheads="1" noChangeShapeType="1" noTextEdit="1"/>
              </p:cNvSpPr>
              <p:nvPr/>
            </p:nvSpPr>
            <p:spPr bwMode="auto">
              <a:xfrm>
                <a:off x="6400560" y="1052737"/>
                <a:ext cx="2375818" cy="360040"/>
              </a:xfrm>
              <a:prstGeom prst="rect">
                <a:avLst/>
              </a:prstGeom>
              <a:blipFill rotWithShape="0">
                <a:blip r:embed="rId19"/>
                <a:stretch>
                  <a:fillRect t="-13559" b="-37288"/>
                </a:stretch>
              </a:blipFill>
              <a:ln>
                <a:noFill/>
              </a:ln>
            </p:spPr>
            <p:txBody>
              <a:bodyPr/>
              <a:lstStyle/>
              <a:p>
                <a:r>
                  <a:rPr lang="zh-CN" altLang="en-US">
                    <a:noFill/>
                  </a:rPr>
                  <a:t> </a:t>
                </a:r>
              </a:p>
            </p:txBody>
          </p:sp>
        </mc:Fallback>
      </mc:AlternateContent>
      <p:cxnSp>
        <p:nvCxnSpPr>
          <p:cNvPr id="26" name="直接箭头连接符 25"/>
          <p:cNvCxnSpPr>
            <a:stCxn id="8" idx="6"/>
            <a:endCxn id="14" idx="2"/>
          </p:cNvCxnSpPr>
          <p:nvPr/>
        </p:nvCxnSpPr>
        <p:spPr bwMode="auto">
          <a:xfrm>
            <a:off x="2135758" y="4671837"/>
            <a:ext cx="933584" cy="145599"/>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21" name="直接箭头连接符 20"/>
          <p:cNvCxnSpPr>
            <a:stCxn id="6" idx="6"/>
            <a:endCxn id="14" idx="2"/>
          </p:cNvCxnSpPr>
          <p:nvPr/>
        </p:nvCxnSpPr>
        <p:spPr bwMode="auto">
          <a:xfrm>
            <a:off x="2135758" y="3691099"/>
            <a:ext cx="933584" cy="1126337"/>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19" name="直接箭头连接符 18"/>
          <p:cNvCxnSpPr>
            <a:stCxn id="5" idx="6"/>
            <a:endCxn id="14" idx="2"/>
          </p:cNvCxnSpPr>
          <p:nvPr/>
        </p:nvCxnSpPr>
        <p:spPr bwMode="auto">
          <a:xfrm>
            <a:off x="2135758" y="3200730"/>
            <a:ext cx="933584" cy="1616706"/>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sp>
        <p:nvSpPr>
          <p:cNvPr id="61" name="文本框 60"/>
          <p:cNvSpPr txBox="1"/>
          <p:nvPr/>
        </p:nvSpPr>
        <p:spPr>
          <a:xfrm>
            <a:off x="6315925" y="2727642"/>
            <a:ext cx="2648563" cy="523220"/>
          </a:xfrm>
          <a:prstGeom prst="rect">
            <a:avLst/>
          </a:prstGeom>
          <a:noFill/>
        </p:spPr>
        <p:txBody>
          <a:bodyPr wrap="square" rtlCol="0">
            <a:spAutoFit/>
          </a:bodyPr>
          <a:lstStyle/>
          <a:p>
            <a:pPr algn="ctr"/>
            <a:r>
              <a:rPr lang="en-US" altLang="zh-CN"/>
              <a:t>TABLE I. Predicted accuracy between tasks and workers</a:t>
            </a:r>
            <a:endParaRPr lang="zh-CN" altLang="en-US"/>
          </a:p>
        </p:txBody>
      </p:sp>
      <p:sp>
        <p:nvSpPr>
          <p:cNvPr id="52" name="灯片编号占位符 51"/>
          <p:cNvSpPr>
            <a:spLocks noGrp="1"/>
          </p:cNvSpPr>
          <p:nvPr>
            <p:ph type="sldNum" sz="quarter" idx="12"/>
          </p:nvPr>
        </p:nvSpPr>
        <p:spPr/>
        <p:txBody>
          <a:bodyPr/>
          <a:lstStyle/>
          <a:p>
            <a:pPr>
              <a:defRPr/>
            </a:pPr>
            <a:fld id="{73697CC5-BB9E-487E-AFF3-8F5506CF83B5}" type="slidenum">
              <a:rPr lang="en-US" altLang="ko-KR" smtClean="0"/>
              <a:pPr>
                <a:defRPr/>
              </a:pPr>
              <a:t>33</a:t>
            </a:fld>
            <a:endParaRPr lang="en-US" altLang="ko-KR"/>
          </a:p>
        </p:txBody>
      </p:sp>
    </p:spTree>
    <p:extLst>
      <p:ext uri="{BB962C8B-B14F-4D97-AF65-F5344CB8AC3E}">
        <p14:creationId xmlns:p14="http://schemas.microsoft.com/office/powerpoint/2010/main" val="289545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sz="2800"/>
                  <a:t>Basic </a:t>
                </a:r>
                <a:r>
                  <a:rPr lang="en-US" altLang="zh-CN" sz="2800" smtClean="0"/>
                  <a:t>idea of AAM</a:t>
                </a:r>
                <a:endParaRPr lang="en-US" altLang="zh-CN" sz="2800"/>
              </a:p>
              <a:p>
                <a:pPr lvl="1"/>
                <a:r>
                  <a:rPr lang="en-US" altLang="zh-CN" sz="2400"/>
                  <a:t>Average </a:t>
                </a:r>
                <a:r>
                  <a:rPr lang="en-US" altLang="zh-CN" sz="2400" smtClean="0"/>
                  <a:t>latency And </a:t>
                </a:r>
                <a:r>
                  <a:rPr lang="en-US" altLang="zh-CN" sz="2400"/>
                  <a:t>Maximum </a:t>
                </a:r>
                <a:r>
                  <a:rPr lang="en-US" altLang="zh-CN" sz="2400" smtClean="0"/>
                  <a:t>latency</a:t>
                </a:r>
                <a:endParaRPr lang="en-US" altLang="zh-CN" sz="2400"/>
              </a:p>
              <a:p>
                <a:pPr lvl="2"/>
                <a:r>
                  <a:rPr lang="en-US" altLang="zh-CN" sz="2100"/>
                  <a:t>Average </a:t>
                </a:r>
                <a:r>
                  <a:rPr lang="en-US" altLang="zh-CN" sz="2100" smtClean="0"/>
                  <a:t>latency</a:t>
                </a:r>
                <a:r>
                  <a:rPr lang="en-US" altLang="zh-CN" sz="2100"/>
                  <a:t>(</a:t>
                </a:r>
                <a14:m>
                  <m:oMath xmlns:m="http://schemas.openxmlformats.org/officeDocument/2006/math">
                    <m:r>
                      <a:rPr lang="en-US" altLang="zh-CN" sz="2100" i="1" smtClean="0">
                        <a:solidFill>
                          <a:srgbClr val="FF0000"/>
                        </a:solidFill>
                        <a:latin typeface="Cambria Math" panose="02040503050406030204" pitchFamily="18" charset="0"/>
                      </a:rPr>
                      <m:t>𝑎𝑣𝑔</m:t>
                    </m:r>
                  </m:oMath>
                </a14:m>
                <a:r>
                  <a:rPr lang="en-US" altLang="zh-CN" sz="2100"/>
                  <a:t>): average time to complete remaining tasks</a:t>
                </a:r>
              </a:p>
              <a:p>
                <a:pPr lvl="3"/>
                <a14:m>
                  <m:oMath xmlns:m="http://schemas.openxmlformats.org/officeDocument/2006/math">
                    <m:r>
                      <a:rPr lang="en-US" altLang="zh-CN" sz="2100" i="1">
                        <a:latin typeface="Cambria Math" panose="02040503050406030204" pitchFamily="18" charset="0"/>
                      </a:rPr>
                      <m:t>𝑎𝑣𝑔</m:t>
                    </m:r>
                    <m:r>
                      <a:rPr lang="en-US" altLang="zh-CN" sz="2100" i="1">
                        <a:latin typeface="Cambria Math" panose="02040503050406030204" pitchFamily="18" charset="0"/>
                      </a:rPr>
                      <m:t>=</m:t>
                    </m:r>
                    <m:f>
                      <m:fPr>
                        <m:ctrlPr>
                          <a:rPr lang="en-US" altLang="zh-CN" sz="2100" i="1">
                            <a:latin typeface="Cambria Math" panose="02040503050406030204" pitchFamily="18" charset="0"/>
                          </a:rPr>
                        </m:ctrlPr>
                      </m:fPr>
                      <m:num>
                        <m:nary>
                          <m:naryPr>
                            <m:chr m:val="∑"/>
                            <m:ctrlPr>
                              <a:rPr lang="en-US" altLang="zh-CN" sz="2100" i="1" smtClean="0">
                                <a:latin typeface="Cambria Math" panose="02040503050406030204" pitchFamily="18" charset="0"/>
                              </a:rPr>
                            </m:ctrlPr>
                          </m:naryPr>
                          <m:sub>
                            <m:r>
                              <m:rPr>
                                <m:brk m:alnAt="23"/>
                              </m:rPr>
                              <a:rPr lang="en-US" altLang="zh-CN" sz="2100" b="0" i="1" smtClean="0">
                                <a:latin typeface="Cambria Math" panose="02040503050406030204" pitchFamily="18" charset="0"/>
                              </a:rPr>
                              <m:t>𝑗</m:t>
                            </m:r>
                            <m:r>
                              <a:rPr lang="en-US" altLang="zh-CN" sz="2100" b="0" i="1" smtClean="0">
                                <a:latin typeface="Cambria Math" panose="02040503050406030204" pitchFamily="18" charset="0"/>
                              </a:rPr>
                              <m:t>=1</m:t>
                            </m:r>
                          </m:sub>
                          <m:sup>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𝑇</m:t>
                            </m:r>
                            <m:r>
                              <a:rPr lang="en-US" altLang="zh-CN" sz="2100" b="0" i="1" smtClean="0">
                                <a:latin typeface="Cambria Math" panose="02040503050406030204" pitchFamily="18" charset="0"/>
                              </a:rPr>
                              <m:t>|</m:t>
                            </m:r>
                          </m:sup>
                          <m:e>
                            <m:r>
                              <a:rPr lang="en-US" altLang="zh-CN" sz="2100" b="0" i="1" smtClean="0">
                                <a:latin typeface="Cambria Math" panose="02040503050406030204" pitchFamily="18" charset="0"/>
                              </a:rPr>
                              <m:t>(</m:t>
                            </m:r>
                            <m:r>
                              <m:rPr>
                                <m:sty m:val="p"/>
                              </m:rPr>
                              <a:rPr lang="el-GR" altLang="zh-CN" sz="2100" b="0" i="1" smtClean="0">
                                <a:latin typeface="Cambria Math" panose="02040503050406030204" pitchFamily="18" charset="0"/>
                                <a:ea typeface="Cambria Math" panose="02040503050406030204" pitchFamily="18" charset="0"/>
                              </a:rPr>
                              <m:t>δ</m:t>
                            </m:r>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𝑆</m:t>
                            </m:r>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𝑗</m:t>
                            </m:r>
                            <m:r>
                              <a:rPr lang="en-US" altLang="zh-CN" sz="2100" b="0" i="1" smtClean="0">
                                <a:latin typeface="Cambria Math" panose="02040503050406030204" pitchFamily="18" charset="0"/>
                              </a:rPr>
                              <m:t>])</m:t>
                            </m:r>
                          </m:e>
                        </m:nary>
                      </m:num>
                      <m:den>
                        <m:r>
                          <a:rPr lang="en-US" altLang="zh-CN" sz="2100" b="0" i="1" smtClean="0">
                            <a:latin typeface="Cambria Math" panose="02040503050406030204" pitchFamily="18" charset="0"/>
                          </a:rPr>
                          <m:t>𝐾</m:t>
                        </m:r>
                      </m:den>
                    </m:f>
                  </m:oMath>
                </a14:m>
                <a:endParaRPr lang="en-US" altLang="zh-CN" sz="2100"/>
              </a:p>
              <a:p>
                <a:pPr lvl="2"/>
                <a:r>
                  <a:rPr lang="en-US" altLang="zh-CN" sz="2100"/>
                  <a:t>Maximum </a:t>
                </a:r>
                <a:r>
                  <a:rPr lang="en-US" altLang="zh-CN" sz="2100" smtClean="0"/>
                  <a:t>latency</a:t>
                </a:r>
                <a:r>
                  <a:rPr lang="en-US" altLang="zh-CN" sz="2100"/>
                  <a:t>(</a:t>
                </a:r>
                <a14:m>
                  <m:oMath xmlns:m="http://schemas.openxmlformats.org/officeDocument/2006/math">
                    <m:r>
                      <a:rPr lang="en-US" altLang="zh-CN" sz="2100" i="1" smtClean="0">
                        <a:solidFill>
                          <a:srgbClr val="FF0000"/>
                        </a:solidFill>
                        <a:latin typeface="Cambria Math" panose="02040503050406030204" pitchFamily="18" charset="0"/>
                      </a:rPr>
                      <m:t>𝑚𝑎𝑥𝑅𝑒𝑚𝑎𝑖𝑛</m:t>
                    </m:r>
                  </m:oMath>
                </a14:m>
                <a:r>
                  <a:rPr lang="en-US" altLang="zh-CN" sz="2100"/>
                  <a:t>): maximum time to complete one task which </a:t>
                </a:r>
                <a:r>
                  <a:rPr lang="en-US" altLang="zh-CN" sz="2100">
                    <a:solidFill>
                      <a:srgbClr val="FF0000"/>
                    </a:solidFill>
                  </a:rPr>
                  <a:t>tends to be bottleneck </a:t>
                </a:r>
                <a:r>
                  <a:rPr lang="en-US" altLang="zh-CN" sz="2100"/>
                  <a:t>of overall latency</a:t>
                </a:r>
              </a:p>
              <a:p>
                <a:pPr lvl="3"/>
                <a14:m>
                  <m:oMath xmlns:m="http://schemas.openxmlformats.org/officeDocument/2006/math">
                    <m:r>
                      <a:rPr lang="en-US" altLang="zh-CN" sz="2100" b="0" i="1" smtClean="0">
                        <a:latin typeface="Cambria Math" panose="02040503050406030204" pitchFamily="18" charset="0"/>
                      </a:rPr>
                      <m:t>𝑚𝑎𝑥𝑅𝑒𝑚𝑎𝑖𝑛</m:t>
                    </m:r>
                    <m:r>
                      <a:rPr lang="en-US" altLang="zh-CN" sz="2100" i="1">
                        <a:latin typeface="Cambria Math" panose="02040503050406030204" pitchFamily="18" charset="0"/>
                      </a:rPr>
                      <m:t>=</m:t>
                    </m:r>
                    <m:func>
                      <m:funcPr>
                        <m:ctrlPr>
                          <a:rPr lang="en-US" altLang="zh-CN" sz="2100" i="1" smtClean="0">
                            <a:latin typeface="Cambria Math" panose="02040503050406030204" pitchFamily="18" charset="0"/>
                          </a:rPr>
                        </m:ctrlPr>
                      </m:funcPr>
                      <m:fName>
                        <m:limLow>
                          <m:limLowPr>
                            <m:ctrlPr>
                              <a:rPr lang="en-US" altLang="zh-CN" sz="2100" i="1" smtClean="0">
                                <a:latin typeface="Cambria Math" panose="02040503050406030204" pitchFamily="18" charset="0"/>
                              </a:rPr>
                            </m:ctrlPr>
                          </m:limLowPr>
                          <m:e>
                            <m:r>
                              <m:rPr>
                                <m:sty m:val="p"/>
                              </m:rPr>
                              <a:rPr lang="en-US" altLang="zh-CN" sz="2100" i="0" smtClean="0">
                                <a:latin typeface="Cambria Math" panose="02040503050406030204" pitchFamily="18" charset="0"/>
                              </a:rPr>
                              <m:t>max</m:t>
                            </m:r>
                          </m:e>
                          <m:lim>
                            <m:r>
                              <a:rPr lang="en-US" altLang="zh-CN" sz="2100" b="0" i="1" smtClean="0">
                                <a:latin typeface="Cambria Math" panose="02040503050406030204" pitchFamily="18" charset="0"/>
                              </a:rPr>
                              <m:t>𝑗</m:t>
                            </m:r>
                            <m:r>
                              <a:rPr lang="en-US" altLang="zh-CN" sz="2100" b="0" i="1" smtClean="0">
                                <a:latin typeface="Cambria Math" panose="02040503050406030204" pitchFamily="18" charset="0"/>
                              </a:rPr>
                              <m:t>=1…|</m:t>
                            </m:r>
                            <m:r>
                              <a:rPr lang="en-US" altLang="zh-CN" sz="2100" b="0" i="1" smtClean="0">
                                <a:latin typeface="Cambria Math" panose="02040503050406030204" pitchFamily="18" charset="0"/>
                              </a:rPr>
                              <m:t>𝑇</m:t>
                            </m:r>
                            <m:r>
                              <a:rPr lang="en-US" altLang="zh-CN" sz="2100" b="0" i="1" smtClean="0">
                                <a:latin typeface="Cambria Math" panose="02040503050406030204" pitchFamily="18" charset="0"/>
                              </a:rPr>
                              <m:t>|</m:t>
                            </m:r>
                          </m:lim>
                        </m:limLow>
                      </m:fName>
                      <m:e>
                        <m:r>
                          <a:rPr lang="en-US" altLang="zh-CN" sz="2100" b="0" i="1" smtClean="0">
                            <a:latin typeface="Cambria Math" panose="02040503050406030204" pitchFamily="18" charset="0"/>
                          </a:rPr>
                          <m:t>(</m:t>
                        </m:r>
                        <m:r>
                          <m:rPr>
                            <m:sty m:val="p"/>
                          </m:rPr>
                          <a:rPr lang="el-GR" altLang="zh-CN" sz="2100" b="0" i="1" smtClean="0">
                            <a:latin typeface="Cambria Math" panose="02040503050406030204" pitchFamily="18" charset="0"/>
                            <a:ea typeface="Cambria Math" panose="02040503050406030204" pitchFamily="18" charset="0"/>
                          </a:rPr>
                          <m:t>δ</m:t>
                        </m:r>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𝑆</m:t>
                        </m:r>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𝑗</m:t>
                        </m:r>
                        <m:r>
                          <a:rPr lang="en-US" altLang="zh-CN" sz="2100" b="0" i="1" smtClean="0">
                            <a:latin typeface="Cambria Math" panose="02040503050406030204" pitchFamily="18" charset="0"/>
                          </a:rPr>
                          <m:t>])</m:t>
                        </m:r>
                      </m:e>
                    </m:func>
                  </m:oMath>
                </a14:m>
                <a:endParaRPr lang="en-US" altLang="zh-CN" sz="2100"/>
              </a:p>
              <a:p>
                <a:pPr lvl="2"/>
                <a:endParaRPr lang="en-US" altLang="zh-CN"/>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593" t="-1179" r="-1259"/>
                </a:stretch>
              </a:blipFill>
            </p:spPr>
            <p:txBody>
              <a:bodyPr/>
              <a:lstStyle/>
              <a:p>
                <a:r>
                  <a:rPr lang="zh-CN" altLang="en-US">
                    <a:noFill/>
                  </a:rPr>
                  <a:t> </a:t>
                </a:r>
              </a:p>
            </p:txBody>
          </p:sp>
        </mc:Fallback>
      </mc:AlternateContent>
      <p:sp>
        <p:nvSpPr>
          <p:cNvPr id="7" name="标题 1"/>
          <p:cNvSpPr>
            <a:spLocks noGrp="1"/>
          </p:cNvSpPr>
          <p:nvPr>
            <p:ph type="title"/>
          </p:nvPr>
        </p:nvSpPr>
        <p:spPr>
          <a:xfrm>
            <a:off x="138336" y="115888"/>
            <a:ext cx="8867328" cy="714375"/>
          </a:xfrm>
        </p:spPr>
        <p:txBody>
          <a:bodyPr/>
          <a:lstStyle/>
          <a:p>
            <a:pPr algn="ctr"/>
            <a:r>
              <a:rPr lang="en-US" altLang="zh-CN"/>
              <a:t>Optimized Greedy Algorithm</a:t>
            </a:r>
            <a:endParaRPr lang="zh-CN" altLang="en-US"/>
          </a:p>
        </p:txBody>
      </p:sp>
      <p:sp>
        <p:nvSpPr>
          <p:cNvPr id="2" name="灯片编号占位符 1"/>
          <p:cNvSpPr>
            <a:spLocks noGrp="1"/>
          </p:cNvSpPr>
          <p:nvPr>
            <p:ph type="sldNum" sz="quarter" idx="12"/>
          </p:nvPr>
        </p:nvSpPr>
        <p:spPr/>
        <p:txBody>
          <a:bodyPr/>
          <a:lstStyle/>
          <a:p>
            <a:pPr>
              <a:defRPr/>
            </a:pPr>
            <a:fld id="{73697CC5-BB9E-487E-AFF3-8F5506CF83B5}" type="slidenum">
              <a:rPr lang="en-US" altLang="ko-KR" smtClean="0"/>
              <a:pPr>
                <a:defRPr/>
              </a:pPr>
              <a:t>34</a:t>
            </a:fld>
            <a:endParaRPr lang="en-US" altLang="ko-KR"/>
          </a:p>
        </p:txBody>
      </p:sp>
    </p:spTree>
    <p:extLst>
      <p:ext uri="{BB962C8B-B14F-4D97-AF65-F5344CB8AC3E}">
        <p14:creationId xmlns:p14="http://schemas.microsoft.com/office/powerpoint/2010/main" val="58665009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8336" y="115888"/>
            <a:ext cx="8867328" cy="714375"/>
          </a:xfrm>
        </p:spPr>
        <p:txBody>
          <a:bodyPr/>
          <a:lstStyle/>
          <a:p>
            <a:pPr algn="ctr"/>
            <a:r>
              <a:rPr lang="en-US" altLang="zh-CN"/>
              <a:t>Optimized Greedy Algorithm</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980728"/>
                <a:ext cx="8363272" cy="5688360"/>
              </a:xfrm>
            </p:spPr>
            <p:txBody>
              <a:bodyPr/>
              <a:lstStyle/>
              <a:p>
                <a:r>
                  <a:rPr lang="en-US" altLang="zh-CN" sz="2800"/>
                  <a:t>Basic idea of AAM</a:t>
                </a:r>
                <a:endParaRPr lang="en-US" altLang="zh-CN" sz="2800" dirty="0"/>
              </a:p>
              <a:p>
                <a:pPr lvl="1"/>
                <a:r>
                  <a:rPr lang="en-US" altLang="zh-CN" sz="2400"/>
                  <a:t>Average </a:t>
                </a:r>
                <a:r>
                  <a:rPr lang="en-US" altLang="zh-CN" sz="2400" smtClean="0"/>
                  <a:t>latency And </a:t>
                </a:r>
                <a:r>
                  <a:rPr lang="en-US" altLang="zh-CN" sz="2400"/>
                  <a:t>Maximum </a:t>
                </a:r>
                <a:r>
                  <a:rPr lang="en-US" altLang="zh-CN" sz="2400" smtClean="0"/>
                  <a:t>latency</a:t>
                </a:r>
                <a:endParaRPr lang="en-US" altLang="zh-CN" sz="2400" dirty="0"/>
              </a:p>
              <a:p>
                <a:pPr lvl="2"/>
                <a:r>
                  <a:rPr lang="en-US" altLang="zh-CN" sz="2100">
                    <a:solidFill>
                      <a:schemeClr val="tx1"/>
                    </a:solidFill>
                  </a:rPr>
                  <a:t>Average </a:t>
                </a:r>
                <a:r>
                  <a:rPr lang="en-US" altLang="zh-CN" sz="2100" smtClean="0">
                    <a:solidFill>
                      <a:schemeClr val="tx1"/>
                    </a:solidFill>
                  </a:rPr>
                  <a:t>latency</a:t>
                </a:r>
                <a:r>
                  <a:rPr lang="en-US" altLang="zh-CN" sz="2100" dirty="0">
                    <a:solidFill>
                      <a:schemeClr val="tx1"/>
                    </a:solidFill>
                  </a:rPr>
                  <a:t>(</a:t>
                </a:r>
                <a14:m>
                  <m:oMath xmlns:m="http://schemas.openxmlformats.org/officeDocument/2006/math">
                    <m:r>
                      <a:rPr lang="en-US" altLang="zh-CN" sz="2100" i="1" smtClean="0">
                        <a:solidFill>
                          <a:schemeClr val="tx1"/>
                        </a:solidFill>
                        <a:latin typeface="Cambria Math" panose="02040503050406030204" pitchFamily="18" charset="0"/>
                        <a:ea typeface="Cambria Math" panose="02040503050406030204" pitchFamily="18" charset="0"/>
                      </a:rPr>
                      <m:t>𝑎𝑣𝑔</m:t>
                    </m:r>
                  </m:oMath>
                </a14:m>
                <a:r>
                  <a:rPr lang="en-US" altLang="zh-CN" sz="2100" dirty="0">
                    <a:solidFill>
                      <a:schemeClr val="tx1"/>
                    </a:solidFill>
                  </a:rPr>
                  <a:t>): average time to complete remaining tasks</a:t>
                </a:r>
              </a:p>
              <a:p>
                <a:pPr lvl="2"/>
                <a:r>
                  <a:rPr lang="en-US" altLang="zh-CN" sz="2100">
                    <a:solidFill>
                      <a:schemeClr val="tx1"/>
                    </a:solidFill>
                  </a:rPr>
                  <a:t>Maximum </a:t>
                </a:r>
                <a:r>
                  <a:rPr lang="en-US" altLang="zh-CN" sz="2100" smtClean="0">
                    <a:solidFill>
                      <a:schemeClr val="tx1"/>
                    </a:solidFill>
                  </a:rPr>
                  <a:t>latency</a:t>
                </a:r>
                <a:r>
                  <a:rPr lang="en-US" altLang="zh-CN" sz="2100" dirty="0">
                    <a:solidFill>
                      <a:schemeClr val="tx1"/>
                    </a:solidFill>
                  </a:rPr>
                  <a:t>(</a:t>
                </a:r>
                <a14:m>
                  <m:oMath xmlns:m="http://schemas.openxmlformats.org/officeDocument/2006/math">
                    <m:r>
                      <a:rPr lang="en-US" altLang="zh-CN" sz="2100" i="1" smtClean="0">
                        <a:solidFill>
                          <a:schemeClr val="tx1"/>
                        </a:solidFill>
                        <a:latin typeface="Cambria Math" panose="02040503050406030204" pitchFamily="18" charset="0"/>
                        <a:ea typeface="Cambria Math" panose="02040503050406030204" pitchFamily="18" charset="0"/>
                      </a:rPr>
                      <m:t>𝑚𝑎𝑥𝑅𝑒𝑚𝑎𝑖𝑛</m:t>
                    </m:r>
                  </m:oMath>
                </a14:m>
                <a:r>
                  <a:rPr lang="en-US" altLang="zh-CN" sz="2100" dirty="0">
                    <a:solidFill>
                      <a:schemeClr val="tx1"/>
                    </a:solidFill>
                  </a:rPr>
                  <a:t>): maximum time to complete one task which tends to be bottleneck of overall latency</a:t>
                </a:r>
              </a:p>
              <a:p>
                <a:pPr lvl="1"/>
                <a:r>
                  <a:rPr lang="en-US" altLang="zh-CN" sz="2400" dirty="0"/>
                  <a:t>Dynamically select the greedy strategy</a:t>
                </a:r>
              </a:p>
              <a:p>
                <a:pPr lvl="2"/>
                <a:r>
                  <a:rPr lang="en-US" altLang="zh-CN" sz="2100" dirty="0"/>
                  <a:t>When </a:t>
                </a:r>
                <a14:m>
                  <m:oMath xmlns:m="http://schemas.openxmlformats.org/officeDocument/2006/math">
                    <m:r>
                      <a:rPr lang="en-US" altLang="zh-CN" sz="2100" i="1" smtClean="0">
                        <a:solidFill>
                          <a:schemeClr val="tx1"/>
                        </a:solidFill>
                        <a:latin typeface="Cambria Math" panose="02040503050406030204" pitchFamily="18" charset="0"/>
                      </a:rPr>
                      <m:t>𝑎𝑣𝑔</m:t>
                    </m:r>
                    <m:r>
                      <a:rPr lang="en-US" altLang="zh-CN" sz="2100" i="1" smtClean="0">
                        <a:solidFill>
                          <a:schemeClr val="tx1"/>
                        </a:solidFill>
                        <a:latin typeface="Cambria Math" panose="02040503050406030204" pitchFamily="18" charset="0"/>
                      </a:rPr>
                      <m:t> ≥ </m:t>
                    </m:r>
                    <m:r>
                      <a:rPr lang="en-US" altLang="zh-CN" sz="2100" i="1" smtClean="0">
                        <a:solidFill>
                          <a:schemeClr val="tx1"/>
                        </a:solidFill>
                        <a:latin typeface="Cambria Math" panose="02040503050406030204" pitchFamily="18" charset="0"/>
                      </a:rPr>
                      <m:t>𝑚𝑎𝑥𝑅𝑒𝑚𝑎𝑖𝑛</m:t>
                    </m:r>
                  </m:oMath>
                </a14:m>
                <a:r>
                  <a:rPr lang="en-US" altLang="zh-CN" sz="2100" dirty="0"/>
                  <a:t>, greedily assign the uncompleted tasks with the</a:t>
                </a:r>
                <a:r>
                  <a:rPr lang="en-US" altLang="zh-CN" sz="2100" dirty="0">
                    <a:solidFill>
                      <a:srgbClr val="FF0000"/>
                    </a:solidFill>
                  </a:rPr>
                  <a:t> highest gain</a:t>
                </a:r>
              </a:p>
              <a:p>
                <a:pPr lvl="2"/>
                <a:r>
                  <a:rPr lang="en-US" altLang="zh-CN" sz="2100" dirty="0"/>
                  <a:t>When </a:t>
                </a:r>
                <a14:m>
                  <m:oMath xmlns:m="http://schemas.openxmlformats.org/officeDocument/2006/math">
                    <m:r>
                      <a:rPr lang="en-US" altLang="zh-CN" sz="2100" i="1" smtClean="0">
                        <a:solidFill>
                          <a:schemeClr val="tx1"/>
                        </a:solidFill>
                        <a:latin typeface="Cambria Math" panose="02040503050406030204" pitchFamily="18" charset="0"/>
                      </a:rPr>
                      <m:t>𝑎𝑣𝑔</m:t>
                    </m:r>
                    <m:r>
                      <a:rPr lang="en-US" altLang="zh-CN" sz="2100" i="1" smtClean="0">
                        <a:solidFill>
                          <a:schemeClr val="tx1"/>
                        </a:solidFill>
                        <a:latin typeface="Cambria Math" panose="02040503050406030204" pitchFamily="18" charset="0"/>
                      </a:rPr>
                      <m:t> &lt; </m:t>
                    </m:r>
                    <m:r>
                      <a:rPr lang="en-US" altLang="zh-CN" sz="2100" i="1" smtClean="0">
                        <a:solidFill>
                          <a:schemeClr val="tx1"/>
                        </a:solidFill>
                        <a:latin typeface="Cambria Math" panose="02040503050406030204" pitchFamily="18" charset="0"/>
                      </a:rPr>
                      <m:t>𝑚𝑎𝑥𝑅𝑒𝑚𝑎𝑖𝑛</m:t>
                    </m:r>
                  </m:oMath>
                </a14:m>
                <a:r>
                  <a:rPr lang="en-US" altLang="zh-CN" sz="2100" dirty="0"/>
                  <a:t>, greedily assign the uncompleted tasks with</a:t>
                </a:r>
                <a:r>
                  <a:rPr lang="en-US" altLang="zh-CN" sz="2100" dirty="0">
                    <a:solidFill>
                      <a:srgbClr val="FF0000"/>
                    </a:solidFill>
                  </a:rPr>
                  <a:t> </a:t>
                </a:r>
                <a:r>
                  <a:rPr lang="en-US" altLang="zh-CN" sz="2100" dirty="0"/>
                  <a:t>the</a:t>
                </a:r>
                <a:r>
                  <a:rPr lang="en-US" altLang="zh-CN" sz="2100" dirty="0">
                    <a:solidFill>
                      <a:srgbClr val="FF0000"/>
                    </a:solidFill>
                  </a:rPr>
                  <a:t> least accumulated accuracy</a:t>
                </a:r>
                <a:endParaRPr lang="en-US" altLang="zh-CN" sz="2100" dirty="0"/>
              </a:p>
              <a:p>
                <a:pPr lvl="2"/>
                <a:endParaRPr lang="en-US" altLang="zh-CN" dirty="0"/>
              </a:p>
              <a:p>
                <a:pPr lvl="2"/>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980728"/>
                <a:ext cx="8363272" cy="5688360"/>
              </a:xfrm>
              <a:blipFill rotWithShape="0">
                <a:blip r:embed="rId3"/>
                <a:stretch>
                  <a:fillRect l="-583" t="-1179" r="-583"/>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pPr>
              <a:defRPr/>
            </a:pPr>
            <a:fld id="{73697CC5-BB9E-487E-AFF3-8F5506CF83B5}" type="slidenum">
              <a:rPr lang="en-US" altLang="ko-KR" smtClean="0"/>
              <a:pPr>
                <a:defRPr/>
              </a:pPr>
              <a:t>35</a:t>
            </a:fld>
            <a:endParaRPr lang="en-US" altLang="ko-KR"/>
          </a:p>
        </p:txBody>
      </p:sp>
    </p:spTree>
    <p:extLst>
      <p:ext uri="{BB962C8B-B14F-4D97-AF65-F5344CB8AC3E}">
        <p14:creationId xmlns:p14="http://schemas.microsoft.com/office/powerpoint/2010/main" val="354227386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980728"/>
                <a:ext cx="8363272" cy="5688360"/>
              </a:xfrm>
            </p:spPr>
            <p:txBody>
              <a:bodyPr/>
              <a:lstStyle/>
              <a:p>
                <a:r>
                  <a:rPr lang="en-US" altLang="zh-CN" sz="2800"/>
                  <a:t>Basic idea of AAM</a:t>
                </a:r>
              </a:p>
              <a:p>
                <a:pPr lvl="1"/>
                <a:r>
                  <a:rPr lang="en-US" altLang="zh-CN" sz="2400"/>
                  <a:t>Dynamically select the greedy strategy</a:t>
                </a:r>
              </a:p>
              <a:p>
                <a:pPr lvl="2"/>
                <a:r>
                  <a:rPr lang="en-US" altLang="zh-CN" sz="2100"/>
                  <a:t>When </a:t>
                </a:r>
                <a14:m>
                  <m:oMath xmlns:m="http://schemas.openxmlformats.org/officeDocument/2006/math">
                    <m:r>
                      <a:rPr lang="en-US" altLang="zh-CN" sz="2100" i="1">
                        <a:solidFill>
                          <a:srgbClr val="FF0000"/>
                        </a:solidFill>
                        <a:latin typeface="Cambria Math" panose="02040503050406030204" pitchFamily="18" charset="0"/>
                      </a:rPr>
                      <m:t>𝑎𝑣𝑔</m:t>
                    </m:r>
                    <m:r>
                      <a:rPr lang="en-US" altLang="zh-CN" sz="2100" i="1">
                        <a:solidFill>
                          <a:srgbClr val="FF0000"/>
                        </a:solidFill>
                        <a:latin typeface="Cambria Math" panose="02040503050406030204" pitchFamily="18" charset="0"/>
                      </a:rPr>
                      <m:t> ≥ </m:t>
                    </m:r>
                    <m:r>
                      <a:rPr lang="en-US" altLang="zh-CN" sz="2100" i="1">
                        <a:solidFill>
                          <a:srgbClr val="FF0000"/>
                        </a:solidFill>
                        <a:latin typeface="Cambria Math" panose="02040503050406030204" pitchFamily="18" charset="0"/>
                      </a:rPr>
                      <m:t>𝑚𝑎𝑥𝑅𝑒𝑚𝑎𝑖𝑛</m:t>
                    </m:r>
                  </m:oMath>
                </a14:m>
                <a:r>
                  <a:rPr lang="en-US" altLang="zh-CN" sz="2100"/>
                  <a:t>, greedily assign the uncompleted tasks with the</a:t>
                </a:r>
                <a:r>
                  <a:rPr lang="en-US" altLang="zh-CN" sz="2100">
                    <a:solidFill>
                      <a:srgbClr val="FF0000"/>
                    </a:solidFill>
                  </a:rPr>
                  <a:t> highest gain</a:t>
                </a:r>
                <a:endParaRPr lang="en-US" altLang="zh-CN" sz="2100"/>
              </a:p>
              <a:p>
                <a:pPr lvl="2"/>
                <a:endParaRPr lang="en-US" altLang="zh-CN"/>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980728"/>
                <a:ext cx="8363272" cy="5688360"/>
              </a:xfrm>
              <a:blipFill rotWithShape="0">
                <a:blip r:embed="rId3"/>
                <a:stretch>
                  <a:fillRect l="-583" t="-1179" r="-583"/>
                </a:stretch>
              </a:blipFill>
            </p:spPr>
            <p:txBody>
              <a:bodyPr/>
              <a:lstStyle/>
              <a:p>
                <a:r>
                  <a:rPr lang="zh-CN" altLang="en-US">
                    <a:noFill/>
                  </a:rPr>
                  <a:t> </a:t>
                </a:r>
              </a:p>
            </p:txBody>
          </p:sp>
        </mc:Fallback>
      </mc:AlternateContent>
      <p:sp>
        <p:nvSpPr>
          <p:cNvPr id="5" name="椭圆 4"/>
          <p:cNvSpPr/>
          <p:nvPr/>
        </p:nvSpPr>
        <p:spPr bwMode="auto">
          <a:xfrm>
            <a:off x="1775758" y="3020730"/>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6" name="椭圆 5"/>
          <p:cNvSpPr/>
          <p:nvPr/>
        </p:nvSpPr>
        <p:spPr bwMode="auto">
          <a:xfrm>
            <a:off x="1775758" y="3511099"/>
            <a:ext cx="360000" cy="360000"/>
          </a:xfrm>
          <a:prstGeom prst="ellipse">
            <a:avLst/>
          </a:prstGeom>
          <a:solidFill>
            <a:schemeClr val="bg1">
              <a:alpha val="0"/>
            </a:schemeClr>
          </a:solidFill>
          <a:ln w="19050"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7" name="椭圆 6"/>
          <p:cNvSpPr/>
          <p:nvPr/>
        </p:nvSpPr>
        <p:spPr bwMode="auto">
          <a:xfrm>
            <a:off x="1775758" y="4001468"/>
            <a:ext cx="360000" cy="360000"/>
          </a:xfrm>
          <a:prstGeom prst="ellipse">
            <a:avLst/>
          </a:prstGeom>
          <a:solidFill>
            <a:schemeClr val="bg1">
              <a:alpha val="0"/>
            </a:schemeClr>
          </a:solidFill>
          <a:ln w="19050"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effectLst/>
              <a:latin typeface="Arial" charset="0"/>
              <a:ea typeface="Arial Unicode MS" pitchFamily="50" charset="-127"/>
              <a:cs typeface="Arial Unicode MS" pitchFamily="50" charset="-127"/>
            </a:endParaRPr>
          </a:p>
        </p:txBody>
      </p:sp>
      <p:sp>
        <p:nvSpPr>
          <p:cNvPr id="8" name="椭圆 7"/>
          <p:cNvSpPr/>
          <p:nvPr/>
        </p:nvSpPr>
        <p:spPr bwMode="auto">
          <a:xfrm>
            <a:off x="1775758" y="4491837"/>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9" name="椭圆 8"/>
          <p:cNvSpPr/>
          <p:nvPr/>
        </p:nvSpPr>
        <p:spPr bwMode="auto">
          <a:xfrm>
            <a:off x="1775758" y="4952561"/>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0" name="椭圆 9"/>
          <p:cNvSpPr/>
          <p:nvPr/>
        </p:nvSpPr>
        <p:spPr bwMode="auto">
          <a:xfrm>
            <a:off x="1775758" y="5413285"/>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1" name="椭圆 10"/>
          <p:cNvSpPr/>
          <p:nvPr/>
        </p:nvSpPr>
        <p:spPr bwMode="auto">
          <a:xfrm>
            <a:off x="1775758" y="5874009"/>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2" name="椭圆 11"/>
          <p:cNvSpPr/>
          <p:nvPr/>
        </p:nvSpPr>
        <p:spPr bwMode="auto">
          <a:xfrm>
            <a:off x="1758059" y="6326593"/>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cxnSp>
        <p:nvCxnSpPr>
          <p:cNvPr id="15" name="直接箭头连接符 14"/>
          <p:cNvCxnSpPr>
            <a:stCxn id="12" idx="6"/>
            <a:endCxn id="14" idx="2"/>
          </p:cNvCxnSpPr>
          <p:nvPr/>
        </p:nvCxnSpPr>
        <p:spPr bwMode="auto">
          <a:xfrm flipV="1">
            <a:off x="2118059" y="5763773"/>
            <a:ext cx="951283" cy="742820"/>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16" name="直接箭头连接符 15"/>
          <p:cNvCxnSpPr>
            <a:stCxn id="5" idx="6"/>
            <a:endCxn id="14" idx="2"/>
          </p:cNvCxnSpPr>
          <p:nvPr/>
        </p:nvCxnSpPr>
        <p:spPr bwMode="auto">
          <a:xfrm>
            <a:off x="2135758" y="3200730"/>
            <a:ext cx="933584" cy="2563043"/>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17" name="直接箭头连接符 16"/>
          <p:cNvCxnSpPr>
            <a:stCxn id="6" idx="6"/>
            <a:endCxn id="14" idx="2"/>
          </p:cNvCxnSpPr>
          <p:nvPr/>
        </p:nvCxnSpPr>
        <p:spPr bwMode="auto">
          <a:xfrm>
            <a:off x="2135758" y="3691099"/>
            <a:ext cx="933584" cy="2072674"/>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18" name="直接箭头连接符 17"/>
          <p:cNvCxnSpPr>
            <a:stCxn id="8" idx="6"/>
            <a:endCxn id="13" idx="2"/>
          </p:cNvCxnSpPr>
          <p:nvPr/>
        </p:nvCxnSpPr>
        <p:spPr bwMode="auto">
          <a:xfrm>
            <a:off x="2135758" y="4671837"/>
            <a:ext cx="933584" cy="145599"/>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19" name="直接箭头连接符 18"/>
          <p:cNvCxnSpPr>
            <a:stCxn id="8" idx="6"/>
            <a:endCxn id="45" idx="2"/>
          </p:cNvCxnSpPr>
          <p:nvPr/>
        </p:nvCxnSpPr>
        <p:spPr bwMode="auto">
          <a:xfrm flipV="1">
            <a:off x="2135758" y="3871099"/>
            <a:ext cx="933584" cy="800738"/>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0" name="直接箭头连接符 19"/>
          <p:cNvCxnSpPr>
            <a:stCxn id="8" idx="6"/>
            <a:endCxn id="14" idx="2"/>
          </p:cNvCxnSpPr>
          <p:nvPr/>
        </p:nvCxnSpPr>
        <p:spPr bwMode="auto">
          <a:xfrm>
            <a:off x="2135758" y="4671837"/>
            <a:ext cx="933584" cy="1091936"/>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1" name="直接箭头连接符 20"/>
          <p:cNvCxnSpPr>
            <a:stCxn id="9" idx="6"/>
            <a:endCxn id="45" idx="2"/>
          </p:cNvCxnSpPr>
          <p:nvPr/>
        </p:nvCxnSpPr>
        <p:spPr bwMode="auto">
          <a:xfrm flipV="1">
            <a:off x="2135758" y="3871099"/>
            <a:ext cx="933584" cy="1261462"/>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2" name="直接箭头连接符 21"/>
          <p:cNvCxnSpPr>
            <a:stCxn id="9" idx="6"/>
            <a:endCxn id="13" idx="2"/>
          </p:cNvCxnSpPr>
          <p:nvPr/>
        </p:nvCxnSpPr>
        <p:spPr bwMode="auto">
          <a:xfrm flipV="1">
            <a:off x="2135758" y="4817436"/>
            <a:ext cx="933584" cy="315125"/>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3" name="直接箭头连接符 22"/>
          <p:cNvCxnSpPr>
            <a:stCxn id="9" idx="6"/>
            <a:endCxn id="14" idx="2"/>
          </p:cNvCxnSpPr>
          <p:nvPr/>
        </p:nvCxnSpPr>
        <p:spPr bwMode="auto">
          <a:xfrm>
            <a:off x="2135758" y="5132561"/>
            <a:ext cx="933584" cy="631212"/>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4" name="直接箭头连接符 23"/>
          <p:cNvCxnSpPr>
            <a:stCxn id="10" idx="6"/>
            <a:endCxn id="13" idx="2"/>
          </p:cNvCxnSpPr>
          <p:nvPr/>
        </p:nvCxnSpPr>
        <p:spPr bwMode="auto">
          <a:xfrm flipV="1">
            <a:off x="2135758" y="4817436"/>
            <a:ext cx="933584" cy="775849"/>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5" name="直接箭头连接符 24"/>
          <p:cNvCxnSpPr>
            <a:stCxn id="10" idx="6"/>
            <a:endCxn id="45" idx="2"/>
          </p:cNvCxnSpPr>
          <p:nvPr/>
        </p:nvCxnSpPr>
        <p:spPr bwMode="auto">
          <a:xfrm flipV="1">
            <a:off x="2135758" y="3871099"/>
            <a:ext cx="933584" cy="1722186"/>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6" name="直接箭头连接符 25"/>
          <p:cNvCxnSpPr>
            <a:stCxn id="10" idx="6"/>
            <a:endCxn id="14" idx="2"/>
          </p:cNvCxnSpPr>
          <p:nvPr/>
        </p:nvCxnSpPr>
        <p:spPr bwMode="auto">
          <a:xfrm>
            <a:off x="2135758" y="5593285"/>
            <a:ext cx="933584" cy="170488"/>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7" name="直接箭头连接符 26"/>
          <p:cNvCxnSpPr>
            <a:stCxn id="11" idx="6"/>
            <a:endCxn id="13" idx="2"/>
          </p:cNvCxnSpPr>
          <p:nvPr/>
        </p:nvCxnSpPr>
        <p:spPr bwMode="auto">
          <a:xfrm flipV="1">
            <a:off x="2135758" y="4817436"/>
            <a:ext cx="933584" cy="1236573"/>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8" name="直接箭头连接符 27"/>
          <p:cNvCxnSpPr>
            <a:stCxn id="11" idx="6"/>
            <a:endCxn id="14" idx="2"/>
          </p:cNvCxnSpPr>
          <p:nvPr/>
        </p:nvCxnSpPr>
        <p:spPr bwMode="auto">
          <a:xfrm flipV="1">
            <a:off x="2135758" y="5763773"/>
            <a:ext cx="933584" cy="290236"/>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9" name="直接箭头连接符 28"/>
          <p:cNvCxnSpPr>
            <a:stCxn id="11" idx="6"/>
            <a:endCxn id="45" idx="2"/>
          </p:cNvCxnSpPr>
          <p:nvPr/>
        </p:nvCxnSpPr>
        <p:spPr bwMode="auto">
          <a:xfrm flipV="1">
            <a:off x="2135758" y="3871099"/>
            <a:ext cx="933584" cy="2182910"/>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0" name="直接箭头连接符 29"/>
          <p:cNvCxnSpPr>
            <a:stCxn id="12" idx="6"/>
            <a:endCxn id="45" idx="2"/>
          </p:cNvCxnSpPr>
          <p:nvPr/>
        </p:nvCxnSpPr>
        <p:spPr bwMode="auto">
          <a:xfrm flipV="1">
            <a:off x="2118059" y="3871099"/>
            <a:ext cx="951283" cy="2635494"/>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1" name="直接箭头连接符 30"/>
          <p:cNvCxnSpPr>
            <a:stCxn id="12" idx="6"/>
            <a:endCxn id="13" idx="2"/>
          </p:cNvCxnSpPr>
          <p:nvPr/>
        </p:nvCxnSpPr>
        <p:spPr bwMode="auto">
          <a:xfrm flipV="1">
            <a:off x="2118059" y="4817436"/>
            <a:ext cx="951283" cy="1689157"/>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2" name="文本框 31"/>
              <p:cNvSpPr txBox="1"/>
              <p:nvPr/>
            </p:nvSpPr>
            <p:spPr>
              <a:xfrm>
                <a:off x="1487706" y="3534566"/>
                <a:ext cx="936104" cy="307777"/>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2</m:t>
                          </m:r>
                        </m:sub>
                      </m:sSub>
                    </m:oMath>
                  </m:oMathPara>
                </a14:m>
                <a:endParaRPr lang="zh-CN" altLang="en-US"/>
              </a:p>
            </p:txBody>
          </p:sp>
        </mc:Choice>
        <mc:Fallback xmlns="">
          <p:sp>
            <p:nvSpPr>
              <p:cNvPr id="32" name="文本框 31"/>
              <p:cNvSpPr txBox="1">
                <a:spLocks noRot="1" noChangeAspect="1" noMove="1" noResize="1" noEditPoints="1" noAdjustHandles="1" noChangeArrowheads="1" noChangeShapeType="1" noTextEdit="1"/>
              </p:cNvSpPr>
              <p:nvPr/>
            </p:nvSpPr>
            <p:spPr>
              <a:xfrm>
                <a:off x="1487706" y="3534566"/>
                <a:ext cx="936104" cy="307777"/>
              </a:xfrm>
              <a:prstGeom prst="rect">
                <a:avLst/>
              </a:prstGeom>
              <a:blipFill rotWithShape="0">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1505555" y="303640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solidFill>
                                <a:srgbClr val="000000"/>
                              </a:solidFill>
                              <a:latin typeface="Cambria Math" panose="02040503050406030204" pitchFamily="18" charset="0"/>
                              <a:ea typeface="宋体" panose="02010600030101010101" pitchFamily="2" charset="-122"/>
                            </a:rPr>
                          </m:ctrlPr>
                        </m:sSubPr>
                        <m:e>
                          <m:r>
                            <a:rPr lang="en-US" altLang="zh-CN" b="0" i="1">
                              <a:solidFill>
                                <a:srgbClr val="000000"/>
                              </a:solidFill>
                              <a:latin typeface="Cambria Math" panose="02040503050406030204" pitchFamily="18" charset="0"/>
                              <a:ea typeface="宋体" panose="02010600030101010101" pitchFamily="2" charset="-122"/>
                            </a:rPr>
                            <m:t>𝑤</m:t>
                          </m:r>
                        </m:e>
                        <m:sub>
                          <m:r>
                            <a:rPr lang="en-US" altLang="zh-CN" b="0" i="1">
                              <a:solidFill>
                                <a:srgbClr val="000000"/>
                              </a:solidFill>
                              <a:latin typeface="Cambria Math" panose="02040503050406030204" pitchFamily="18" charset="0"/>
                              <a:ea typeface="宋体" panose="02010600030101010101" pitchFamily="2" charset="-122"/>
                            </a:rPr>
                            <m:t>1</m:t>
                          </m:r>
                        </m:sub>
                      </m:sSub>
                    </m:oMath>
                  </m:oMathPara>
                </a14:m>
                <a:endParaRPr lang="zh-CN" altLang="en-US"/>
              </a:p>
            </p:txBody>
          </p:sp>
        </mc:Choice>
        <mc:Fallback xmlns="">
          <p:sp>
            <p:nvSpPr>
              <p:cNvPr id="33" name="文本框 32"/>
              <p:cNvSpPr txBox="1">
                <a:spLocks noRot="1" noChangeAspect="1" noMove="1" noResize="1" noEditPoints="1" noAdjustHandles="1" noChangeArrowheads="1" noChangeShapeType="1" noTextEdit="1"/>
              </p:cNvSpPr>
              <p:nvPr/>
            </p:nvSpPr>
            <p:spPr>
              <a:xfrm>
                <a:off x="1505555" y="3036404"/>
                <a:ext cx="936104" cy="307777"/>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2800112" y="3698447"/>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1</m:t>
                          </m:r>
                        </m:sub>
                      </m:sSub>
                    </m:oMath>
                  </m:oMathPara>
                </a14:m>
                <a:endParaRPr lang="zh-CN" altLang="en-US"/>
              </a:p>
            </p:txBody>
          </p:sp>
        </mc:Choice>
        <mc:Fallback xmlns="">
          <p:sp>
            <p:nvSpPr>
              <p:cNvPr id="34" name="文本框 33"/>
              <p:cNvSpPr txBox="1">
                <a:spLocks noRot="1" noChangeAspect="1" noMove="1" noResize="1" noEditPoints="1" noAdjustHandles="1" noChangeArrowheads="1" noChangeShapeType="1" noTextEdit="1"/>
              </p:cNvSpPr>
              <p:nvPr/>
            </p:nvSpPr>
            <p:spPr>
              <a:xfrm>
                <a:off x="2800112" y="3698447"/>
                <a:ext cx="936104" cy="307777"/>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p:cNvSpPr txBox="1"/>
              <p:nvPr/>
            </p:nvSpPr>
            <p:spPr>
              <a:xfrm>
                <a:off x="2781290" y="462101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2</m:t>
                          </m:r>
                        </m:sub>
                      </m:sSub>
                    </m:oMath>
                  </m:oMathPara>
                </a14:m>
                <a:endParaRPr lang="zh-CN" altLang="en-US"/>
              </a:p>
            </p:txBody>
          </p:sp>
        </mc:Choice>
        <mc:Fallback xmlns="">
          <p:sp>
            <p:nvSpPr>
              <p:cNvPr id="35" name="文本框 34"/>
              <p:cNvSpPr txBox="1">
                <a:spLocks noRot="1" noChangeAspect="1" noMove="1" noResize="1" noEditPoints="1" noAdjustHandles="1" noChangeArrowheads="1" noChangeShapeType="1" noTextEdit="1"/>
              </p:cNvSpPr>
              <p:nvPr/>
            </p:nvSpPr>
            <p:spPr>
              <a:xfrm>
                <a:off x="2781290" y="4621015"/>
                <a:ext cx="936104" cy="307777"/>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2781290" y="560390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3</m:t>
                          </m:r>
                        </m:sub>
                      </m:sSub>
                    </m:oMath>
                  </m:oMathPara>
                </a14:m>
                <a:endParaRPr lang="zh-CN" altLang="en-US"/>
              </a:p>
            </p:txBody>
          </p:sp>
        </mc:Choice>
        <mc:Fallback xmlns="">
          <p:sp>
            <p:nvSpPr>
              <p:cNvPr id="36" name="文本框 35"/>
              <p:cNvSpPr txBox="1">
                <a:spLocks noRot="1" noChangeAspect="1" noMove="1" noResize="1" noEditPoints="1" noAdjustHandles="1" noChangeArrowheads="1" noChangeShapeType="1" noTextEdit="1"/>
              </p:cNvSpPr>
              <p:nvPr/>
            </p:nvSpPr>
            <p:spPr>
              <a:xfrm>
                <a:off x="2781290" y="5603905"/>
                <a:ext cx="936104" cy="307777"/>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p:cNvSpPr txBox="1"/>
              <p:nvPr/>
            </p:nvSpPr>
            <p:spPr>
              <a:xfrm>
                <a:off x="1496556" y="4012971"/>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3</m:t>
                          </m:r>
                        </m:sub>
                      </m:sSub>
                    </m:oMath>
                  </m:oMathPara>
                </a14:m>
                <a:endParaRPr lang="zh-CN" altLang="en-US"/>
              </a:p>
            </p:txBody>
          </p:sp>
        </mc:Choice>
        <mc:Fallback xmlns="">
          <p:sp>
            <p:nvSpPr>
              <p:cNvPr id="37" name="文本框 36"/>
              <p:cNvSpPr txBox="1">
                <a:spLocks noRot="1" noChangeAspect="1" noMove="1" noResize="1" noEditPoints="1" noAdjustHandles="1" noChangeArrowheads="1" noChangeShapeType="1" noTextEdit="1"/>
              </p:cNvSpPr>
              <p:nvPr/>
            </p:nvSpPr>
            <p:spPr>
              <a:xfrm>
                <a:off x="1496556" y="4012971"/>
                <a:ext cx="936104" cy="307777"/>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p:cNvSpPr txBox="1"/>
              <p:nvPr/>
            </p:nvSpPr>
            <p:spPr>
              <a:xfrm>
                <a:off x="1478857" y="632918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8</m:t>
                          </m:r>
                        </m:sub>
                      </m:sSub>
                    </m:oMath>
                  </m:oMathPara>
                </a14:m>
                <a:endParaRPr lang="zh-CN" altLang="en-US"/>
              </a:p>
            </p:txBody>
          </p:sp>
        </mc:Choice>
        <mc:Fallback xmlns="">
          <p:sp>
            <p:nvSpPr>
              <p:cNvPr id="38" name="文本框 37"/>
              <p:cNvSpPr txBox="1">
                <a:spLocks noRot="1" noChangeAspect="1" noMove="1" noResize="1" noEditPoints="1" noAdjustHandles="1" noChangeArrowheads="1" noChangeShapeType="1" noTextEdit="1"/>
              </p:cNvSpPr>
              <p:nvPr/>
            </p:nvSpPr>
            <p:spPr>
              <a:xfrm>
                <a:off x="1478857" y="6329185"/>
                <a:ext cx="936104" cy="307777"/>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p:cNvSpPr txBox="1"/>
              <p:nvPr/>
            </p:nvSpPr>
            <p:spPr>
              <a:xfrm>
                <a:off x="1502568" y="5875857"/>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7</m:t>
                          </m:r>
                        </m:sub>
                      </m:sSub>
                    </m:oMath>
                  </m:oMathPara>
                </a14:m>
                <a:endParaRPr lang="zh-CN" altLang="en-US"/>
              </a:p>
            </p:txBody>
          </p:sp>
        </mc:Choice>
        <mc:Fallback xmlns="">
          <p:sp>
            <p:nvSpPr>
              <p:cNvPr id="39" name="文本框 38"/>
              <p:cNvSpPr txBox="1">
                <a:spLocks noRot="1" noChangeAspect="1" noMove="1" noResize="1" noEditPoints="1" noAdjustHandles="1" noChangeArrowheads="1" noChangeShapeType="1" noTextEdit="1"/>
              </p:cNvSpPr>
              <p:nvPr/>
            </p:nvSpPr>
            <p:spPr>
              <a:xfrm>
                <a:off x="1502568" y="5875857"/>
                <a:ext cx="936104" cy="307777"/>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p:cNvSpPr txBox="1"/>
              <p:nvPr/>
            </p:nvSpPr>
            <p:spPr>
              <a:xfrm>
                <a:off x="1505555" y="544081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6</m:t>
                          </m:r>
                        </m:sub>
                      </m:sSub>
                    </m:oMath>
                  </m:oMathPara>
                </a14:m>
                <a:endParaRPr lang="zh-CN" altLang="en-US"/>
              </a:p>
            </p:txBody>
          </p:sp>
        </mc:Choice>
        <mc:Fallback xmlns="">
          <p:sp>
            <p:nvSpPr>
              <p:cNvPr id="40" name="文本框 39"/>
              <p:cNvSpPr txBox="1">
                <a:spLocks noRot="1" noChangeAspect="1" noMove="1" noResize="1" noEditPoints="1" noAdjustHandles="1" noChangeArrowheads="1" noChangeShapeType="1" noTextEdit="1"/>
              </p:cNvSpPr>
              <p:nvPr/>
            </p:nvSpPr>
            <p:spPr>
              <a:xfrm>
                <a:off x="1505555" y="5440814"/>
                <a:ext cx="936104" cy="307777"/>
              </a:xfrm>
              <a:prstGeom prst="rect">
                <a:avLst/>
              </a:prstGeom>
              <a:blipFill rotWithShape="0">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p:cNvSpPr txBox="1"/>
              <p:nvPr/>
            </p:nvSpPr>
            <p:spPr>
              <a:xfrm>
                <a:off x="1487706" y="497730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5</m:t>
                          </m:r>
                        </m:sub>
                      </m:sSub>
                    </m:oMath>
                  </m:oMathPara>
                </a14:m>
                <a:endParaRPr lang="zh-CN" altLang="en-US"/>
              </a:p>
            </p:txBody>
          </p:sp>
        </mc:Choice>
        <mc:Fallback xmlns="">
          <p:sp>
            <p:nvSpPr>
              <p:cNvPr id="41" name="文本框 40"/>
              <p:cNvSpPr txBox="1">
                <a:spLocks noRot="1" noChangeAspect="1" noMove="1" noResize="1" noEditPoints="1" noAdjustHandles="1" noChangeArrowheads="1" noChangeShapeType="1" noTextEdit="1"/>
              </p:cNvSpPr>
              <p:nvPr/>
            </p:nvSpPr>
            <p:spPr>
              <a:xfrm>
                <a:off x="1487706" y="4977304"/>
                <a:ext cx="936104" cy="307777"/>
              </a:xfrm>
              <a:prstGeom prst="rect">
                <a:avLst/>
              </a:prstGeom>
              <a:blipFill rotWithShape="0">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p:cNvSpPr txBox="1"/>
              <p:nvPr/>
            </p:nvSpPr>
            <p:spPr>
              <a:xfrm>
                <a:off x="1522420" y="4504951"/>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4</m:t>
                          </m:r>
                        </m:sub>
                      </m:sSub>
                    </m:oMath>
                  </m:oMathPara>
                </a14:m>
                <a:endParaRPr lang="zh-CN" altLang="en-US"/>
              </a:p>
            </p:txBody>
          </p:sp>
        </mc:Choice>
        <mc:Fallback xmlns="">
          <p:sp>
            <p:nvSpPr>
              <p:cNvPr id="42" name="文本框 41"/>
              <p:cNvSpPr txBox="1">
                <a:spLocks noRot="1" noChangeAspect="1" noMove="1" noResize="1" noEditPoints="1" noAdjustHandles="1" noChangeArrowheads="1" noChangeShapeType="1" noTextEdit="1"/>
              </p:cNvSpPr>
              <p:nvPr/>
            </p:nvSpPr>
            <p:spPr>
              <a:xfrm>
                <a:off x="1522420" y="4504951"/>
                <a:ext cx="936104" cy="307777"/>
              </a:xfrm>
              <a:prstGeom prst="rect">
                <a:avLst/>
              </a:prstGeom>
              <a:blipFill rotWithShape="0">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43" name="表格 42"/>
              <p:cNvGraphicFramePr>
                <a:graphicFrameLocks noGrp="1"/>
              </p:cNvGraphicFramePr>
              <p:nvPr>
                <p:extLst>
                  <p:ext uri="{D42A27DB-BD31-4B8C-83A1-F6EECF244321}">
                    <p14:modId xmlns:p14="http://schemas.microsoft.com/office/powerpoint/2010/main" val="1053431648"/>
                  </p:ext>
                </p:extLst>
              </p:nvPr>
            </p:nvGraphicFramePr>
            <p:xfrm>
              <a:off x="6349022" y="3298583"/>
              <a:ext cx="2529060" cy="3337560"/>
            </p:xfrm>
            <a:graphic>
              <a:graphicData uri="http://schemas.openxmlformats.org/drawingml/2006/table">
                <a:tbl>
                  <a:tblPr firstRow="1" bandRow="1">
                    <a:tableStyleId>{5C22544A-7EE6-4342-B048-85BDC9FD1C3A}</a:tableStyleId>
                  </a:tblPr>
                  <a:tblGrid>
                    <a:gridCol w="632265">
                      <a:extLst>
                        <a:ext uri="{9D8B030D-6E8A-4147-A177-3AD203B41FA5}">
                          <a16:colId xmlns="" xmlns:a16="http://schemas.microsoft.com/office/drawing/2014/main" val="20000"/>
                        </a:ext>
                      </a:extLst>
                    </a:gridCol>
                    <a:gridCol w="632265">
                      <a:extLst>
                        <a:ext uri="{9D8B030D-6E8A-4147-A177-3AD203B41FA5}">
                          <a16:colId xmlns="" xmlns:a16="http://schemas.microsoft.com/office/drawing/2014/main" val="20001"/>
                        </a:ext>
                      </a:extLst>
                    </a:gridCol>
                    <a:gridCol w="632265">
                      <a:extLst>
                        <a:ext uri="{9D8B030D-6E8A-4147-A177-3AD203B41FA5}">
                          <a16:colId xmlns="" xmlns:a16="http://schemas.microsoft.com/office/drawing/2014/main" val="20002"/>
                        </a:ext>
                      </a:extLst>
                    </a:gridCol>
                    <a:gridCol w="632265">
                      <a:extLst>
                        <a:ext uri="{9D8B030D-6E8A-4147-A177-3AD203B41FA5}">
                          <a16:colId xmlns="" xmlns:a16="http://schemas.microsoft.com/office/drawing/2014/main" val="20003"/>
                        </a:ext>
                      </a:extLst>
                    </a:gridCol>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𝟏</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𝟐</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𝟑</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𝟏</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1"/>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rPr>
                                    </m:ctrlPr>
                                  </m:sSubPr>
                                  <m:e>
                                    <m:r>
                                      <a:rPr lang="en-US" altLang="zh-CN" b="1" i="1" smtClean="0">
                                        <a:solidFill>
                                          <a:schemeClr val="bg1">
                                            <a:lumMod val="95000"/>
                                          </a:schemeClr>
                                        </a:solidFill>
                                        <a:latin typeface="Cambria Math" panose="02040503050406030204" pitchFamily="18" charset="0"/>
                                      </a:rPr>
                                      <m:t>𝒘</m:t>
                                    </m:r>
                                  </m:e>
                                  <m:sub>
                                    <m:r>
                                      <a:rPr lang="en-US" altLang="zh-CN" b="1" i="1" smtClean="0">
                                        <a:solidFill>
                                          <a:schemeClr val="bg1">
                                            <a:lumMod val="95000"/>
                                          </a:schemeClr>
                                        </a:solidFill>
                                        <a:latin typeface="Cambria Math" panose="02040503050406030204" pitchFamily="18" charset="0"/>
                                      </a:rPr>
                                      <m:t>𝟐</m:t>
                                    </m:r>
                                  </m:sub>
                                </m:sSub>
                              </m:oMath>
                            </m:oMathPara>
                          </a14:m>
                          <a:endParaRPr lang="zh-CN" altLang="en-US">
                            <a:solidFill>
                              <a:schemeClr val="bg1">
                                <a:lumMod val="9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bg1">
                                  <a:lumMod val="95000"/>
                                </a:schemeClr>
                              </a:solidFill>
                            </a:rPr>
                            <a:t>0.98</a:t>
                          </a:r>
                          <a:endParaRPr lang="zh-CN" altLang="en-US">
                            <a:solidFill>
                              <a:schemeClr val="bg1">
                                <a:lumMod val="9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bg1">
                                  <a:lumMod val="95000"/>
                                </a:schemeClr>
                              </a:solidFill>
                            </a:rPr>
                            <a:t>0.96</a:t>
                          </a:r>
                          <a:endParaRPr lang="zh-CN" altLang="en-US">
                            <a:solidFill>
                              <a:schemeClr val="bg1">
                                <a:lumMod val="9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bg1">
                                  <a:lumMod val="95000"/>
                                </a:schemeClr>
                              </a:solidFill>
                            </a:rPr>
                            <a:t>0.96</a:t>
                          </a:r>
                          <a:endParaRPr lang="zh-CN" altLang="en-US">
                            <a:solidFill>
                              <a:schemeClr val="bg1">
                                <a:lumMod val="9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2"/>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rPr>
                                    </m:ctrlPr>
                                  </m:sSubPr>
                                  <m:e>
                                    <m:r>
                                      <a:rPr lang="en-US" altLang="zh-CN" b="1" i="1" smtClean="0">
                                        <a:solidFill>
                                          <a:schemeClr val="bg1">
                                            <a:lumMod val="95000"/>
                                          </a:schemeClr>
                                        </a:solidFill>
                                        <a:latin typeface="Cambria Math" panose="02040503050406030204" pitchFamily="18" charset="0"/>
                                      </a:rPr>
                                      <m:t>𝒘</m:t>
                                    </m:r>
                                  </m:e>
                                  <m:sub>
                                    <m:r>
                                      <a:rPr lang="en-US" altLang="zh-CN" b="1" i="1" smtClean="0">
                                        <a:solidFill>
                                          <a:schemeClr val="bg1">
                                            <a:lumMod val="95000"/>
                                          </a:schemeClr>
                                        </a:solidFill>
                                        <a:latin typeface="Cambria Math" panose="02040503050406030204" pitchFamily="18" charset="0"/>
                                      </a:rPr>
                                      <m:t>𝟑</m:t>
                                    </m:r>
                                  </m:sub>
                                </m:sSub>
                              </m:oMath>
                            </m:oMathPara>
                          </a14:m>
                          <a:endParaRPr lang="zh-CN" altLang="en-US">
                            <a:solidFill>
                              <a:schemeClr val="bg1">
                                <a:lumMod val="9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bg1">
                                  <a:lumMod val="95000"/>
                                </a:schemeClr>
                              </a:solidFill>
                            </a:rPr>
                            <a:t>0.98</a:t>
                          </a:r>
                          <a:endParaRPr lang="zh-CN" altLang="en-US">
                            <a:solidFill>
                              <a:schemeClr val="bg1">
                                <a:lumMod val="9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bg1">
                                  <a:lumMod val="95000"/>
                                </a:schemeClr>
                              </a:solidFill>
                            </a:rPr>
                            <a:t>0.96</a:t>
                          </a:r>
                          <a:endParaRPr lang="zh-CN" altLang="en-US">
                            <a:solidFill>
                              <a:schemeClr val="bg1">
                                <a:lumMod val="9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bg1">
                                  <a:lumMod val="95000"/>
                                </a:schemeClr>
                              </a:solidFill>
                            </a:rPr>
                            <a:t>0.96</a:t>
                          </a:r>
                          <a:endParaRPr lang="zh-CN" altLang="en-US">
                            <a:solidFill>
                              <a:schemeClr val="bg1">
                                <a:lumMod val="9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𝟒</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0.98</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0.98</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bg1">
                                  <a:lumMod val="85000"/>
                                </a:schemeClr>
                              </a:solidFill>
                            </a:rPr>
                            <a:t>0.98</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4"/>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𝟓</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5"/>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𝟔</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6"/>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𝟕</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𝟖</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8"/>
                      </a:ext>
                    </a:extLst>
                  </a:tr>
                </a:tbl>
              </a:graphicData>
            </a:graphic>
          </p:graphicFrame>
        </mc:Choice>
        <mc:Fallback xmlns="">
          <p:graphicFrame>
            <p:nvGraphicFramePr>
              <p:cNvPr id="43" name="表格 42"/>
              <p:cNvGraphicFramePr>
                <a:graphicFrameLocks noGrp="1"/>
              </p:cNvGraphicFramePr>
              <p:nvPr>
                <p:extLst>
                  <p:ext uri="{D42A27DB-BD31-4B8C-83A1-F6EECF244321}">
                    <p14:modId xmlns:p14="http://schemas.microsoft.com/office/powerpoint/2010/main" val="1053431648"/>
                  </p:ext>
                </p:extLst>
              </p:nvPr>
            </p:nvGraphicFramePr>
            <p:xfrm>
              <a:off x="6349022" y="3298583"/>
              <a:ext cx="2529060" cy="3337560"/>
            </p:xfrm>
            <a:graphic>
              <a:graphicData uri="http://schemas.openxmlformats.org/drawingml/2006/table">
                <a:tbl>
                  <a:tblPr firstRow="1" bandRow="1">
                    <a:tableStyleId>{5C22544A-7EE6-4342-B048-85BDC9FD1C3A}</a:tableStyleId>
                  </a:tblPr>
                  <a:tblGrid>
                    <a:gridCol w="632265"/>
                    <a:gridCol w="632265"/>
                    <a:gridCol w="632265"/>
                    <a:gridCol w="632265"/>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100962" t="-1639" r="-201923" b="-822951"/>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200962" t="-1639" r="-101923" b="-822951"/>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300962" t="-1639" r="-1923" b="-822951"/>
                          </a:stretch>
                        </a:blip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101639" r="-301923" b="-722951"/>
                          </a:stretch>
                        </a:blip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201639" r="-301923" b="-622951"/>
                          </a:stretch>
                        </a:blipFill>
                      </a:tcPr>
                    </a:tc>
                    <a:tc>
                      <a:txBody>
                        <a:bodyPr/>
                        <a:lstStyle/>
                        <a:p>
                          <a:pPr algn="ctr"/>
                          <a:r>
                            <a:rPr lang="en-US" altLang="zh-CN" smtClean="0">
                              <a:solidFill>
                                <a:schemeClr val="bg1">
                                  <a:lumMod val="95000"/>
                                </a:schemeClr>
                              </a:solidFill>
                            </a:rPr>
                            <a:t>0.98</a:t>
                          </a:r>
                          <a:endParaRPr lang="zh-CN" altLang="en-US">
                            <a:solidFill>
                              <a:schemeClr val="bg1">
                                <a:lumMod val="9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bg1">
                                  <a:lumMod val="95000"/>
                                </a:schemeClr>
                              </a:solidFill>
                            </a:rPr>
                            <a:t>0.96</a:t>
                          </a:r>
                          <a:endParaRPr lang="zh-CN" altLang="en-US">
                            <a:solidFill>
                              <a:schemeClr val="bg1">
                                <a:lumMod val="9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bg1">
                                  <a:lumMod val="95000"/>
                                </a:schemeClr>
                              </a:solidFill>
                            </a:rPr>
                            <a:t>0.96</a:t>
                          </a:r>
                          <a:endParaRPr lang="zh-CN" altLang="en-US" smtClean="0">
                            <a:solidFill>
                              <a:schemeClr val="bg1">
                                <a:lumMod val="9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301639" r="-301923" b="-522951"/>
                          </a:stretch>
                        </a:blipFill>
                      </a:tcPr>
                    </a:tc>
                    <a:tc>
                      <a:txBody>
                        <a:bodyPr/>
                        <a:lstStyle/>
                        <a:p>
                          <a:pPr algn="ctr"/>
                          <a:r>
                            <a:rPr lang="en-US" altLang="zh-CN" smtClean="0">
                              <a:solidFill>
                                <a:schemeClr val="bg1">
                                  <a:lumMod val="95000"/>
                                </a:schemeClr>
                              </a:solidFill>
                            </a:rPr>
                            <a:t>0.98</a:t>
                          </a:r>
                          <a:endParaRPr lang="zh-CN" altLang="en-US">
                            <a:solidFill>
                              <a:schemeClr val="bg1">
                                <a:lumMod val="9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bg1">
                                  <a:lumMod val="95000"/>
                                </a:schemeClr>
                              </a:solidFill>
                            </a:rPr>
                            <a:t>0.96</a:t>
                          </a:r>
                          <a:endParaRPr lang="zh-CN" altLang="en-US" smtClean="0">
                            <a:solidFill>
                              <a:schemeClr val="bg1">
                                <a:lumMod val="9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bg1">
                                  <a:lumMod val="95000"/>
                                </a:schemeClr>
                              </a:solidFill>
                            </a:rPr>
                            <a:t>0.96</a:t>
                          </a:r>
                          <a:endParaRPr lang="zh-CN" altLang="en-US" smtClean="0">
                            <a:solidFill>
                              <a:schemeClr val="bg1">
                                <a:lumMod val="9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408333" r="-301923" b="-431667"/>
                          </a:stretch>
                        </a:blipFill>
                      </a:tcPr>
                    </a:tc>
                    <a:tc>
                      <a:txBody>
                        <a:bodyPr/>
                        <a:lstStyle/>
                        <a:p>
                          <a:pPr algn="ctr"/>
                          <a:r>
                            <a:rPr lang="en-US" altLang="zh-CN" smtClean="0">
                              <a:solidFill>
                                <a:schemeClr val="bg1">
                                  <a:lumMod val="85000"/>
                                </a:schemeClr>
                              </a:solidFill>
                            </a:rPr>
                            <a:t>0.98</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0.98</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bg1">
                                  <a:lumMod val="85000"/>
                                </a:schemeClr>
                              </a:solidFill>
                            </a:rPr>
                            <a:t>0.98</a:t>
                          </a:r>
                          <a:endParaRPr lang="zh-CN" altLang="en-US" smtClean="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500000" r="-301923" b="-324590"/>
                          </a:stretch>
                        </a:blip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bg1">
                                  <a:lumMod val="85000"/>
                                </a:schemeClr>
                              </a:solidFill>
                            </a:rPr>
                            <a:t>0.94</a:t>
                          </a:r>
                          <a:endParaRPr lang="zh-CN" altLang="en-US" smtClean="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600000" r="-301923" b="-224590"/>
                          </a:stretch>
                        </a:blip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700000" r="-301923" b="-124590"/>
                          </a:stretch>
                        </a:blip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800000" r="-301923" b="-24590"/>
                          </a:stretch>
                        </a:blip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Fallback>
      </mc:AlternateContent>
      <p:sp>
        <p:nvSpPr>
          <p:cNvPr id="44" name="文本框 43"/>
          <p:cNvSpPr txBox="1"/>
          <p:nvPr/>
        </p:nvSpPr>
        <p:spPr>
          <a:xfrm>
            <a:off x="3500851" y="3072953"/>
            <a:ext cx="2576555" cy="307777"/>
          </a:xfrm>
          <a:prstGeom prst="rect">
            <a:avLst/>
          </a:prstGeom>
          <a:noFill/>
        </p:spPr>
        <p:txBody>
          <a:bodyPr wrap="square" rtlCol="0">
            <a:spAutoFit/>
          </a:bodyPr>
          <a:lstStyle/>
          <a:p>
            <a:r>
              <a:rPr lang="en-US" altLang="zh-CN"/>
              <a:t>Accumulated Accuracy(S[j])</a:t>
            </a:r>
            <a:endParaRPr lang="zh-CN" altLang="en-US"/>
          </a:p>
        </p:txBody>
      </p:sp>
      <p:sp>
        <p:nvSpPr>
          <p:cNvPr id="45" name="椭圆 44"/>
          <p:cNvSpPr/>
          <p:nvPr/>
        </p:nvSpPr>
        <p:spPr bwMode="auto">
          <a:xfrm>
            <a:off x="3069342" y="3691099"/>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mc:AlternateContent xmlns:mc="http://schemas.openxmlformats.org/markup-compatibility/2006" xmlns:a14="http://schemas.microsoft.com/office/drawing/2010/main">
        <mc:Choice Requires="a14">
          <p:sp>
            <p:nvSpPr>
              <p:cNvPr id="48" name="文本框 47"/>
              <p:cNvSpPr txBox="1"/>
              <p:nvPr/>
            </p:nvSpPr>
            <p:spPr>
              <a:xfrm>
                <a:off x="3472016" y="3725781"/>
                <a:ext cx="2756168" cy="3125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1" i="1" smtClean="0">
                          <a:latin typeface="Cambria Math" panose="02040503050406030204" pitchFamily="18" charset="0"/>
                        </a:rPr>
                        <m:t>𝟎</m:t>
                      </m:r>
                    </m:oMath>
                  </m:oMathPara>
                </a14:m>
                <a:endParaRPr lang="zh-CN" altLang="en-US">
                  <a:solidFill>
                    <a:srgbClr val="00B0F0"/>
                  </a:solidFill>
                </a:endParaRPr>
              </a:p>
            </p:txBody>
          </p:sp>
        </mc:Choice>
        <mc:Fallback xmlns="">
          <p:sp>
            <p:nvSpPr>
              <p:cNvPr id="48" name="文本框 47"/>
              <p:cNvSpPr txBox="1">
                <a:spLocks noRot="1" noChangeAspect="1" noMove="1" noResize="1" noEditPoints="1" noAdjustHandles="1" noChangeArrowheads="1" noChangeShapeType="1" noTextEdit="1"/>
              </p:cNvSpPr>
              <p:nvPr/>
            </p:nvSpPr>
            <p:spPr>
              <a:xfrm>
                <a:off x="3472016" y="3725781"/>
                <a:ext cx="2756168" cy="312586"/>
              </a:xfrm>
              <a:prstGeom prst="rect">
                <a:avLst/>
              </a:prstGeom>
              <a:blipFill rotWithShape="0">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3476209" y="4664843"/>
                <a:ext cx="2823983" cy="3125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1" i="1" smtClean="0">
                          <a:solidFill>
                            <a:schemeClr val="tx1"/>
                          </a:solidFill>
                          <a:latin typeface="Cambria Math" panose="02040503050406030204" pitchFamily="18" charset="0"/>
                        </a:rPr>
                        <m:t>𝟎</m:t>
                      </m:r>
                    </m:oMath>
                  </m:oMathPara>
                </a14:m>
                <a:endParaRPr lang="zh-CN" altLang="en-US">
                  <a:solidFill>
                    <a:schemeClr val="tx1"/>
                  </a:solidFill>
                </a:endParaRPr>
              </a:p>
            </p:txBody>
          </p:sp>
        </mc:Choice>
        <mc:Fallback xmlns="">
          <p:sp>
            <p:nvSpPr>
              <p:cNvPr id="49" name="文本框 48"/>
              <p:cNvSpPr txBox="1">
                <a:spLocks noRot="1" noChangeAspect="1" noMove="1" noResize="1" noEditPoints="1" noAdjustHandles="1" noChangeArrowheads="1" noChangeShapeType="1" noTextEdit="1"/>
              </p:cNvSpPr>
              <p:nvPr/>
            </p:nvSpPr>
            <p:spPr>
              <a:xfrm>
                <a:off x="3476209" y="4664843"/>
                <a:ext cx="2823983" cy="312586"/>
              </a:xfrm>
              <a:prstGeom prst="rect">
                <a:avLst/>
              </a:prstGeom>
              <a:blipFill rotWithShape="0">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p:cNvSpPr txBox="1"/>
              <p:nvPr/>
            </p:nvSpPr>
            <p:spPr>
              <a:xfrm>
                <a:off x="3501257" y="5627594"/>
                <a:ext cx="2576555" cy="3125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1" i="1" smtClean="0">
                          <a:latin typeface="Cambria Math" panose="02040503050406030204" pitchFamily="18" charset="0"/>
                        </a:rPr>
                        <m:t>𝟎</m:t>
                      </m:r>
                    </m:oMath>
                  </m:oMathPara>
                </a14:m>
                <a:endParaRPr lang="zh-CN" altLang="en-US">
                  <a:solidFill>
                    <a:srgbClr val="00B0F0"/>
                  </a:solidFill>
                </a:endParaRPr>
              </a:p>
            </p:txBody>
          </p:sp>
        </mc:Choice>
        <mc:Fallback xmlns="">
          <p:sp>
            <p:nvSpPr>
              <p:cNvPr id="50" name="文本框 49"/>
              <p:cNvSpPr txBox="1">
                <a:spLocks noRot="1" noChangeAspect="1" noMove="1" noResize="1" noEditPoints="1" noAdjustHandles="1" noChangeArrowheads="1" noChangeShapeType="1" noTextEdit="1"/>
              </p:cNvSpPr>
              <p:nvPr/>
            </p:nvSpPr>
            <p:spPr>
              <a:xfrm>
                <a:off x="3501257" y="5627594"/>
                <a:ext cx="2576555" cy="312586"/>
              </a:xfrm>
              <a:prstGeom prst="rect">
                <a:avLst/>
              </a:prstGeom>
              <a:blipFill rotWithShape="0">
                <a:blip r:embed="rId18"/>
                <a:stretch>
                  <a:fillRect/>
                </a:stretch>
              </a:blipFill>
            </p:spPr>
            <p:txBody>
              <a:bodyPr/>
              <a:lstStyle/>
              <a:p>
                <a:r>
                  <a:rPr lang="zh-CN" altLang="en-US">
                    <a:noFill/>
                  </a:rPr>
                  <a:t> </a:t>
                </a:r>
              </a:p>
            </p:txBody>
          </p:sp>
        </mc:Fallback>
      </mc:AlternateContent>
      <p:cxnSp>
        <p:nvCxnSpPr>
          <p:cNvPr id="51" name="直接箭头连接符 50"/>
          <p:cNvCxnSpPr>
            <a:stCxn id="6" idx="6"/>
            <a:endCxn id="45" idx="2"/>
          </p:cNvCxnSpPr>
          <p:nvPr/>
        </p:nvCxnSpPr>
        <p:spPr bwMode="auto">
          <a:xfrm>
            <a:off x="2135758" y="3691099"/>
            <a:ext cx="933584" cy="180000"/>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52" name="直接箭头连接符 51"/>
          <p:cNvCxnSpPr>
            <a:stCxn id="6" idx="6"/>
            <a:endCxn id="13" idx="2"/>
          </p:cNvCxnSpPr>
          <p:nvPr/>
        </p:nvCxnSpPr>
        <p:spPr bwMode="auto">
          <a:xfrm>
            <a:off x="2135758" y="3691099"/>
            <a:ext cx="933584" cy="1126337"/>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53" name="直接箭头连接符 52"/>
          <p:cNvCxnSpPr>
            <a:stCxn id="7" idx="6"/>
            <a:endCxn id="45" idx="2"/>
          </p:cNvCxnSpPr>
          <p:nvPr/>
        </p:nvCxnSpPr>
        <p:spPr bwMode="auto">
          <a:xfrm flipV="1">
            <a:off x="2135758" y="3871099"/>
            <a:ext cx="933584" cy="310369"/>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54" name="直接箭头连接符 53"/>
          <p:cNvCxnSpPr>
            <a:stCxn id="7" idx="6"/>
            <a:endCxn id="14" idx="2"/>
          </p:cNvCxnSpPr>
          <p:nvPr/>
        </p:nvCxnSpPr>
        <p:spPr bwMode="auto">
          <a:xfrm>
            <a:off x="2135758" y="4181468"/>
            <a:ext cx="933584" cy="1582305"/>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55" name="直接箭头连接符 54"/>
          <p:cNvCxnSpPr>
            <a:stCxn id="7" idx="6"/>
            <a:endCxn id="13" idx="2"/>
          </p:cNvCxnSpPr>
          <p:nvPr/>
        </p:nvCxnSpPr>
        <p:spPr bwMode="auto">
          <a:xfrm>
            <a:off x="2135758" y="4181468"/>
            <a:ext cx="933584" cy="635968"/>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sp>
        <p:nvSpPr>
          <p:cNvPr id="56" name="文本框 55"/>
          <p:cNvSpPr txBox="1"/>
          <p:nvPr/>
        </p:nvSpPr>
        <p:spPr>
          <a:xfrm>
            <a:off x="6315925" y="2727642"/>
            <a:ext cx="2648563" cy="523220"/>
          </a:xfrm>
          <a:prstGeom prst="rect">
            <a:avLst/>
          </a:prstGeom>
          <a:noFill/>
        </p:spPr>
        <p:txBody>
          <a:bodyPr wrap="square" rtlCol="0">
            <a:spAutoFit/>
          </a:bodyPr>
          <a:lstStyle/>
          <a:p>
            <a:pPr algn="ctr"/>
            <a:r>
              <a:rPr lang="en-US" altLang="zh-CN"/>
              <a:t>TABLE I. Predicted accuracy between tasks and workers</a:t>
            </a:r>
            <a:endParaRPr lang="zh-CN" altLang="en-US"/>
          </a:p>
        </p:txBody>
      </p:sp>
      <p:sp>
        <p:nvSpPr>
          <p:cNvPr id="59" name="标题 1"/>
          <p:cNvSpPr>
            <a:spLocks noGrp="1"/>
          </p:cNvSpPr>
          <p:nvPr>
            <p:ph type="title"/>
          </p:nvPr>
        </p:nvSpPr>
        <p:spPr>
          <a:xfrm>
            <a:off x="138336" y="115888"/>
            <a:ext cx="8867328" cy="714375"/>
          </a:xfrm>
        </p:spPr>
        <p:txBody>
          <a:bodyPr/>
          <a:lstStyle/>
          <a:p>
            <a:pPr algn="ctr"/>
            <a:r>
              <a:rPr lang="en-US" altLang="zh-CN"/>
              <a:t>Optimized Greedy Algorithm</a:t>
            </a:r>
            <a:endParaRPr lang="zh-CN" altLang="en-US"/>
          </a:p>
        </p:txBody>
      </p:sp>
      <p:cxnSp>
        <p:nvCxnSpPr>
          <p:cNvPr id="46" name="直接箭头连接符 45"/>
          <p:cNvCxnSpPr>
            <a:stCxn id="5" idx="6"/>
            <a:endCxn id="45" idx="2"/>
          </p:cNvCxnSpPr>
          <p:nvPr/>
        </p:nvCxnSpPr>
        <p:spPr bwMode="auto">
          <a:xfrm>
            <a:off x="2135758" y="3200730"/>
            <a:ext cx="933584" cy="670369"/>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47" name="直接箭头连接符 46"/>
          <p:cNvCxnSpPr>
            <a:stCxn id="5" idx="6"/>
            <a:endCxn id="13" idx="2"/>
          </p:cNvCxnSpPr>
          <p:nvPr/>
        </p:nvCxnSpPr>
        <p:spPr bwMode="auto">
          <a:xfrm>
            <a:off x="2135758" y="3200730"/>
            <a:ext cx="933584" cy="1616706"/>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sp>
        <p:nvSpPr>
          <p:cNvPr id="14" name="椭圆 13"/>
          <p:cNvSpPr/>
          <p:nvPr/>
        </p:nvSpPr>
        <p:spPr bwMode="auto">
          <a:xfrm>
            <a:off x="3069342" y="5583773"/>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3" name="椭圆 12"/>
          <p:cNvSpPr/>
          <p:nvPr/>
        </p:nvSpPr>
        <p:spPr bwMode="auto">
          <a:xfrm>
            <a:off x="3069342" y="4637436"/>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mc:AlternateContent xmlns:mc="http://schemas.openxmlformats.org/markup-compatibility/2006" xmlns:a14="http://schemas.microsoft.com/office/drawing/2010/main">
        <mc:Choice Requires="a14">
          <p:sp>
            <p:nvSpPr>
              <p:cNvPr id="66" name="矩形标注 65"/>
              <p:cNvSpPr>
                <a:spLocks noChangeArrowheads="1"/>
              </p:cNvSpPr>
              <p:nvPr/>
            </p:nvSpPr>
            <p:spPr bwMode="auto">
              <a:xfrm>
                <a:off x="120353" y="6026271"/>
                <a:ext cx="8903294" cy="802686"/>
              </a:xfrm>
              <a:prstGeom prst="wedgeRectCallout">
                <a:avLst>
                  <a:gd name="adj1" fmla="val -50115"/>
                  <a:gd name="adj2" fmla="val -15486"/>
                </a:avLst>
              </a:prstGeom>
              <a:solidFill>
                <a:srgbClr val="FFC000"/>
              </a:solidFill>
              <a:ln>
                <a:noFill/>
              </a:ln>
            </p:spPr>
            <p:txBody>
              <a:bodyPr/>
              <a:lstStyle>
                <a:defPPr>
                  <a:defRPr lang="ko-KR"/>
                </a:defPPr>
                <a:lvl1pPr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9pPr>
              </a:lstStyle>
              <a:p>
                <a:pPr algn="just" eaLnBrk="1" hangingPunct="1">
                  <a:buNone/>
                </a:pPr>
                <a:r>
                  <a:rPr lang="en-US" altLang="zh-CN" sz="1600">
                    <a:cs typeface="ＭＳ Ｐゴシック" charset="-128"/>
                  </a:rPr>
                  <a:t>Average Latency</a:t>
                </a:r>
                <a:r>
                  <a:rPr lang="zh-CN" altLang="en-US" sz="1600">
                    <a:cs typeface="ＭＳ Ｐゴシック" charset="-128"/>
                  </a:rPr>
                  <a:t>：</a:t>
                </a:r>
                <a:r>
                  <a:rPr lang="en-US" altLang="zh-CN" sz="1600">
                    <a:cs typeface="ＭＳ Ｐゴシック" charset="-128"/>
                  </a:rPr>
                  <a:t> </a:t>
                </a:r>
                <a14:m>
                  <m:oMath xmlns:m="http://schemas.openxmlformats.org/officeDocument/2006/math">
                    <m:r>
                      <a:rPr lang="en-US" altLang="zh-CN" sz="1600" b="1" i="1" smtClean="0">
                        <a:latin typeface="Cambria Math" panose="02040503050406030204" pitchFamily="18" charset="0"/>
                        <a:cs typeface="ＭＳ Ｐゴシック" charset="-128"/>
                      </a:rPr>
                      <m:t>𝒂𝒗𝒈</m:t>
                    </m:r>
                    <m:r>
                      <a:rPr lang="en-US" altLang="zh-CN" sz="1600" b="1" i="1" smtClean="0">
                        <a:latin typeface="Cambria Math" panose="02040503050406030204" pitchFamily="18" charset="0"/>
                        <a:cs typeface="ＭＳ Ｐゴシック" charset="-128"/>
                      </a:rPr>
                      <m:t>= </m:t>
                    </m:r>
                    <m:f>
                      <m:fPr>
                        <m:ctrlPr>
                          <a:rPr lang="en-US" altLang="zh-CN" sz="1600" b="1" i="1" smtClean="0">
                            <a:latin typeface="Cambria Math" panose="02040503050406030204" pitchFamily="18" charset="0"/>
                          </a:rPr>
                        </m:ctrlPr>
                      </m:fPr>
                      <m:num>
                        <m:nary>
                          <m:naryPr>
                            <m:chr m:val="∑"/>
                            <m:ctrlPr>
                              <a:rPr lang="en-US" altLang="zh-CN" sz="1600" b="1" i="1" smtClean="0">
                                <a:latin typeface="Cambria Math" panose="02040503050406030204" pitchFamily="18" charset="0"/>
                              </a:rPr>
                            </m:ctrlPr>
                          </m:naryPr>
                          <m:sub>
                            <m:r>
                              <m:rPr>
                                <m:brk m:alnAt="23"/>
                              </m:rPr>
                              <a:rPr lang="en-US" altLang="zh-CN" sz="1600" b="1" i="1" smtClean="0">
                                <a:latin typeface="Cambria Math" panose="02040503050406030204" pitchFamily="18" charset="0"/>
                              </a:rPr>
                              <m:t>𝒋</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𝟏</m:t>
                            </m:r>
                          </m:sub>
                          <m:sup>
                            <m:r>
                              <a:rPr lang="en-US" altLang="zh-CN" sz="1600" b="1" i="1" smtClean="0">
                                <a:latin typeface="Cambria Math" panose="02040503050406030204" pitchFamily="18" charset="0"/>
                              </a:rPr>
                              <m:t>𝟑</m:t>
                            </m:r>
                          </m:sup>
                          <m:e>
                            <m:r>
                              <a:rPr lang="en-US" altLang="zh-CN" sz="1600" b="1" i="1" smtClean="0">
                                <a:latin typeface="Cambria Math" panose="02040503050406030204" pitchFamily="18" charset="0"/>
                              </a:rPr>
                              <m:t>(</m:t>
                            </m:r>
                            <m:r>
                              <a:rPr lang="zh-CN" altLang="en-US" sz="1600" b="1" i="1" smtClean="0">
                                <a:latin typeface="Cambria Math" panose="02040503050406030204" pitchFamily="18" charset="0"/>
                              </a:rPr>
                              <m:t>𝜹</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𝑺</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𝒋</m:t>
                            </m:r>
                            <m:r>
                              <a:rPr lang="en-US" altLang="zh-CN" sz="1600" b="1" i="1" smtClean="0">
                                <a:latin typeface="Cambria Math" panose="02040503050406030204" pitchFamily="18" charset="0"/>
                              </a:rPr>
                              <m:t>])</m:t>
                            </m:r>
                          </m:e>
                        </m:nary>
                      </m:num>
                      <m:den>
                        <m:r>
                          <a:rPr lang="en-US" altLang="zh-CN" sz="1600" b="1" i="1" smtClean="0">
                            <a:latin typeface="Cambria Math" panose="02040503050406030204" pitchFamily="18" charset="0"/>
                          </a:rPr>
                          <m:t>𝑲</m:t>
                        </m:r>
                      </m:den>
                    </m:f>
                    <m:r>
                      <a:rPr lang="en-US" altLang="zh-CN" sz="1600" b="1" i="1" smtClean="0">
                        <a:latin typeface="Cambria Math" panose="02040503050406030204" pitchFamily="18" charset="0"/>
                      </a:rPr>
                      <m:t>=</m:t>
                    </m:r>
                    <m:f>
                      <m:fPr>
                        <m:ctrlPr>
                          <a:rPr lang="en-US" altLang="zh-CN" sz="1600" b="1" i="1" smtClean="0">
                            <a:latin typeface="Cambria Math" panose="02040503050406030204" pitchFamily="18" charset="0"/>
                          </a:rPr>
                        </m:ctrlPr>
                      </m:fPr>
                      <m:num>
                        <m:r>
                          <a:rPr lang="en-US" altLang="zh-CN" sz="1600" b="1" i="1" smtClean="0">
                            <a:latin typeface="Cambria Math" panose="02040503050406030204" pitchFamily="18" charset="0"/>
                          </a:rPr>
                          <m:t>𝟑</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𝟐𝟐</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𝟑</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𝟐𝟐</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𝟑</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𝟐𝟐</m:t>
                        </m:r>
                      </m:num>
                      <m:den>
                        <m:r>
                          <a:rPr lang="en-US" altLang="zh-CN" sz="1600" b="1" i="1" smtClean="0">
                            <a:latin typeface="Cambria Math" panose="02040503050406030204" pitchFamily="18" charset="0"/>
                          </a:rPr>
                          <m:t>𝟐</m:t>
                        </m:r>
                      </m:den>
                    </m:f>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𝟒</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𝟖𝟑</m:t>
                    </m:r>
                    <m:r>
                      <a:rPr lang="en-US" altLang="zh-CN" sz="1600" b="1" i="0" smtClean="0">
                        <a:latin typeface="Cambria Math" panose="02040503050406030204" pitchFamily="18" charset="0"/>
                      </a:rPr>
                      <m:t>&gt;</m:t>
                    </m:r>
                    <m:r>
                      <a:rPr lang="en-US" altLang="zh-CN" sz="1600" b="1" i="0" smtClean="0">
                        <a:latin typeface="Cambria Math" panose="02040503050406030204" pitchFamily="18" charset="0"/>
                      </a:rPr>
                      <m:t>𝟑</m:t>
                    </m:r>
                    <m:r>
                      <a:rPr lang="en-US" altLang="zh-CN" sz="1600" b="1" i="0" smtClean="0">
                        <a:latin typeface="Cambria Math" panose="02040503050406030204" pitchFamily="18" charset="0"/>
                      </a:rPr>
                      <m:t>.</m:t>
                    </m:r>
                    <m:r>
                      <a:rPr lang="en-US" altLang="zh-CN" sz="1600" b="1" i="0" smtClean="0">
                        <a:latin typeface="Cambria Math" panose="02040503050406030204" pitchFamily="18" charset="0"/>
                      </a:rPr>
                      <m:t>𝟐𝟐</m:t>
                    </m:r>
                  </m:oMath>
                </a14:m>
                <a:endParaRPr lang="en-US" altLang="zh-CN" sz="1600" b="1"/>
              </a:p>
              <a:p>
                <a:pPr algn="just" eaLnBrk="1" hangingPunct="1">
                  <a:buNone/>
                </a:pPr>
                <a:r>
                  <a:rPr lang="en-US" altLang="zh-CN" sz="1600"/>
                  <a:t>Maximum Latency</a:t>
                </a:r>
                <a:r>
                  <a:rPr lang="zh-CN" altLang="en-US" sz="1600"/>
                  <a:t>：</a:t>
                </a:r>
                <a:r>
                  <a:rPr lang="en-US" altLang="zh-CN" sz="1600"/>
                  <a:t> </a:t>
                </a:r>
                <a14:m>
                  <m:oMath xmlns:m="http://schemas.openxmlformats.org/officeDocument/2006/math">
                    <m:r>
                      <a:rPr lang="en-US" altLang="zh-CN" sz="1600" b="1" i="1" smtClean="0">
                        <a:latin typeface="Cambria Math" panose="02040503050406030204" pitchFamily="18" charset="0"/>
                      </a:rPr>
                      <m:t>𝒎𝒂𝒙𝑹𝒆𝒎𝒂𝒊𝒏</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𝒎𝒂𝒙</m:t>
                    </m:r>
                    <m:d>
                      <m:dPr>
                        <m:begChr m:val="{"/>
                        <m:endChr m:val="}"/>
                        <m:ctrlPr>
                          <a:rPr lang="en-US" altLang="zh-CN" sz="1600" b="1" i="1" smtClean="0">
                            <a:latin typeface="Cambria Math" panose="02040503050406030204" pitchFamily="18" charset="0"/>
                          </a:rPr>
                        </m:ctrlPr>
                      </m:dPr>
                      <m:e>
                        <m:r>
                          <a:rPr lang="en-US" altLang="zh-CN" sz="1600" b="1" i="1" smtClean="0">
                            <a:latin typeface="Cambria Math" panose="02040503050406030204" pitchFamily="18" charset="0"/>
                          </a:rPr>
                          <m:t>𝟑</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𝟐𝟐</m:t>
                        </m:r>
                        <m:r>
                          <a:rPr lang="en-US" altLang="zh-CN" sz="1600" b="1" i="1" smtClean="0">
                            <a:latin typeface="Cambria Math" panose="02040503050406030204" pitchFamily="18" charset="0"/>
                          </a:rPr>
                          <m:t>,  </m:t>
                        </m:r>
                        <m:r>
                          <a:rPr lang="en-US" altLang="zh-CN" sz="1600" b="1" i="1" smtClean="0">
                            <a:latin typeface="Cambria Math" panose="02040503050406030204" pitchFamily="18" charset="0"/>
                          </a:rPr>
                          <m:t>𝟑</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𝟐𝟐</m:t>
                        </m:r>
                        <m:r>
                          <a:rPr lang="en-US" altLang="zh-CN" sz="1600" b="1" i="1" smtClean="0">
                            <a:latin typeface="Cambria Math" panose="02040503050406030204" pitchFamily="18" charset="0"/>
                          </a:rPr>
                          <m:t>,  </m:t>
                        </m:r>
                        <m:r>
                          <a:rPr lang="en-US" altLang="zh-CN" sz="1600" b="1" i="1" smtClean="0">
                            <a:latin typeface="Cambria Math" panose="02040503050406030204" pitchFamily="18" charset="0"/>
                          </a:rPr>
                          <m:t>𝟑</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𝟐𝟐</m:t>
                        </m:r>
                      </m:e>
                    </m:d>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𝟑</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𝟐𝟐</m:t>
                    </m:r>
                  </m:oMath>
                </a14:m>
                <a:endParaRPr lang="en-US" altLang="zh-CN" sz="1600" b="1"/>
              </a:p>
            </p:txBody>
          </p:sp>
        </mc:Choice>
        <mc:Fallback xmlns="">
          <p:sp>
            <p:nvSpPr>
              <p:cNvPr id="66" name="矩形标注 65"/>
              <p:cNvSpPr>
                <a:spLocks noRot="1" noChangeAspect="1" noMove="1" noResize="1" noEditPoints="1" noAdjustHandles="1" noChangeArrowheads="1" noChangeShapeType="1" noTextEdit="1"/>
              </p:cNvSpPr>
              <p:nvPr/>
            </p:nvSpPr>
            <p:spPr bwMode="auto">
              <a:xfrm>
                <a:off x="120353" y="6026271"/>
                <a:ext cx="8903294" cy="802686"/>
              </a:xfrm>
              <a:prstGeom prst="wedgeRectCallout">
                <a:avLst>
                  <a:gd name="adj1" fmla="val -50115"/>
                  <a:gd name="adj2" fmla="val -15486"/>
                </a:avLst>
              </a:prstGeom>
              <a:blipFill rotWithShape="0">
                <a:blip r:embed="rId19"/>
                <a:stretch>
                  <a:fillRect l="-274" b="-5344"/>
                </a:stretch>
              </a:blipFill>
              <a:ln>
                <a:noFill/>
              </a:ln>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a:defRPr/>
            </a:pPr>
            <a:fld id="{73697CC5-BB9E-487E-AFF3-8F5506CF83B5}" type="slidenum">
              <a:rPr lang="en-US" altLang="ko-KR" smtClean="0"/>
              <a:pPr>
                <a:defRPr/>
              </a:pPr>
              <a:t>36</a:t>
            </a:fld>
            <a:endParaRPr lang="en-US" altLang="ko-KR"/>
          </a:p>
        </p:txBody>
      </p:sp>
    </p:spTree>
    <p:extLst>
      <p:ext uri="{BB962C8B-B14F-4D97-AF65-F5344CB8AC3E}">
        <p14:creationId xmlns:p14="http://schemas.microsoft.com/office/powerpoint/2010/main" val="1508635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980728"/>
                <a:ext cx="8363272" cy="5688360"/>
              </a:xfrm>
            </p:spPr>
            <p:txBody>
              <a:bodyPr/>
              <a:lstStyle/>
              <a:p>
                <a:r>
                  <a:rPr lang="en-US" altLang="zh-CN" sz="2800"/>
                  <a:t>Basic </a:t>
                </a:r>
                <a:r>
                  <a:rPr lang="en-US" altLang="zh-CN" sz="2800" smtClean="0"/>
                  <a:t>idea of AAM</a:t>
                </a:r>
                <a:endParaRPr lang="en-US" altLang="zh-CN" sz="2800"/>
              </a:p>
              <a:p>
                <a:pPr lvl="1"/>
                <a:r>
                  <a:rPr lang="en-US" altLang="zh-CN" sz="2400"/>
                  <a:t>Dynamically select the greedy strategy</a:t>
                </a:r>
              </a:p>
              <a:p>
                <a:pPr lvl="2"/>
                <a:r>
                  <a:rPr lang="en-US" altLang="zh-CN" sz="2100"/>
                  <a:t>When </a:t>
                </a:r>
                <a14:m>
                  <m:oMath xmlns:m="http://schemas.openxmlformats.org/officeDocument/2006/math">
                    <m:r>
                      <a:rPr lang="en-US" altLang="zh-CN" sz="2100" i="1">
                        <a:solidFill>
                          <a:srgbClr val="FF0000"/>
                        </a:solidFill>
                        <a:latin typeface="Cambria Math" panose="02040503050406030204" pitchFamily="18" charset="0"/>
                      </a:rPr>
                      <m:t>𝑎𝑣𝑔</m:t>
                    </m:r>
                    <m:r>
                      <a:rPr lang="en-US" altLang="zh-CN" sz="2100" i="1">
                        <a:solidFill>
                          <a:srgbClr val="FF0000"/>
                        </a:solidFill>
                        <a:latin typeface="Cambria Math" panose="02040503050406030204" pitchFamily="18" charset="0"/>
                      </a:rPr>
                      <m:t> ≥ </m:t>
                    </m:r>
                    <m:r>
                      <a:rPr lang="en-US" altLang="zh-CN" sz="2100" i="1">
                        <a:solidFill>
                          <a:srgbClr val="FF0000"/>
                        </a:solidFill>
                        <a:latin typeface="Cambria Math" panose="02040503050406030204" pitchFamily="18" charset="0"/>
                      </a:rPr>
                      <m:t>𝑚𝑎𝑥𝑅𝑒𝑚𝑎𝑖𝑛</m:t>
                    </m:r>
                  </m:oMath>
                </a14:m>
                <a:r>
                  <a:rPr lang="en-US" altLang="zh-CN" sz="2100"/>
                  <a:t>, greedily assign the uncompleted tasks with the</a:t>
                </a:r>
                <a:r>
                  <a:rPr lang="en-US" altLang="zh-CN" sz="2100">
                    <a:solidFill>
                      <a:srgbClr val="FF0000"/>
                    </a:solidFill>
                  </a:rPr>
                  <a:t> highest gain</a:t>
                </a:r>
                <a:endParaRPr lang="en-US" altLang="zh-CN" sz="2100"/>
              </a:p>
              <a:p>
                <a:pPr lvl="2"/>
                <a:endParaRPr lang="en-US" altLang="zh-CN"/>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980728"/>
                <a:ext cx="8363272" cy="5688360"/>
              </a:xfrm>
              <a:blipFill rotWithShape="0">
                <a:blip r:embed="rId3"/>
                <a:stretch>
                  <a:fillRect l="-583" t="-1179" r="-583"/>
                </a:stretch>
              </a:blipFill>
            </p:spPr>
            <p:txBody>
              <a:bodyPr/>
              <a:lstStyle/>
              <a:p>
                <a:r>
                  <a:rPr lang="zh-CN" altLang="en-US">
                    <a:noFill/>
                  </a:rPr>
                  <a:t> </a:t>
                </a:r>
              </a:p>
            </p:txBody>
          </p:sp>
        </mc:Fallback>
      </mc:AlternateContent>
      <p:sp>
        <p:nvSpPr>
          <p:cNvPr id="5" name="椭圆 4"/>
          <p:cNvSpPr/>
          <p:nvPr/>
        </p:nvSpPr>
        <p:spPr bwMode="auto">
          <a:xfrm>
            <a:off x="1775758" y="3020730"/>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6" name="椭圆 5"/>
          <p:cNvSpPr/>
          <p:nvPr/>
        </p:nvSpPr>
        <p:spPr bwMode="auto">
          <a:xfrm>
            <a:off x="1775758" y="3511099"/>
            <a:ext cx="360000" cy="360000"/>
          </a:xfrm>
          <a:prstGeom prst="ellipse">
            <a:avLst/>
          </a:prstGeom>
          <a:solidFill>
            <a:schemeClr val="bg1">
              <a:alpha val="0"/>
            </a:schemeClr>
          </a:solidFill>
          <a:ln w="19050"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7" name="椭圆 6"/>
          <p:cNvSpPr/>
          <p:nvPr/>
        </p:nvSpPr>
        <p:spPr bwMode="auto">
          <a:xfrm>
            <a:off x="1775758" y="4001468"/>
            <a:ext cx="360000" cy="360000"/>
          </a:xfrm>
          <a:prstGeom prst="ellipse">
            <a:avLst/>
          </a:prstGeom>
          <a:solidFill>
            <a:schemeClr val="bg1">
              <a:alpha val="0"/>
            </a:schemeClr>
          </a:solidFill>
          <a:ln w="19050"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effectLst/>
              <a:latin typeface="Arial" charset="0"/>
              <a:ea typeface="Arial Unicode MS" pitchFamily="50" charset="-127"/>
              <a:cs typeface="Arial Unicode MS" pitchFamily="50" charset="-127"/>
            </a:endParaRPr>
          </a:p>
        </p:txBody>
      </p:sp>
      <p:sp>
        <p:nvSpPr>
          <p:cNvPr id="8" name="椭圆 7"/>
          <p:cNvSpPr/>
          <p:nvPr/>
        </p:nvSpPr>
        <p:spPr bwMode="auto">
          <a:xfrm>
            <a:off x="1775758" y="4491837"/>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9" name="椭圆 8"/>
          <p:cNvSpPr/>
          <p:nvPr/>
        </p:nvSpPr>
        <p:spPr bwMode="auto">
          <a:xfrm>
            <a:off x="1775758" y="4952561"/>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0" name="椭圆 9"/>
          <p:cNvSpPr/>
          <p:nvPr/>
        </p:nvSpPr>
        <p:spPr bwMode="auto">
          <a:xfrm>
            <a:off x="1775758" y="5413285"/>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1" name="椭圆 10"/>
          <p:cNvSpPr/>
          <p:nvPr/>
        </p:nvSpPr>
        <p:spPr bwMode="auto">
          <a:xfrm>
            <a:off x="1775758" y="5874009"/>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2" name="椭圆 11"/>
          <p:cNvSpPr/>
          <p:nvPr/>
        </p:nvSpPr>
        <p:spPr bwMode="auto">
          <a:xfrm>
            <a:off x="1758059" y="6326593"/>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cxnSp>
        <p:nvCxnSpPr>
          <p:cNvPr id="15" name="直接箭头连接符 14"/>
          <p:cNvCxnSpPr>
            <a:stCxn id="12" idx="6"/>
            <a:endCxn id="14" idx="2"/>
          </p:cNvCxnSpPr>
          <p:nvPr/>
        </p:nvCxnSpPr>
        <p:spPr bwMode="auto">
          <a:xfrm flipV="1">
            <a:off x="2118059" y="5763773"/>
            <a:ext cx="951283" cy="742820"/>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16" name="直接箭头连接符 15"/>
          <p:cNvCxnSpPr>
            <a:stCxn id="5" idx="6"/>
            <a:endCxn id="14" idx="2"/>
          </p:cNvCxnSpPr>
          <p:nvPr/>
        </p:nvCxnSpPr>
        <p:spPr bwMode="auto">
          <a:xfrm>
            <a:off x="2135758" y="3200730"/>
            <a:ext cx="933584" cy="2563043"/>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17" name="直接箭头连接符 16"/>
          <p:cNvCxnSpPr>
            <a:stCxn id="6" idx="6"/>
            <a:endCxn id="14" idx="2"/>
          </p:cNvCxnSpPr>
          <p:nvPr/>
        </p:nvCxnSpPr>
        <p:spPr bwMode="auto">
          <a:xfrm>
            <a:off x="2135758" y="3691099"/>
            <a:ext cx="933584" cy="2072674"/>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18" name="直接箭头连接符 17"/>
          <p:cNvCxnSpPr>
            <a:stCxn id="8" idx="6"/>
            <a:endCxn id="13" idx="2"/>
          </p:cNvCxnSpPr>
          <p:nvPr/>
        </p:nvCxnSpPr>
        <p:spPr bwMode="auto">
          <a:xfrm>
            <a:off x="2135758" y="4671837"/>
            <a:ext cx="933584" cy="145599"/>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19" name="直接箭头连接符 18"/>
          <p:cNvCxnSpPr>
            <a:stCxn id="8" idx="6"/>
            <a:endCxn id="45" idx="2"/>
          </p:cNvCxnSpPr>
          <p:nvPr/>
        </p:nvCxnSpPr>
        <p:spPr bwMode="auto">
          <a:xfrm flipV="1">
            <a:off x="2135758" y="3871099"/>
            <a:ext cx="933584" cy="800738"/>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0" name="直接箭头连接符 19"/>
          <p:cNvCxnSpPr>
            <a:stCxn id="8" idx="6"/>
            <a:endCxn id="14" idx="2"/>
          </p:cNvCxnSpPr>
          <p:nvPr/>
        </p:nvCxnSpPr>
        <p:spPr bwMode="auto">
          <a:xfrm>
            <a:off x="2135758" y="4671837"/>
            <a:ext cx="933584" cy="1091936"/>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1" name="直接箭头连接符 20"/>
          <p:cNvCxnSpPr>
            <a:stCxn id="9" idx="6"/>
            <a:endCxn id="45" idx="2"/>
          </p:cNvCxnSpPr>
          <p:nvPr/>
        </p:nvCxnSpPr>
        <p:spPr bwMode="auto">
          <a:xfrm flipV="1">
            <a:off x="2135758" y="3871099"/>
            <a:ext cx="933584" cy="1261462"/>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2" name="直接箭头连接符 21"/>
          <p:cNvCxnSpPr>
            <a:stCxn id="9" idx="6"/>
            <a:endCxn id="13" idx="2"/>
          </p:cNvCxnSpPr>
          <p:nvPr/>
        </p:nvCxnSpPr>
        <p:spPr bwMode="auto">
          <a:xfrm flipV="1">
            <a:off x="2135758" y="4817436"/>
            <a:ext cx="933584" cy="315125"/>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3" name="直接箭头连接符 22"/>
          <p:cNvCxnSpPr>
            <a:stCxn id="9" idx="6"/>
            <a:endCxn id="14" idx="2"/>
          </p:cNvCxnSpPr>
          <p:nvPr/>
        </p:nvCxnSpPr>
        <p:spPr bwMode="auto">
          <a:xfrm>
            <a:off x="2135758" y="5132561"/>
            <a:ext cx="933584" cy="631212"/>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4" name="直接箭头连接符 23"/>
          <p:cNvCxnSpPr>
            <a:stCxn id="10" idx="6"/>
            <a:endCxn id="13" idx="2"/>
          </p:cNvCxnSpPr>
          <p:nvPr/>
        </p:nvCxnSpPr>
        <p:spPr bwMode="auto">
          <a:xfrm flipV="1">
            <a:off x="2135758" y="4817436"/>
            <a:ext cx="933584" cy="775849"/>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5" name="直接箭头连接符 24"/>
          <p:cNvCxnSpPr>
            <a:stCxn id="10" idx="6"/>
            <a:endCxn id="45" idx="2"/>
          </p:cNvCxnSpPr>
          <p:nvPr/>
        </p:nvCxnSpPr>
        <p:spPr bwMode="auto">
          <a:xfrm flipV="1">
            <a:off x="2135758" y="3871099"/>
            <a:ext cx="933584" cy="1722186"/>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6" name="直接箭头连接符 25"/>
          <p:cNvCxnSpPr>
            <a:stCxn id="10" idx="6"/>
            <a:endCxn id="14" idx="2"/>
          </p:cNvCxnSpPr>
          <p:nvPr/>
        </p:nvCxnSpPr>
        <p:spPr bwMode="auto">
          <a:xfrm>
            <a:off x="2135758" y="5593285"/>
            <a:ext cx="933584" cy="170488"/>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7" name="直接箭头连接符 26"/>
          <p:cNvCxnSpPr>
            <a:stCxn id="11" idx="6"/>
            <a:endCxn id="13" idx="2"/>
          </p:cNvCxnSpPr>
          <p:nvPr/>
        </p:nvCxnSpPr>
        <p:spPr bwMode="auto">
          <a:xfrm flipV="1">
            <a:off x="2135758" y="4817436"/>
            <a:ext cx="933584" cy="1236573"/>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8" name="直接箭头连接符 27"/>
          <p:cNvCxnSpPr>
            <a:stCxn id="11" idx="6"/>
            <a:endCxn id="14" idx="2"/>
          </p:cNvCxnSpPr>
          <p:nvPr/>
        </p:nvCxnSpPr>
        <p:spPr bwMode="auto">
          <a:xfrm flipV="1">
            <a:off x="2135758" y="5763773"/>
            <a:ext cx="933584" cy="290236"/>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9" name="直接箭头连接符 28"/>
          <p:cNvCxnSpPr>
            <a:stCxn id="11" idx="6"/>
            <a:endCxn id="45" idx="2"/>
          </p:cNvCxnSpPr>
          <p:nvPr/>
        </p:nvCxnSpPr>
        <p:spPr bwMode="auto">
          <a:xfrm flipV="1">
            <a:off x="2135758" y="3871099"/>
            <a:ext cx="933584" cy="2182910"/>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0" name="直接箭头连接符 29"/>
          <p:cNvCxnSpPr>
            <a:stCxn id="12" idx="6"/>
            <a:endCxn id="45" idx="2"/>
          </p:cNvCxnSpPr>
          <p:nvPr/>
        </p:nvCxnSpPr>
        <p:spPr bwMode="auto">
          <a:xfrm flipV="1">
            <a:off x="2118059" y="3871099"/>
            <a:ext cx="951283" cy="2635494"/>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1" name="直接箭头连接符 30"/>
          <p:cNvCxnSpPr>
            <a:stCxn id="12" idx="6"/>
            <a:endCxn id="13" idx="2"/>
          </p:cNvCxnSpPr>
          <p:nvPr/>
        </p:nvCxnSpPr>
        <p:spPr bwMode="auto">
          <a:xfrm flipV="1">
            <a:off x="2118059" y="4817436"/>
            <a:ext cx="951283" cy="1689157"/>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2" name="文本框 31"/>
              <p:cNvSpPr txBox="1"/>
              <p:nvPr/>
            </p:nvSpPr>
            <p:spPr>
              <a:xfrm>
                <a:off x="1487706" y="3534566"/>
                <a:ext cx="936104" cy="307777"/>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2</m:t>
                          </m:r>
                        </m:sub>
                      </m:sSub>
                    </m:oMath>
                  </m:oMathPara>
                </a14:m>
                <a:endParaRPr lang="zh-CN" altLang="en-US"/>
              </a:p>
            </p:txBody>
          </p:sp>
        </mc:Choice>
        <mc:Fallback xmlns="">
          <p:sp>
            <p:nvSpPr>
              <p:cNvPr id="32" name="文本框 31"/>
              <p:cNvSpPr txBox="1">
                <a:spLocks noRot="1" noChangeAspect="1" noMove="1" noResize="1" noEditPoints="1" noAdjustHandles="1" noChangeArrowheads="1" noChangeShapeType="1" noTextEdit="1"/>
              </p:cNvSpPr>
              <p:nvPr/>
            </p:nvSpPr>
            <p:spPr>
              <a:xfrm>
                <a:off x="1487706" y="3534566"/>
                <a:ext cx="936104" cy="307777"/>
              </a:xfrm>
              <a:prstGeom prst="rect">
                <a:avLst/>
              </a:prstGeom>
              <a:blipFill rotWithShape="0">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1505555" y="303640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solidFill>
                                <a:srgbClr val="000000"/>
                              </a:solidFill>
                              <a:latin typeface="Cambria Math" panose="02040503050406030204" pitchFamily="18" charset="0"/>
                              <a:ea typeface="宋体" panose="02010600030101010101" pitchFamily="2" charset="-122"/>
                            </a:rPr>
                          </m:ctrlPr>
                        </m:sSubPr>
                        <m:e>
                          <m:r>
                            <a:rPr lang="en-US" altLang="zh-CN" b="0" i="1">
                              <a:solidFill>
                                <a:srgbClr val="000000"/>
                              </a:solidFill>
                              <a:latin typeface="Cambria Math" panose="02040503050406030204" pitchFamily="18" charset="0"/>
                              <a:ea typeface="宋体" panose="02010600030101010101" pitchFamily="2" charset="-122"/>
                            </a:rPr>
                            <m:t>𝑤</m:t>
                          </m:r>
                        </m:e>
                        <m:sub>
                          <m:r>
                            <a:rPr lang="en-US" altLang="zh-CN" b="0" i="1">
                              <a:solidFill>
                                <a:srgbClr val="000000"/>
                              </a:solidFill>
                              <a:latin typeface="Cambria Math" panose="02040503050406030204" pitchFamily="18" charset="0"/>
                              <a:ea typeface="宋体" panose="02010600030101010101" pitchFamily="2" charset="-122"/>
                            </a:rPr>
                            <m:t>1</m:t>
                          </m:r>
                        </m:sub>
                      </m:sSub>
                    </m:oMath>
                  </m:oMathPara>
                </a14:m>
                <a:endParaRPr lang="zh-CN" altLang="en-US"/>
              </a:p>
            </p:txBody>
          </p:sp>
        </mc:Choice>
        <mc:Fallback xmlns="">
          <p:sp>
            <p:nvSpPr>
              <p:cNvPr id="33" name="文本框 32"/>
              <p:cNvSpPr txBox="1">
                <a:spLocks noRot="1" noChangeAspect="1" noMove="1" noResize="1" noEditPoints="1" noAdjustHandles="1" noChangeArrowheads="1" noChangeShapeType="1" noTextEdit="1"/>
              </p:cNvSpPr>
              <p:nvPr/>
            </p:nvSpPr>
            <p:spPr>
              <a:xfrm>
                <a:off x="1505555" y="3036404"/>
                <a:ext cx="936104" cy="307777"/>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2800112" y="3698447"/>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1</m:t>
                          </m:r>
                        </m:sub>
                      </m:sSub>
                    </m:oMath>
                  </m:oMathPara>
                </a14:m>
                <a:endParaRPr lang="zh-CN" altLang="en-US"/>
              </a:p>
            </p:txBody>
          </p:sp>
        </mc:Choice>
        <mc:Fallback xmlns="">
          <p:sp>
            <p:nvSpPr>
              <p:cNvPr id="34" name="文本框 33"/>
              <p:cNvSpPr txBox="1">
                <a:spLocks noRot="1" noChangeAspect="1" noMove="1" noResize="1" noEditPoints="1" noAdjustHandles="1" noChangeArrowheads="1" noChangeShapeType="1" noTextEdit="1"/>
              </p:cNvSpPr>
              <p:nvPr/>
            </p:nvSpPr>
            <p:spPr>
              <a:xfrm>
                <a:off x="2800112" y="3698447"/>
                <a:ext cx="936104" cy="307777"/>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p:cNvSpPr txBox="1"/>
              <p:nvPr/>
            </p:nvSpPr>
            <p:spPr>
              <a:xfrm>
                <a:off x="2781290" y="462101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2</m:t>
                          </m:r>
                        </m:sub>
                      </m:sSub>
                    </m:oMath>
                  </m:oMathPara>
                </a14:m>
                <a:endParaRPr lang="zh-CN" altLang="en-US"/>
              </a:p>
            </p:txBody>
          </p:sp>
        </mc:Choice>
        <mc:Fallback xmlns="">
          <p:sp>
            <p:nvSpPr>
              <p:cNvPr id="35" name="文本框 34"/>
              <p:cNvSpPr txBox="1">
                <a:spLocks noRot="1" noChangeAspect="1" noMove="1" noResize="1" noEditPoints="1" noAdjustHandles="1" noChangeArrowheads="1" noChangeShapeType="1" noTextEdit="1"/>
              </p:cNvSpPr>
              <p:nvPr/>
            </p:nvSpPr>
            <p:spPr>
              <a:xfrm>
                <a:off x="2781290" y="4621015"/>
                <a:ext cx="936104" cy="307777"/>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2781290" y="560390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3</m:t>
                          </m:r>
                        </m:sub>
                      </m:sSub>
                    </m:oMath>
                  </m:oMathPara>
                </a14:m>
                <a:endParaRPr lang="zh-CN" altLang="en-US"/>
              </a:p>
            </p:txBody>
          </p:sp>
        </mc:Choice>
        <mc:Fallback xmlns="">
          <p:sp>
            <p:nvSpPr>
              <p:cNvPr id="36" name="文本框 35"/>
              <p:cNvSpPr txBox="1">
                <a:spLocks noRot="1" noChangeAspect="1" noMove="1" noResize="1" noEditPoints="1" noAdjustHandles="1" noChangeArrowheads="1" noChangeShapeType="1" noTextEdit="1"/>
              </p:cNvSpPr>
              <p:nvPr/>
            </p:nvSpPr>
            <p:spPr>
              <a:xfrm>
                <a:off x="2781290" y="5603905"/>
                <a:ext cx="936104" cy="307777"/>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p:cNvSpPr txBox="1"/>
              <p:nvPr/>
            </p:nvSpPr>
            <p:spPr>
              <a:xfrm>
                <a:off x="1496556" y="4012971"/>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3</m:t>
                          </m:r>
                        </m:sub>
                      </m:sSub>
                    </m:oMath>
                  </m:oMathPara>
                </a14:m>
                <a:endParaRPr lang="zh-CN" altLang="en-US"/>
              </a:p>
            </p:txBody>
          </p:sp>
        </mc:Choice>
        <mc:Fallback xmlns="">
          <p:sp>
            <p:nvSpPr>
              <p:cNvPr id="37" name="文本框 36"/>
              <p:cNvSpPr txBox="1">
                <a:spLocks noRot="1" noChangeAspect="1" noMove="1" noResize="1" noEditPoints="1" noAdjustHandles="1" noChangeArrowheads="1" noChangeShapeType="1" noTextEdit="1"/>
              </p:cNvSpPr>
              <p:nvPr/>
            </p:nvSpPr>
            <p:spPr>
              <a:xfrm>
                <a:off x="1496556" y="4012971"/>
                <a:ext cx="936104" cy="307777"/>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p:cNvSpPr txBox="1"/>
              <p:nvPr/>
            </p:nvSpPr>
            <p:spPr>
              <a:xfrm>
                <a:off x="1478857" y="632918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8</m:t>
                          </m:r>
                        </m:sub>
                      </m:sSub>
                    </m:oMath>
                  </m:oMathPara>
                </a14:m>
                <a:endParaRPr lang="zh-CN" altLang="en-US"/>
              </a:p>
            </p:txBody>
          </p:sp>
        </mc:Choice>
        <mc:Fallback xmlns="">
          <p:sp>
            <p:nvSpPr>
              <p:cNvPr id="38" name="文本框 37"/>
              <p:cNvSpPr txBox="1">
                <a:spLocks noRot="1" noChangeAspect="1" noMove="1" noResize="1" noEditPoints="1" noAdjustHandles="1" noChangeArrowheads="1" noChangeShapeType="1" noTextEdit="1"/>
              </p:cNvSpPr>
              <p:nvPr/>
            </p:nvSpPr>
            <p:spPr>
              <a:xfrm>
                <a:off x="1478857" y="6329185"/>
                <a:ext cx="936104" cy="307777"/>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p:cNvSpPr txBox="1"/>
              <p:nvPr/>
            </p:nvSpPr>
            <p:spPr>
              <a:xfrm>
                <a:off x="1502568" y="5875857"/>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7</m:t>
                          </m:r>
                        </m:sub>
                      </m:sSub>
                    </m:oMath>
                  </m:oMathPara>
                </a14:m>
                <a:endParaRPr lang="zh-CN" altLang="en-US"/>
              </a:p>
            </p:txBody>
          </p:sp>
        </mc:Choice>
        <mc:Fallback xmlns="">
          <p:sp>
            <p:nvSpPr>
              <p:cNvPr id="39" name="文本框 38"/>
              <p:cNvSpPr txBox="1">
                <a:spLocks noRot="1" noChangeAspect="1" noMove="1" noResize="1" noEditPoints="1" noAdjustHandles="1" noChangeArrowheads="1" noChangeShapeType="1" noTextEdit="1"/>
              </p:cNvSpPr>
              <p:nvPr/>
            </p:nvSpPr>
            <p:spPr>
              <a:xfrm>
                <a:off x="1502568" y="5875857"/>
                <a:ext cx="936104" cy="307777"/>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p:cNvSpPr txBox="1"/>
              <p:nvPr/>
            </p:nvSpPr>
            <p:spPr>
              <a:xfrm>
                <a:off x="1505555" y="544081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6</m:t>
                          </m:r>
                        </m:sub>
                      </m:sSub>
                    </m:oMath>
                  </m:oMathPara>
                </a14:m>
                <a:endParaRPr lang="zh-CN" altLang="en-US"/>
              </a:p>
            </p:txBody>
          </p:sp>
        </mc:Choice>
        <mc:Fallback xmlns="">
          <p:sp>
            <p:nvSpPr>
              <p:cNvPr id="40" name="文本框 39"/>
              <p:cNvSpPr txBox="1">
                <a:spLocks noRot="1" noChangeAspect="1" noMove="1" noResize="1" noEditPoints="1" noAdjustHandles="1" noChangeArrowheads="1" noChangeShapeType="1" noTextEdit="1"/>
              </p:cNvSpPr>
              <p:nvPr/>
            </p:nvSpPr>
            <p:spPr>
              <a:xfrm>
                <a:off x="1505555" y="5440814"/>
                <a:ext cx="936104" cy="307777"/>
              </a:xfrm>
              <a:prstGeom prst="rect">
                <a:avLst/>
              </a:prstGeom>
              <a:blipFill rotWithShape="0">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p:cNvSpPr txBox="1"/>
              <p:nvPr/>
            </p:nvSpPr>
            <p:spPr>
              <a:xfrm>
                <a:off x="1487706" y="497730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5</m:t>
                          </m:r>
                        </m:sub>
                      </m:sSub>
                    </m:oMath>
                  </m:oMathPara>
                </a14:m>
                <a:endParaRPr lang="zh-CN" altLang="en-US"/>
              </a:p>
            </p:txBody>
          </p:sp>
        </mc:Choice>
        <mc:Fallback xmlns="">
          <p:sp>
            <p:nvSpPr>
              <p:cNvPr id="41" name="文本框 40"/>
              <p:cNvSpPr txBox="1">
                <a:spLocks noRot="1" noChangeAspect="1" noMove="1" noResize="1" noEditPoints="1" noAdjustHandles="1" noChangeArrowheads="1" noChangeShapeType="1" noTextEdit="1"/>
              </p:cNvSpPr>
              <p:nvPr/>
            </p:nvSpPr>
            <p:spPr>
              <a:xfrm>
                <a:off x="1487706" y="4977304"/>
                <a:ext cx="936104" cy="307777"/>
              </a:xfrm>
              <a:prstGeom prst="rect">
                <a:avLst/>
              </a:prstGeom>
              <a:blipFill rotWithShape="0">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p:cNvSpPr txBox="1"/>
              <p:nvPr/>
            </p:nvSpPr>
            <p:spPr>
              <a:xfrm>
                <a:off x="1522420" y="4504951"/>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4</m:t>
                          </m:r>
                        </m:sub>
                      </m:sSub>
                    </m:oMath>
                  </m:oMathPara>
                </a14:m>
                <a:endParaRPr lang="zh-CN" altLang="en-US"/>
              </a:p>
            </p:txBody>
          </p:sp>
        </mc:Choice>
        <mc:Fallback xmlns="">
          <p:sp>
            <p:nvSpPr>
              <p:cNvPr id="42" name="文本框 41"/>
              <p:cNvSpPr txBox="1">
                <a:spLocks noRot="1" noChangeAspect="1" noMove="1" noResize="1" noEditPoints="1" noAdjustHandles="1" noChangeArrowheads="1" noChangeShapeType="1" noTextEdit="1"/>
              </p:cNvSpPr>
              <p:nvPr/>
            </p:nvSpPr>
            <p:spPr>
              <a:xfrm>
                <a:off x="1522420" y="4504951"/>
                <a:ext cx="936104" cy="307777"/>
              </a:xfrm>
              <a:prstGeom prst="rect">
                <a:avLst/>
              </a:prstGeom>
              <a:blipFill rotWithShape="0">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43" name="表格 42"/>
              <p:cNvGraphicFramePr>
                <a:graphicFrameLocks noGrp="1"/>
              </p:cNvGraphicFramePr>
              <p:nvPr>
                <p:extLst>
                  <p:ext uri="{D42A27DB-BD31-4B8C-83A1-F6EECF244321}">
                    <p14:modId xmlns:p14="http://schemas.microsoft.com/office/powerpoint/2010/main" val="3763040669"/>
                  </p:ext>
                </p:extLst>
              </p:nvPr>
            </p:nvGraphicFramePr>
            <p:xfrm>
              <a:off x="6349022" y="3298583"/>
              <a:ext cx="2529060" cy="3337560"/>
            </p:xfrm>
            <a:graphic>
              <a:graphicData uri="http://schemas.openxmlformats.org/drawingml/2006/table">
                <a:tbl>
                  <a:tblPr firstRow="1" bandRow="1">
                    <a:tableStyleId>{5C22544A-7EE6-4342-B048-85BDC9FD1C3A}</a:tableStyleId>
                  </a:tblPr>
                  <a:tblGrid>
                    <a:gridCol w="632265">
                      <a:extLst>
                        <a:ext uri="{9D8B030D-6E8A-4147-A177-3AD203B41FA5}">
                          <a16:colId xmlns="" xmlns:a16="http://schemas.microsoft.com/office/drawing/2014/main" val="20000"/>
                        </a:ext>
                      </a:extLst>
                    </a:gridCol>
                    <a:gridCol w="632265">
                      <a:extLst>
                        <a:ext uri="{9D8B030D-6E8A-4147-A177-3AD203B41FA5}">
                          <a16:colId xmlns="" xmlns:a16="http://schemas.microsoft.com/office/drawing/2014/main" val="20001"/>
                        </a:ext>
                      </a:extLst>
                    </a:gridCol>
                    <a:gridCol w="632265">
                      <a:extLst>
                        <a:ext uri="{9D8B030D-6E8A-4147-A177-3AD203B41FA5}">
                          <a16:colId xmlns="" xmlns:a16="http://schemas.microsoft.com/office/drawing/2014/main" val="20002"/>
                        </a:ext>
                      </a:extLst>
                    </a:gridCol>
                    <a:gridCol w="632265">
                      <a:extLst>
                        <a:ext uri="{9D8B030D-6E8A-4147-A177-3AD203B41FA5}">
                          <a16:colId xmlns="" xmlns:a16="http://schemas.microsoft.com/office/drawing/2014/main" val="20003"/>
                        </a:ext>
                      </a:extLst>
                    </a:gridCol>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𝟏</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𝟐</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𝟑</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𝟏</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1"/>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rPr>
                                    </m:ctrlPr>
                                  </m:sSubPr>
                                  <m:e>
                                    <m:r>
                                      <a:rPr lang="en-US" altLang="zh-CN" b="1" i="1" smtClean="0">
                                        <a:solidFill>
                                          <a:schemeClr val="bg1">
                                            <a:lumMod val="95000"/>
                                          </a:schemeClr>
                                        </a:solidFill>
                                        <a:latin typeface="Cambria Math" panose="02040503050406030204" pitchFamily="18" charset="0"/>
                                      </a:rPr>
                                      <m:t>𝒘</m:t>
                                    </m:r>
                                  </m:e>
                                  <m:sub>
                                    <m:r>
                                      <a:rPr lang="en-US" altLang="zh-CN" b="1" i="1" smtClean="0">
                                        <a:solidFill>
                                          <a:schemeClr val="bg1">
                                            <a:lumMod val="95000"/>
                                          </a:schemeClr>
                                        </a:solidFill>
                                        <a:latin typeface="Cambria Math" panose="02040503050406030204" pitchFamily="18" charset="0"/>
                                      </a:rPr>
                                      <m:t>𝟐</m:t>
                                    </m:r>
                                  </m:sub>
                                </m:sSub>
                              </m:oMath>
                            </m:oMathPara>
                          </a14:m>
                          <a:endParaRPr lang="zh-CN" altLang="en-US">
                            <a:solidFill>
                              <a:schemeClr val="bg1">
                                <a:lumMod val="9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bg1">
                                  <a:lumMod val="95000"/>
                                </a:schemeClr>
                              </a:solidFill>
                            </a:rPr>
                            <a:t>0.98</a:t>
                          </a:r>
                          <a:endParaRPr lang="zh-CN" altLang="en-US">
                            <a:solidFill>
                              <a:schemeClr val="bg1">
                                <a:lumMod val="9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bg1">
                                  <a:lumMod val="95000"/>
                                </a:schemeClr>
                              </a:solidFill>
                            </a:rPr>
                            <a:t>0.96</a:t>
                          </a:r>
                          <a:endParaRPr lang="zh-CN" altLang="en-US">
                            <a:solidFill>
                              <a:schemeClr val="bg1">
                                <a:lumMod val="9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bg1">
                                  <a:lumMod val="95000"/>
                                </a:schemeClr>
                              </a:solidFill>
                            </a:rPr>
                            <a:t>0.96</a:t>
                          </a:r>
                          <a:endParaRPr lang="zh-CN" altLang="en-US">
                            <a:solidFill>
                              <a:schemeClr val="bg1">
                                <a:lumMod val="9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2"/>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rPr>
                                    </m:ctrlPr>
                                  </m:sSubPr>
                                  <m:e>
                                    <m:r>
                                      <a:rPr lang="en-US" altLang="zh-CN" b="1" i="1" smtClean="0">
                                        <a:solidFill>
                                          <a:schemeClr val="bg1">
                                            <a:lumMod val="95000"/>
                                          </a:schemeClr>
                                        </a:solidFill>
                                        <a:latin typeface="Cambria Math" panose="02040503050406030204" pitchFamily="18" charset="0"/>
                                      </a:rPr>
                                      <m:t>𝒘</m:t>
                                    </m:r>
                                  </m:e>
                                  <m:sub>
                                    <m:r>
                                      <a:rPr lang="en-US" altLang="zh-CN" b="1" i="1" smtClean="0">
                                        <a:solidFill>
                                          <a:schemeClr val="bg1">
                                            <a:lumMod val="95000"/>
                                          </a:schemeClr>
                                        </a:solidFill>
                                        <a:latin typeface="Cambria Math" panose="02040503050406030204" pitchFamily="18" charset="0"/>
                                      </a:rPr>
                                      <m:t>𝟑</m:t>
                                    </m:r>
                                  </m:sub>
                                </m:sSub>
                              </m:oMath>
                            </m:oMathPara>
                          </a14:m>
                          <a:endParaRPr lang="zh-CN" altLang="en-US">
                            <a:solidFill>
                              <a:schemeClr val="bg1">
                                <a:lumMod val="9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bg1">
                                  <a:lumMod val="95000"/>
                                </a:schemeClr>
                              </a:solidFill>
                            </a:rPr>
                            <a:t>0.98</a:t>
                          </a:r>
                          <a:endParaRPr lang="zh-CN" altLang="en-US">
                            <a:solidFill>
                              <a:schemeClr val="bg1">
                                <a:lumMod val="9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bg1">
                                  <a:lumMod val="95000"/>
                                </a:schemeClr>
                              </a:solidFill>
                            </a:rPr>
                            <a:t>0.96</a:t>
                          </a:r>
                          <a:endParaRPr lang="zh-CN" altLang="en-US">
                            <a:solidFill>
                              <a:schemeClr val="bg1">
                                <a:lumMod val="9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bg1">
                                  <a:lumMod val="95000"/>
                                </a:schemeClr>
                              </a:solidFill>
                            </a:rPr>
                            <a:t>0.96</a:t>
                          </a:r>
                          <a:endParaRPr lang="zh-CN" altLang="en-US">
                            <a:solidFill>
                              <a:schemeClr val="bg1">
                                <a:lumMod val="9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𝟒</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0.98</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0.98</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bg1">
                                  <a:lumMod val="85000"/>
                                </a:schemeClr>
                              </a:solidFill>
                            </a:rPr>
                            <a:t>0.98</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4"/>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𝟓</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5"/>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𝟔</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6"/>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𝟕</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𝟖</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8"/>
                      </a:ext>
                    </a:extLst>
                  </a:tr>
                </a:tbl>
              </a:graphicData>
            </a:graphic>
          </p:graphicFrame>
        </mc:Choice>
        <mc:Fallback xmlns="">
          <p:graphicFrame>
            <p:nvGraphicFramePr>
              <p:cNvPr id="43" name="表格 42"/>
              <p:cNvGraphicFramePr>
                <a:graphicFrameLocks noGrp="1"/>
              </p:cNvGraphicFramePr>
              <p:nvPr>
                <p:extLst>
                  <p:ext uri="{D42A27DB-BD31-4B8C-83A1-F6EECF244321}">
                    <p14:modId xmlns:p14="http://schemas.microsoft.com/office/powerpoint/2010/main" val="3763040669"/>
                  </p:ext>
                </p:extLst>
              </p:nvPr>
            </p:nvGraphicFramePr>
            <p:xfrm>
              <a:off x="6349022" y="3298583"/>
              <a:ext cx="2529060" cy="3337560"/>
            </p:xfrm>
            <a:graphic>
              <a:graphicData uri="http://schemas.openxmlformats.org/drawingml/2006/table">
                <a:tbl>
                  <a:tblPr firstRow="1" bandRow="1">
                    <a:tableStyleId>{5C22544A-7EE6-4342-B048-85BDC9FD1C3A}</a:tableStyleId>
                  </a:tblPr>
                  <a:tblGrid>
                    <a:gridCol w="632265"/>
                    <a:gridCol w="632265"/>
                    <a:gridCol w="632265"/>
                    <a:gridCol w="632265"/>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100962" t="-1639" r="-201923" b="-822951"/>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200962" t="-1639" r="-101923" b="-822951"/>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300962" t="-1639" r="-1923" b="-822951"/>
                          </a:stretch>
                        </a:blip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101639" r="-301923" b="-722951"/>
                          </a:stretch>
                        </a:blip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201639" r="-301923" b="-622951"/>
                          </a:stretch>
                        </a:blipFill>
                      </a:tcPr>
                    </a:tc>
                    <a:tc>
                      <a:txBody>
                        <a:bodyPr/>
                        <a:lstStyle/>
                        <a:p>
                          <a:pPr algn="ctr"/>
                          <a:r>
                            <a:rPr lang="en-US" altLang="zh-CN" smtClean="0">
                              <a:solidFill>
                                <a:schemeClr val="bg1">
                                  <a:lumMod val="95000"/>
                                </a:schemeClr>
                              </a:solidFill>
                            </a:rPr>
                            <a:t>0.98</a:t>
                          </a:r>
                          <a:endParaRPr lang="zh-CN" altLang="en-US">
                            <a:solidFill>
                              <a:schemeClr val="bg1">
                                <a:lumMod val="9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bg1">
                                  <a:lumMod val="95000"/>
                                </a:schemeClr>
                              </a:solidFill>
                            </a:rPr>
                            <a:t>0.96</a:t>
                          </a:r>
                          <a:endParaRPr lang="zh-CN" altLang="en-US">
                            <a:solidFill>
                              <a:schemeClr val="bg1">
                                <a:lumMod val="9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bg1">
                                  <a:lumMod val="95000"/>
                                </a:schemeClr>
                              </a:solidFill>
                            </a:rPr>
                            <a:t>0.96</a:t>
                          </a:r>
                          <a:endParaRPr lang="zh-CN" altLang="en-US" smtClean="0">
                            <a:solidFill>
                              <a:schemeClr val="bg1">
                                <a:lumMod val="9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301639" r="-301923" b="-522951"/>
                          </a:stretch>
                        </a:blipFill>
                      </a:tcPr>
                    </a:tc>
                    <a:tc>
                      <a:txBody>
                        <a:bodyPr/>
                        <a:lstStyle/>
                        <a:p>
                          <a:pPr algn="ctr"/>
                          <a:r>
                            <a:rPr lang="en-US" altLang="zh-CN" smtClean="0">
                              <a:solidFill>
                                <a:schemeClr val="bg1">
                                  <a:lumMod val="95000"/>
                                </a:schemeClr>
                              </a:solidFill>
                            </a:rPr>
                            <a:t>0.98</a:t>
                          </a:r>
                          <a:endParaRPr lang="zh-CN" altLang="en-US">
                            <a:solidFill>
                              <a:schemeClr val="bg1">
                                <a:lumMod val="9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bg1">
                                  <a:lumMod val="95000"/>
                                </a:schemeClr>
                              </a:solidFill>
                            </a:rPr>
                            <a:t>0.96</a:t>
                          </a:r>
                          <a:endParaRPr lang="zh-CN" altLang="en-US" smtClean="0">
                            <a:solidFill>
                              <a:schemeClr val="bg1">
                                <a:lumMod val="9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bg1">
                                  <a:lumMod val="95000"/>
                                </a:schemeClr>
                              </a:solidFill>
                            </a:rPr>
                            <a:t>0.96</a:t>
                          </a:r>
                          <a:endParaRPr lang="zh-CN" altLang="en-US" smtClean="0">
                            <a:solidFill>
                              <a:schemeClr val="bg1">
                                <a:lumMod val="9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408333" r="-301923" b="-431667"/>
                          </a:stretch>
                        </a:blipFill>
                      </a:tcPr>
                    </a:tc>
                    <a:tc>
                      <a:txBody>
                        <a:bodyPr/>
                        <a:lstStyle/>
                        <a:p>
                          <a:pPr algn="ctr"/>
                          <a:r>
                            <a:rPr lang="en-US" altLang="zh-CN" smtClean="0">
                              <a:solidFill>
                                <a:schemeClr val="bg1">
                                  <a:lumMod val="85000"/>
                                </a:schemeClr>
                              </a:solidFill>
                            </a:rPr>
                            <a:t>0.98</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0.98</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bg1">
                                  <a:lumMod val="85000"/>
                                </a:schemeClr>
                              </a:solidFill>
                            </a:rPr>
                            <a:t>0.98</a:t>
                          </a:r>
                          <a:endParaRPr lang="zh-CN" altLang="en-US" smtClean="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500000" r="-301923" b="-324590"/>
                          </a:stretch>
                        </a:blip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bg1">
                                  <a:lumMod val="85000"/>
                                </a:schemeClr>
                              </a:solidFill>
                            </a:rPr>
                            <a:t>0.94</a:t>
                          </a:r>
                          <a:endParaRPr lang="zh-CN" altLang="en-US" smtClean="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600000" r="-301923" b="-224590"/>
                          </a:stretch>
                        </a:blip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700000" r="-301923" b="-124590"/>
                          </a:stretch>
                        </a:blip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800000" r="-301923" b="-24590"/>
                          </a:stretch>
                        </a:blip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Fallback>
      </mc:AlternateContent>
      <p:sp>
        <p:nvSpPr>
          <p:cNvPr id="44" name="文本框 43"/>
          <p:cNvSpPr txBox="1"/>
          <p:nvPr/>
        </p:nvSpPr>
        <p:spPr>
          <a:xfrm>
            <a:off x="3500851" y="3072953"/>
            <a:ext cx="2576555" cy="307777"/>
          </a:xfrm>
          <a:prstGeom prst="rect">
            <a:avLst/>
          </a:prstGeom>
          <a:noFill/>
        </p:spPr>
        <p:txBody>
          <a:bodyPr wrap="square" rtlCol="0">
            <a:spAutoFit/>
          </a:bodyPr>
          <a:lstStyle/>
          <a:p>
            <a:r>
              <a:rPr lang="en-US" altLang="zh-CN"/>
              <a:t>Accumulated Accuracy(S[j])</a:t>
            </a:r>
            <a:endParaRPr lang="zh-CN" altLang="en-US"/>
          </a:p>
        </p:txBody>
      </p:sp>
      <p:sp>
        <p:nvSpPr>
          <p:cNvPr id="45" name="椭圆 44"/>
          <p:cNvSpPr/>
          <p:nvPr/>
        </p:nvSpPr>
        <p:spPr bwMode="auto">
          <a:xfrm>
            <a:off x="3069342" y="3691099"/>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mc:AlternateContent xmlns:mc="http://schemas.openxmlformats.org/markup-compatibility/2006" xmlns:a14="http://schemas.microsoft.com/office/drawing/2010/main">
        <mc:Choice Requires="a14">
          <p:sp>
            <p:nvSpPr>
              <p:cNvPr id="48" name="文本框 47"/>
              <p:cNvSpPr txBox="1"/>
              <p:nvPr/>
            </p:nvSpPr>
            <p:spPr>
              <a:xfrm>
                <a:off x="3472016" y="3725781"/>
                <a:ext cx="2756168" cy="3125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1" i="1" smtClean="0">
                          <a:latin typeface="Cambria Math" panose="02040503050406030204" pitchFamily="18" charset="0"/>
                        </a:rPr>
                        <m:t>𝟎</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m:t>
                          </m:r>
                          <m:r>
                            <a:rPr lang="en-US" altLang="zh-CN" b="1" i="1" smtClean="0">
                              <a:latin typeface="Cambria Math" panose="02040503050406030204" pitchFamily="18" charset="0"/>
                            </a:rPr>
                            <m:t>𝟐</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𝟗𝟔</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𝟏</m:t>
                          </m:r>
                          <m:r>
                            <a:rPr lang="en-US" altLang="zh-CN" b="1" i="1" smtClean="0">
                              <a:latin typeface="Cambria Math" panose="02040503050406030204" pitchFamily="18" charset="0"/>
                            </a:rPr>
                            <m:t>)</m:t>
                          </m:r>
                        </m:e>
                        <m:sup>
                          <m:r>
                            <a:rPr lang="en-US" altLang="zh-CN" b="1" i="1" smtClean="0">
                              <a:latin typeface="Cambria Math" panose="02040503050406030204" pitchFamily="18" charset="0"/>
                            </a:rPr>
                            <m:t>𝟐</m:t>
                          </m:r>
                        </m:sup>
                      </m:sSup>
                      <m:r>
                        <a:rPr lang="en-US" altLang="zh-CN" b="1" i="1" smtClean="0">
                          <a:latin typeface="Cambria Math" panose="02040503050406030204" pitchFamily="18" charset="0"/>
                        </a:rPr>
                        <m:t>=</m:t>
                      </m:r>
                      <m:r>
                        <a:rPr lang="en-US" altLang="zh-CN" b="1" i="1" smtClean="0">
                          <a:solidFill>
                            <a:srgbClr val="00B0F0"/>
                          </a:solidFill>
                          <a:latin typeface="Cambria Math" panose="02040503050406030204" pitchFamily="18" charset="0"/>
                        </a:rPr>
                        <m:t>𝟎</m:t>
                      </m:r>
                      <m:r>
                        <a:rPr lang="en-US" altLang="zh-CN" b="1" i="1" smtClean="0">
                          <a:solidFill>
                            <a:srgbClr val="00B0F0"/>
                          </a:solidFill>
                          <a:latin typeface="Cambria Math" panose="02040503050406030204" pitchFamily="18" charset="0"/>
                        </a:rPr>
                        <m:t>.</m:t>
                      </m:r>
                      <m:r>
                        <a:rPr lang="en-US" altLang="zh-CN" b="1" i="1" smtClean="0">
                          <a:solidFill>
                            <a:srgbClr val="00B0F0"/>
                          </a:solidFill>
                          <a:latin typeface="Cambria Math" panose="02040503050406030204" pitchFamily="18" charset="0"/>
                        </a:rPr>
                        <m:t>𝟖𝟓</m:t>
                      </m:r>
                    </m:oMath>
                  </m:oMathPara>
                </a14:m>
                <a:endParaRPr lang="zh-CN" altLang="en-US">
                  <a:solidFill>
                    <a:srgbClr val="00B0F0"/>
                  </a:solidFill>
                </a:endParaRPr>
              </a:p>
            </p:txBody>
          </p:sp>
        </mc:Choice>
        <mc:Fallback xmlns="">
          <p:sp>
            <p:nvSpPr>
              <p:cNvPr id="48" name="文本框 47"/>
              <p:cNvSpPr txBox="1">
                <a:spLocks noRot="1" noChangeAspect="1" noMove="1" noResize="1" noEditPoints="1" noAdjustHandles="1" noChangeArrowheads="1" noChangeShapeType="1" noTextEdit="1"/>
              </p:cNvSpPr>
              <p:nvPr/>
            </p:nvSpPr>
            <p:spPr>
              <a:xfrm>
                <a:off x="3472016" y="3725781"/>
                <a:ext cx="2756168" cy="312586"/>
              </a:xfrm>
              <a:prstGeom prst="rect">
                <a:avLst/>
              </a:prstGeom>
              <a:blipFill rotWithShape="0">
                <a:blip r:embed="rId16"/>
                <a:stretch>
                  <a:fillRect b="-98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3476209" y="4664843"/>
                <a:ext cx="2823983" cy="3125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𝟎</m:t>
                      </m:r>
                      <m:r>
                        <a:rPr lang="en-US" altLang="zh-CN"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𝟐</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𝟎</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𝟗</m:t>
                          </m:r>
                          <m:r>
                            <a:rPr lang="en-US" altLang="zh-CN" b="1" i="1" smtClean="0">
                              <a:latin typeface="Cambria Math" panose="02040503050406030204" pitchFamily="18" charset="0"/>
                              <a:ea typeface="Cambria Math" panose="02040503050406030204" pitchFamily="18" charset="0"/>
                            </a:rPr>
                            <m:t>𝟖</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𝟏</m:t>
                          </m:r>
                          <m:r>
                            <a:rPr lang="en-US" altLang="zh-CN" i="1">
                              <a:latin typeface="Cambria Math" panose="02040503050406030204" pitchFamily="18" charset="0"/>
                            </a:rPr>
                            <m:t>)</m:t>
                          </m:r>
                        </m:e>
                        <m:sup>
                          <m:r>
                            <a:rPr lang="en-US" altLang="zh-CN" i="1">
                              <a:latin typeface="Cambria Math" panose="02040503050406030204" pitchFamily="18" charset="0"/>
                            </a:rPr>
                            <m:t>𝟐</m:t>
                          </m:r>
                        </m:sup>
                      </m:sSup>
                      <m:r>
                        <a:rPr lang="en-US" altLang="zh-CN" i="1">
                          <a:latin typeface="Cambria Math" panose="02040503050406030204" pitchFamily="18" charset="0"/>
                        </a:rPr>
                        <m:t>=</m:t>
                      </m:r>
                      <m:r>
                        <a:rPr lang="en-US" altLang="zh-CN" i="1" smtClean="0">
                          <a:solidFill>
                            <a:srgbClr val="00B0F0"/>
                          </a:solidFill>
                          <a:latin typeface="Cambria Math" panose="02040503050406030204" pitchFamily="18" charset="0"/>
                        </a:rPr>
                        <m:t>𝟎</m:t>
                      </m:r>
                      <m:r>
                        <a:rPr lang="en-US" altLang="zh-CN" i="1" smtClean="0">
                          <a:solidFill>
                            <a:srgbClr val="00B0F0"/>
                          </a:solidFill>
                          <a:latin typeface="Cambria Math" panose="02040503050406030204" pitchFamily="18" charset="0"/>
                        </a:rPr>
                        <m:t>.</m:t>
                      </m:r>
                      <m:r>
                        <a:rPr lang="en-US" altLang="zh-CN" b="1" i="1" smtClean="0">
                          <a:solidFill>
                            <a:srgbClr val="00B0F0"/>
                          </a:solidFill>
                          <a:latin typeface="Cambria Math" panose="02040503050406030204" pitchFamily="18" charset="0"/>
                        </a:rPr>
                        <m:t>𝟗𝟐</m:t>
                      </m:r>
                    </m:oMath>
                  </m:oMathPara>
                </a14:m>
                <a:endParaRPr lang="zh-CN" altLang="en-US">
                  <a:solidFill>
                    <a:srgbClr val="00B0F0"/>
                  </a:solidFill>
                </a:endParaRPr>
              </a:p>
            </p:txBody>
          </p:sp>
        </mc:Choice>
        <mc:Fallback xmlns="">
          <p:sp>
            <p:nvSpPr>
              <p:cNvPr id="49" name="文本框 48"/>
              <p:cNvSpPr txBox="1">
                <a:spLocks noRot="1" noChangeAspect="1" noMove="1" noResize="1" noEditPoints="1" noAdjustHandles="1" noChangeArrowheads="1" noChangeShapeType="1" noTextEdit="1"/>
              </p:cNvSpPr>
              <p:nvPr/>
            </p:nvSpPr>
            <p:spPr>
              <a:xfrm>
                <a:off x="3476209" y="4664843"/>
                <a:ext cx="2823983" cy="312586"/>
              </a:xfrm>
              <a:prstGeom prst="rect">
                <a:avLst/>
              </a:prstGeom>
              <a:blipFill rotWithShape="0">
                <a:blip r:embed="rId17"/>
                <a:stretch>
                  <a:fillRect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p:cNvSpPr txBox="1"/>
              <p:nvPr/>
            </p:nvSpPr>
            <p:spPr>
              <a:xfrm>
                <a:off x="3501257" y="5627594"/>
                <a:ext cx="2576555" cy="3125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1" i="1" smtClean="0">
                          <a:latin typeface="Cambria Math" panose="02040503050406030204" pitchFamily="18" charset="0"/>
                        </a:rPr>
                        <m:t>𝟎</m:t>
                      </m:r>
                    </m:oMath>
                  </m:oMathPara>
                </a14:m>
                <a:endParaRPr lang="zh-CN" altLang="en-US">
                  <a:solidFill>
                    <a:srgbClr val="00B0F0"/>
                  </a:solidFill>
                </a:endParaRPr>
              </a:p>
            </p:txBody>
          </p:sp>
        </mc:Choice>
        <mc:Fallback xmlns="">
          <p:sp>
            <p:nvSpPr>
              <p:cNvPr id="50" name="文本框 49"/>
              <p:cNvSpPr txBox="1">
                <a:spLocks noRot="1" noChangeAspect="1" noMove="1" noResize="1" noEditPoints="1" noAdjustHandles="1" noChangeArrowheads="1" noChangeShapeType="1" noTextEdit="1"/>
              </p:cNvSpPr>
              <p:nvPr/>
            </p:nvSpPr>
            <p:spPr>
              <a:xfrm>
                <a:off x="3501257" y="5627594"/>
                <a:ext cx="2576555" cy="312586"/>
              </a:xfrm>
              <a:prstGeom prst="rect">
                <a:avLst/>
              </a:prstGeom>
              <a:blipFill rotWithShape="0">
                <a:blip r:embed="rId18"/>
                <a:stretch>
                  <a:fillRect/>
                </a:stretch>
              </a:blipFill>
            </p:spPr>
            <p:txBody>
              <a:bodyPr/>
              <a:lstStyle/>
              <a:p>
                <a:r>
                  <a:rPr lang="zh-CN" altLang="en-US">
                    <a:noFill/>
                  </a:rPr>
                  <a:t> </a:t>
                </a:r>
              </a:p>
            </p:txBody>
          </p:sp>
        </mc:Fallback>
      </mc:AlternateContent>
      <p:cxnSp>
        <p:nvCxnSpPr>
          <p:cNvPr id="51" name="直接箭头连接符 50"/>
          <p:cNvCxnSpPr>
            <a:stCxn id="6" idx="6"/>
            <a:endCxn id="45" idx="2"/>
          </p:cNvCxnSpPr>
          <p:nvPr/>
        </p:nvCxnSpPr>
        <p:spPr bwMode="auto">
          <a:xfrm>
            <a:off x="2135758" y="3691099"/>
            <a:ext cx="933584" cy="180000"/>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52" name="直接箭头连接符 51"/>
          <p:cNvCxnSpPr>
            <a:stCxn id="6" idx="6"/>
            <a:endCxn id="13" idx="2"/>
          </p:cNvCxnSpPr>
          <p:nvPr/>
        </p:nvCxnSpPr>
        <p:spPr bwMode="auto">
          <a:xfrm>
            <a:off x="2135758" y="3691099"/>
            <a:ext cx="933584" cy="1126337"/>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53" name="直接箭头连接符 52"/>
          <p:cNvCxnSpPr>
            <a:stCxn id="7" idx="6"/>
            <a:endCxn id="45" idx="2"/>
          </p:cNvCxnSpPr>
          <p:nvPr/>
        </p:nvCxnSpPr>
        <p:spPr bwMode="auto">
          <a:xfrm flipV="1">
            <a:off x="2135758" y="3871099"/>
            <a:ext cx="933584" cy="310369"/>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54" name="直接箭头连接符 53"/>
          <p:cNvCxnSpPr>
            <a:stCxn id="7" idx="6"/>
            <a:endCxn id="14" idx="2"/>
          </p:cNvCxnSpPr>
          <p:nvPr/>
        </p:nvCxnSpPr>
        <p:spPr bwMode="auto">
          <a:xfrm>
            <a:off x="2135758" y="4181468"/>
            <a:ext cx="933584" cy="1582305"/>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55" name="直接箭头连接符 54"/>
          <p:cNvCxnSpPr>
            <a:stCxn id="7" idx="6"/>
            <a:endCxn id="13" idx="2"/>
          </p:cNvCxnSpPr>
          <p:nvPr/>
        </p:nvCxnSpPr>
        <p:spPr bwMode="auto">
          <a:xfrm>
            <a:off x="2135758" y="4181468"/>
            <a:ext cx="933584" cy="635968"/>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sp>
        <p:nvSpPr>
          <p:cNvPr id="56" name="文本框 55"/>
          <p:cNvSpPr txBox="1"/>
          <p:nvPr/>
        </p:nvSpPr>
        <p:spPr>
          <a:xfrm>
            <a:off x="6315925" y="2727642"/>
            <a:ext cx="2648563" cy="523220"/>
          </a:xfrm>
          <a:prstGeom prst="rect">
            <a:avLst/>
          </a:prstGeom>
          <a:noFill/>
        </p:spPr>
        <p:txBody>
          <a:bodyPr wrap="square" rtlCol="0">
            <a:spAutoFit/>
          </a:bodyPr>
          <a:lstStyle/>
          <a:p>
            <a:pPr algn="ctr"/>
            <a:r>
              <a:rPr lang="en-US" altLang="zh-CN"/>
              <a:t>TABLE I. Predicted accuracy between tasks and workers</a:t>
            </a:r>
            <a:endParaRPr lang="zh-CN" altLang="en-US"/>
          </a:p>
        </p:txBody>
      </p:sp>
      <p:sp>
        <p:nvSpPr>
          <p:cNvPr id="59" name="标题 1"/>
          <p:cNvSpPr>
            <a:spLocks noGrp="1"/>
          </p:cNvSpPr>
          <p:nvPr>
            <p:ph type="title"/>
          </p:nvPr>
        </p:nvSpPr>
        <p:spPr>
          <a:xfrm>
            <a:off x="138336" y="115888"/>
            <a:ext cx="8867328" cy="714375"/>
          </a:xfrm>
        </p:spPr>
        <p:txBody>
          <a:bodyPr/>
          <a:lstStyle/>
          <a:p>
            <a:pPr algn="ctr"/>
            <a:r>
              <a:rPr lang="en-US" altLang="zh-CN"/>
              <a:t>Optimized Greedy Algorithm</a:t>
            </a:r>
            <a:endParaRPr lang="zh-CN" altLang="en-US"/>
          </a:p>
        </p:txBody>
      </p:sp>
      <p:cxnSp>
        <p:nvCxnSpPr>
          <p:cNvPr id="46" name="直接箭头连接符 45"/>
          <p:cNvCxnSpPr>
            <a:stCxn id="5" idx="6"/>
            <a:endCxn id="45" idx="2"/>
          </p:cNvCxnSpPr>
          <p:nvPr/>
        </p:nvCxnSpPr>
        <p:spPr bwMode="auto">
          <a:xfrm>
            <a:off x="2135758" y="3200730"/>
            <a:ext cx="933584" cy="670369"/>
          </a:xfrm>
          <a:prstGeom prst="straightConnector1">
            <a:avLst/>
          </a:prstGeom>
          <a:solidFill>
            <a:srgbClr val="C0C0C0">
              <a:alpha val="0"/>
            </a:srgbClr>
          </a:solidFill>
          <a:ln w="19050" cap="flat" cmpd="sng" algn="ctr">
            <a:solidFill>
              <a:srgbClr val="00B0F0"/>
            </a:solidFill>
            <a:prstDash val="solid"/>
            <a:round/>
            <a:headEnd type="none" w="med" len="med"/>
            <a:tailEnd type="triangle"/>
          </a:ln>
          <a:effectLst/>
        </p:spPr>
      </p:cxnSp>
      <p:cxnSp>
        <p:nvCxnSpPr>
          <p:cNvPr id="47" name="直接箭头连接符 46"/>
          <p:cNvCxnSpPr>
            <a:stCxn id="5" idx="6"/>
            <a:endCxn id="13" idx="2"/>
          </p:cNvCxnSpPr>
          <p:nvPr/>
        </p:nvCxnSpPr>
        <p:spPr bwMode="auto">
          <a:xfrm>
            <a:off x="2135758" y="3200730"/>
            <a:ext cx="933584" cy="1616706"/>
          </a:xfrm>
          <a:prstGeom prst="straightConnector1">
            <a:avLst/>
          </a:prstGeom>
          <a:solidFill>
            <a:srgbClr val="C0C0C0">
              <a:alpha val="0"/>
            </a:srgbClr>
          </a:solidFill>
          <a:ln w="19050" cap="flat" cmpd="sng" algn="ctr">
            <a:solidFill>
              <a:srgbClr val="00B0F0"/>
            </a:solidFill>
            <a:prstDash val="solid"/>
            <a:round/>
            <a:headEnd type="none" w="med" len="med"/>
            <a:tailEnd type="triangle"/>
          </a:ln>
          <a:effectLst/>
        </p:spPr>
      </p:cxnSp>
      <p:sp>
        <p:nvSpPr>
          <p:cNvPr id="14" name="椭圆 13"/>
          <p:cNvSpPr/>
          <p:nvPr/>
        </p:nvSpPr>
        <p:spPr bwMode="auto">
          <a:xfrm>
            <a:off x="3069342" y="5583773"/>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3" name="椭圆 12"/>
          <p:cNvSpPr/>
          <p:nvPr/>
        </p:nvSpPr>
        <p:spPr bwMode="auto">
          <a:xfrm>
            <a:off x="3069342" y="4637436"/>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2" name="灯片编号占位符 1"/>
          <p:cNvSpPr>
            <a:spLocks noGrp="1"/>
          </p:cNvSpPr>
          <p:nvPr>
            <p:ph type="sldNum" sz="quarter" idx="12"/>
          </p:nvPr>
        </p:nvSpPr>
        <p:spPr/>
        <p:txBody>
          <a:bodyPr/>
          <a:lstStyle/>
          <a:p>
            <a:pPr>
              <a:defRPr/>
            </a:pPr>
            <a:fld id="{73697CC5-BB9E-487E-AFF3-8F5506CF83B5}" type="slidenum">
              <a:rPr lang="en-US" altLang="ko-KR" smtClean="0"/>
              <a:pPr>
                <a:defRPr/>
              </a:pPr>
              <a:t>37</a:t>
            </a:fld>
            <a:endParaRPr lang="en-US" altLang="ko-KR"/>
          </a:p>
        </p:txBody>
      </p:sp>
    </p:spTree>
    <p:extLst>
      <p:ext uri="{BB962C8B-B14F-4D97-AF65-F5344CB8AC3E}">
        <p14:creationId xmlns:p14="http://schemas.microsoft.com/office/powerpoint/2010/main" val="10991262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bwMode="auto">
          <a:xfrm>
            <a:off x="1775758" y="3020730"/>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7" name="椭圆 6"/>
          <p:cNvSpPr/>
          <p:nvPr/>
        </p:nvSpPr>
        <p:spPr bwMode="auto">
          <a:xfrm>
            <a:off x="1775758" y="4001468"/>
            <a:ext cx="360000" cy="360000"/>
          </a:xfrm>
          <a:prstGeom prst="ellipse">
            <a:avLst/>
          </a:prstGeom>
          <a:solidFill>
            <a:schemeClr val="bg1">
              <a:alpha val="0"/>
            </a:schemeClr>
          </a:solidFill>
          <a:ln w="19050"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effectLst/>
              <a:latin typeface="Arial" charset="0"/>
              <a:ea typeface="Arial Unicode MS" pitchFamily="50" charset="-127"/>
              <a:cs typeface="Arial Unicode MS" pitchFamily="50" charset="-127"/>
            </a:endParaRPr>
          </a:p>
        </p:txBody>
      </p:sp>
      <p:sp>
        <p:nvSpPr>
          <p:cNvPr id="8" name="椭圆 7"/>
          <p:cNvSpPr/>
          <p:nvPr/>
        </p:nvSpPr>
        <p:spPr bwMode="auto">
          <a:xfrm>
            <a:off x="1775758" y="4491837"/>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9" name="椭圆 8"/>
          <p:cNvSpPr/>
          <p:nvPr/>
        </p:nvSpPr>
        <p:spPr bwMode="auto">
          <a:xfrm>
            <a:off x="1775758" y="4952561"/>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0" name="椭圆 9"/>
          <p:cNvSpPr/>
          <p:nvPr/>
        </p:nvSpPr>
        <p:spPr bwMode="auto">
          <a:xfrm>
            <a:off x="1775758" y="5413285"/>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1" name="椭圆 10"/>
          <p:cNvSpPr/>
          <p:nvPr/>
        </p:nvSpPr>
        <p:spPr bwMode="auto">
          <a:xfrm>
            <a:off x="1775758" y="5874009"/>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2" name="椭圆 11"/>
          <p:cNvSpPr/>
          <p:nvPr/>
        </p:nvSpPr>
        <p:spPr bwMode="auto">
          <a:xfrm>
            <a:off x="1758059" y="6326593"/>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cxnSp>
        <p:nvCxnSpPr>
          <p:cNvPr id="15" name="直接箭头连接符 14"/>
          <p:cNvCxnSpPr>
            <a:stCxn id="12" idx="6"/>
            <a:endCxn id="14" idx="2"/>
          </p:cNvCxnSpPr>
          <p:nvPr/>
        </p:nvCxnSpPr>
        <p:spPr bwMode="auto">
          <a:xfrm flipV="1">
            <a:off x="2118059" y="5763773"/>
            <a:ext cx="951283" cy="742820"/>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16" name="直接箭头连接符 15"/>
          <p:cNvCxnSpPr>
            <a:stCxn id="5" idx="6"/>
            <a:endCxn id="14" idx="2"/>
          </p:cNvCxnSpPr>
          <p:nvPr/>
        </p:nvCxnSpPr>
        <p:spPr bwMode="auto">
          <a:xfrm>
            <a:off x="2135758" y="3200730"/>
            <a:ext cx="933584" cy="2563043"/>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17" name="直接箭头连接符 16"/>
          <p:cNvCxnSpPr>
            <a:stCxn id="6" idx="6"/>
            <a:endCxn id="14" idx="2"/>
          </p:cNvCxnSpPr>
          <p:nvPr/>
        </p:nvCxnSpPr>
        <p:spPr bwMode="auto">
          <a:xfrm>
            <a:off x="2135758" y="3691099"/>
            <a:ext cx="933584" cy="2072674"/>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18" name="直接箭头连接符 17"/>
          <p:cNvCxnSpPr>
            <a:stCxn id="8" idx="6"/>
            <a:endCxn id="13" idx="2"/>
          </p:cNvCxnSpPr>
          <p:nvPr/>
        </p:nvCxnSpPr>
        <p:spPr bwMode="auto">
          <a:xfrm>
            <a:off x="2135758" y="4671837"/>
            <a:ext cx="933584" cy="145599"/>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19" name="直接箭头连接符 18"/>
          <p:cNvCxnSpPr>
            <a:stCxn id="8" idx="6"/>
            <a:endCxn id="45" idx="2"/>
          </p:cNvCxnSpPr>
          <p:nvPr/>
        </p:nvCxnSpPr>
        <p:spPr bwMode="auto">
          <a:xfrm flipV="1">
            <a:off x="2135758" y="3871099"/>
            <a:ext cx="933584" cy="800738"/>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0" name="直接箭头连接符 19"/>
          <p:cNvCxnSpPr>
            <a:stCxn id="8" idx="6"/>
            <a:endCxn id="14" idx="2"/>
          </p:cNvCxnSpPr>
          <p:nvPr/>
        </p:nvCxnSpPr>
        <p:spPr bwMode="auto">
          <a:xfrm>
            <a:off x="2135758" y="4671837"/>
            <a:ext cx="933584" cy="1091936"/>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1" name="直接箭头连接符 20"/>
          <p:cNvCxnSpPr>
            <a:stCxn id="9" idx="6"/>
            <a:endCxn id="45" idx="2"/>
          </p:cNvCxnSpPr>
          <p:nvPr/>
        </p:nvCxnSpPr>
        <p:spPr bwMode="auto">
          <a:xfrm flipV="1">
            <a:off x="2135758" y="3871099"/>
            <a:ext cx="933584" cy="1261462"/>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2" name="直接箭头连接符 21"/>
          <p:cNvCxnSpPr>
            <a:stCxn id="9" idx="6"/>
            <a:endCxn id="13" idx="2"/>
          </p:cNvCxnSpPr>
          <p:nvPr/>
        </p:nvCxnSpPr>
        <p:spPr bwMode="auto">
          <a:xfrm flipV="1">
            <a:off x="2135758" y="4817436"/>
            <a:ext cx="933584" cy="315125"/>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3" name="直接箭头连接符 22"/>
          <p:cNvCxnSpPr>
            <a:stCxn id="9" idx="6"/>
            <a:endCxn id="14" idx="2"/>
          </p:cNvCxnSpPr>
          <p:nvPr/>
        </p:nvCxnSpPr>
        <p:spPr bwMode="auto">
          <a:xfrm>
            <a:off x="2135758" y="5132561"/>
            <a:ext cx="933584" cy="631212"/>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4" name="直接箭头连接符 23"/>
          <p:cNvCxnSpPr>
            <a:stCxn id="10" idx="6"/>
            <a:endCxn id="13" idx="2"/>
          </p:cNvCxnSpPr>
          <p:nvPr/>
        </p:nvCxnSpPr>
        <p:spPr bwMode="auto">
          <a:xfrm flipV="1">
            <a:off x="2135758" y="4817436"/>
            <a:ext cx="933584" cy="775849"/>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5" name="直接箭头连接符 24"/>
          <p:cNvCxnSpPr>
            <a:stCxn id="10" idx="6"/>
            <a:endCxn id="45" idx="2"/>
          </p:cNvCxnSpPr>
          <p:nvPr/>
        </p:nvCxnSpPr>
        <p:spPr bwMode="auto">
          <a:xfrm flipV="1">
            <a:off x="2135758" y="3871099"/>
            <a:ext cx="933584" cy="1722186"/>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6" name="直接箭头连接符 25"/>
          <p:cNvCxnSpPr>
            <a:stCxn id="10" idx="6"/>
            <a:endCxn id="14" idx="2"/>
          </p:cNvCxnSpPr>
          <p:nvPr/>
        </p:nvCxnSpPr>
        <p:spPr bwMode="auto">
          <a:xfrm>
            <a:off x="2135758" y="5593285"/>
            <a:ext cx="933584" cy="170488"/>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7" name="直接箭头连接符 26"/>
          <p:cNvCxnSpPr>
            <a:stCxn id="11" idx="6"/>
            <a:endCxn id="13" idx="2"/>
          </p:cNvCxnSpPr>
          <p:nvPr/>
        </p:nvCxnSpPr>
        <p:spPr bwMode="auto">
          <a:xfrm flipV="1">
            <a:off x="2135758" y="4817436"/>
            <a:ext cx="933584" cy="1236573"/>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8" name="直接箭头连接符 27"/>
          <p:cNvCxnSpPr>
            <a:stCxn id="11" idx="6"/>
            <a:endCxn id="14" idx="2"/>
          </p:cNvCxnSpPr>
          <p:nvPr/>
        </p:nvCxnSpPr>
        <p:spPr bwMode="auto">
          <a:xfrm flipV="1">
            <a:off x="2135758" y="5763773"/>
            <a:ext cx="933584" cy="290236"/>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9" name="直接箭头连接符 28"/>
          <p:cNvCxnSpPr>
            <a:stCxn id="11" idx="6"/>
            <a:endCxn id="45" idx="2"/>
          </p:cNvCxnSpPr>
          <p:nvPr/>
        </p:nvCxnSpPr>
        <p:spPr bwMode="auto">
          <a:xfrm flipV="1">
            <a:off x="2135758" y="3871099"/>
            <a:ext cx="933584" cy="2182910"/>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0" name="直接箭头连接符 29"/>
          <p:cNvCxnSpPr>
            <a:stCxn id="12" idx="6"/>
            <a:endCxn id="45" idx="2"/>
          </p:cNvCxnSpPr>
          <p:nvPr/>
        </p:nvCxnSpPr>
        <p:spPr bwMode="auto">
          <a:xfrm flipV="1">
            <a:off x="2118059" y="3871099"/>
            <a:ext cx="951283" cy="2635494"/>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1" name="直接箭头连接符 30"/>
          <p:cNvCxnSpPr>
            <a:stCxn id="12" idx="6"/>
            <a:endCxn id="13" idx="2"/>
          </p:cNvCxnSpPr>
          <p:nvPr/>
        </p:nvCxnSpPr>
        <p:spPr bwMode="auto">
          <a:xfrm flipV="1">
            <a:off x="2118059" y="4817436"/>
            <a:ext cx="951283" cy="1689157"/>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2" name="文本框 31"/>
              <p:cNvSpPr txBox="1"/>
              <p:nvPr/>
            </p:nvSpPr>
            <p:spPr>
              <a:xfrm>
                <a:off x="1487706" y="3534566"/>
                <a:ext cx="936104" cy="307777"/>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2</m:t>
                          </m:r>
                        </m:sub>
                      </m:sSub>
                    </m:oMath>
                  </m:oMathPara>
                </a14:m>
                <a:endParaRPr lang="zh-CN" altLang="en-US"/>
              </a:p>
            </p:txBody>
          </p:sp>
        </mc:Choice>
        <mc:Fallback xmlns="">
          <p:sp>
            <p:nvSpPr>
              <p:cNvPr id="32" name="文本框 31"/>
              <p:cNvSpPr txBox="1">
                <a:spLocks noRot="1" noChangeAspect="1" noMove="1" noResize="1" noEditPoints="1" noAdjustHandles="1" noChangeArrowheads="1" noChangeShapeType="1" noTextEdit="1"/>
              </p:cNvSpPr>
              <p:nvPr/>
            </p:nvSpPr>
            <p:spPr>
              <a:xfrm>
                <a:off x="1487706" y="3534566"/>
                <a:ext cx="936104" cy="307777"/>
              </a:xfrm>
              <a:prstGeom prst="rect">
                <a:avLst/>
              </a:prstGeom>
              <a:blipFill rotWithShape="0">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1505555" y="303640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solidFill>
                                <a:srgbClr val="000000"/>
                              </a:solidFill>
                              <a:latin typeface="Cambria Math" panose="02040503050406030204" pitchFamily="18" charset="0"/>
                              <a:ea typeface="宋体" panose="02010600030101010101" pitchFamily="2" charset="-122"/>
                            </a:rPr>
                          </m:ctrlPr>
                        </m:sSubPr>
                        <m:e>
                          <m:r>
                            <a:rPr lang="en-US" altLang="zh-CN" b="0" i="1">
                              <a:solidFill>
                                <a:srgbClr val="000000"/>
                              </a:solidFill>
                              <a:latin typeface="Cambria Math" panose="02040503050406030204" pitchFamily="18" charset="0"/>
                              <a:ea typeface="宋体" panose="02010600030101010101" pitchFamily="2" charset="-122"/>
                            </a:rPr>
                            <m:t>𝑤</m:t>
                          </m:r>
                        </m:e>
                        <m:sub>
                          <m:r>
                            <a:rPr lang="en-US" altLang="zh-CN" b="0" i="1">
                              <a:solidFill>
                                <a:srgbClr val="000000"/>
                              </a:solidFill>
                              <a:latin typeface="Cambria Math" panose="02040503050406030204" pitchFamily="18" charset="0"/>
                              <a:ea typeface="宋体" panose="02010600030101010101" pitchFamily="2" charset="-122"/>
                            </a:rPr>
                            <m:t>1</m:t>
                          </m:r>
                        </m:sub>
                      </m:sSub>
                    </m:oMath>
                  </m:oMathPara>
                </a14:m>
                <a:endParaRPr lang="zh-CN" altLang="en-US"/>
              </a:p>
            </p:txBody>
          </p:sp>
        </mc:Choice>
        <mc:Fallback xmlns="">
          <p:sp>
            <p:nvSpPr>
              <p:cNvPr id="33" name="文本框 32"/>
              <p:cNvSpPr txBox="1">
                <a:spLocks noRot="1" noChangeAspect="1" noMove="1" noResize="1" noEditPoints="1" noAdjustHandles="1" noChangeArrowheads="1" noChangeShapeType="1" noTextEdit="1"/>
              </p:cNvSpPr>
              <p:nvPr/>
            </p:nvSpPr>
            <p:spPr>
              <a:xfrm>
                <a:off x="1505555" y="3036404"/>
                <a:ext cx="936104" cy="307777"/>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2800112" y="3698447"/>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1</m:t>
                          </m:r>
                        </m:sub>
                      </m:sSub>
                    </m:oMath>
                  </m:oMathPara>
                </a14:m>
                <a:endParaRPr lang="zh-CN" altLang="en-US"/>
              </a:p>
            </p:txBody>
          </p:sp>
        </mc:Choice>
        <mc:Fallback xmlns="">
          <p:sp>
            <p:nvSpPr>
              <p:cNvPr id="34" name="文本框 33"/>
              <p:cNvSpPr txBox="1">
                <a:spLocks noRot="1" noChangeAspect="1" noMove="1" noResize="1" noEditPoints="1" noAdjustHandles="1" noChangeArrowheads="1" noChangeShapeType="1" noTextEdit="1"/>
              </p:cNvSpPr>
              <p:nvPr/>
            </p:nvSpPr>
            <p:spPr>
              <a:xfrm>
                <a:off x="2800112" y="3698447"/>
                <a:ext cx="936104" cy="307777"/>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p:cNvSpPr txBox="1"/>
              <p:nvPr/>
            </p:nvSpPr>
            <p:spPr>
              <a:xfrm>
                <a:off x="2781290" y="462101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2</m:t>
                          </m:r>
                        </m:sub>
                      </m:sSub>
                    </m:oMath>
                  </m:oMathPara>
                </a14:m>
                <a:endParaRPr lang="zh-CN" altLang="en-US"/>
              </a:p>
            </p:txBody>
          </p:sp>
        </mc:Choice>
        <mc:Fallback xmlns="">
          <p:sp>
            <p:nvSpPr>
              <p:cNvPr id="35" name="文本框 34"/>
              <p:cNvSpPr txBox="1">
                <a:spLocks noRot="1" noChangeAspect="1" noMove="1" noResize="1" noEditPoints="1" noAdjustHandles="1" noChangeArrowheads="1" noChangeShapeType="1" noTextEdit="1"/>
              </p:cNvSpPr>
              <p:nvPr/>
            </p:nvSpPr>
            <p:spPr>
              <a:xfrm>
                <a:off x="2781290" y="4621015"/>
                <a:ext cx="936104" cy="307777"/>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2781290" y="560390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3</m:t>
                          </m:r>
                        </m:sub>
                      </m:sSub>
                    </m:oMath>
                  </m:oMathPara>
                </a14:m>
                <a:endParaRPr lang="zh-CN" altLang="en-US"/>
              </a:p>
            </p:txBody>
          </p:sp>
        </mc:Choice>
        <mc:Fallback xmlns="">
          <p:sp>
            <p:nvSpPr>
              <p:cNvPr id="36" name="文本框 35"/>
              <p:cNvSpPr txBox="1">
                <a:spLocks noRot="1" noChangeAspect="1" noMove="1" noResize="1" noEditPoints="1" noAdjustHandles="1" noChangeArrowheads="1" noChangeShapeType="1" noTextEdit="1"/>
              </p:cNvSpPr>
              <p:nvPr/>
            </p:nvSpPr>
            <p:spPr>
              <a:xfrm>
                <a:off x="2781290" y="5603905"/>
                <a:ext cx="936104" cy="307777"/>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p:cNvSpPr txBox="1"/>
              <p:nvPr/>
            </p:nvSpPr>
            <p:spPr>
              <a:xfrm>
                <a:off x="1496556" y="4012971"/>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3</m:t>
                          </m:r>
                        </m:sub>
                      </m:sSub>
                    </m:oMath>
                  </m:oMathPara>
                </a14:m>
                <a:endParaRPr lang="zh-CN" altLang="en-US"/>
              </a:p>
            </p:txBody>
          </p:sp>
        </mc:Choice>
        <mc:Fallback xmlns="">
          <p:sp>
            <p:nvSpPr>
              <p:cNvPr id="37" name="文本框 36"/>
              <p:cNvSpPr txBox="1">
                <a:spLocks noRot="1" noChangeAspect="1" noMove="1" noResize="1" noEditPoints="1" noAdjustHandles="1" noChangeArrowheads="1" noChangeShapeType="1" noTextEdit="1"/>
              </p:cNvSpPr>
              <p:nvPr/>
            </p:nvSpPr>
            <p:spPr>
              <a:xfrm>
                <a:off x="1496556" y="4012971"/>
                <a:ext cx="936104" cy="307777"/>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p:cNvSpPr txBox="1"/>
              <p:nvPr/>
            </p:nvSpPr>
            <p:spPr>
              <a:xfrm>
                <a:off x="1478857" y="632918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8</m:t>
                          </m:r>
                        </m:sub>
                      </m:sSub>
                    </m:oMath>
                  </m:oMathPara>
                </a14:m>
                <a:endParaRPr lang="zh-CN" altLang="en-US"/>
              </a:p>
            </p:txBody>
          </p:sp>
        </mc:Choice>
        <mc:Fallback xmlns="">
          <p:sp>
            <p:nvSpPr>
              <p:cNvPr id="38" name="文本框 37"/>
              <p:cNvSpPr txBox="1">
                <a:spLocks noRot="1" noChangeAspect="1" noMove="1" noResize="1" noEditPoints="1" noAdjustHandles="1" noChangeArrowheads="1" noChangeShapeType="1" noTextEdit="1"/>
              </p:cNvSpPr>
              <p:nvPr/>
            </p:nvSpPr>
            <p:spPr>
              <a:xfrm>
                <a:off x="1478857" y="6329185"/>
                <a:ext cx="936104" cy="307777"/>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p:cNvSpPr txBox="1"/>
              <p:nvPr/>
            </p:nvSpPr>
            <p:spPr>
              <a:xfrm>
                <a:off x="1502568" y="5875857"/>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7</m:t>
                          </m:r>
                        </m:sub>
                      </m:sSub>
                    </m:oMath>
                  </m:oMathPara>
                </a14:m>
                <a:endParaRPr lang="zh-CN" altLang="en-US"/>
              </a:p>
            </p:txBody>
          </p:sp>
        </mc:Choice>
        <mc:Fallback xmlns="">
          <p:sp>
            <p:nvSpPr>
              <p:cNvPr id="39" name="文本框 38"/>
              <p:cNvSpPr txBox="1">
                <a:spLocks noRot="1" noChangeAspect="1" noMove="1" noResize="1" noEditPoints="1" noAdjustHandles="1" noChangeArrowheads="1" noChangeShapeType="1" noTextEdit="1"/>
              </p:cNvSpPr>
              <p:nvPr/>
            </p:nvSpPr>
            <p:spPr>
              <a:xfrm>
                <a:off x="1502568" y="5875857"/>
                <a:ext cx="936104" cy="307777"/>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p:cNvSpPr txBox="1"/>
              <p:nvPr/>
            </p:nvSpPr>
            <p:spPr>
              <a:xfrm>
                <a:off x="1505555" y="544081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6</m:t>
                          </m:r>
                        </m:sub>
                      </m:sSub>
                    </m:oMath>
                  </m:oMathPara>
                </a14:m>
                <a:endParaRPr lang="zh-CN" altLang="en-US"/>
              </a:p>
            </p:txBody>
          </p:sp>
        </mc:Choice>
        <mc:Fallback xmlns="">
          <p:sp>
            <p:nvSpPr>
              <p:cNvPr id="40" name="文本框 39"/>
              <p:cNvSpPr txBox="1">
                <a:spLocks noRot="1" noChangeAspect="1" noMove="1" noResize="1" noEditPoints="1" noAdjustHandles="1" noChangeArrowheads="1" noChangeShapeType="1" noTextEdit="1"/>
              </p:cNvSpPr>
              <p:nvPr/>
            </p:nvSpPr>
            <p:spPr>
              <a:xfrm>
                <a:off x="1505555" y="5440814"/>
                <a:ext cx="936104" cy="307777"/>
              </a:xfrm>
              <a:prstGeom prst="rect">
                <a:avLst/>
              </a:prstGeom>
              <a:blipFill rotWithShape="0">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p:cNvSpPr txBox="1"/>
              <p:nvPr/>
            </p:nvSpPr>
            <p:spPr>
              <a:xfrm>
                <a:off x="1487706" y="497730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5</m:t>
                          </m:r>
                        </m:sub>
                      </m:sSub>
                    </m:oMath>
                  </m:oMathPara>
                </a14:m>
                <a:endParaRPr lang="zh-CN" altLang="en-US"/>
              </a:p>
            </p:txBody>
          </p:sp>
        </mc:Choice>
        <mc:Fallback xmlns="">
          <p:sp>
            <p:nvSpPr>
              <p:cNvPr id="41" name="文本框 40"/>
              <p:cNvSpPr txBox="1">
                <a:spLocks noRot="1" noChangeAspect="1" noMove="1" noResize="1" noEditPoints="1" noAdjustHandles="1" noChangeArrowheads="1" noChangeShapeType="1" noTextEdit="1"/>
              </p:cNvSpPr>
              <p:nvPr/>
            </p:nvSpPr>
            <p:spPr>
              <a:xfrm>
                <a:off x="1487706" y="4977304"/>
                <a:ext cx="936104" cy="307777"/>
              </a:xfrm>
              <a:prstGeom prst="rect">
                <a:avLst/>
              </a:prstGeom>
              <a:blipFill rotWithShape="0">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p:cNvSpPr txBox="1"/>
              <p:nvPr/>
            </p:nvSpPr>
            <p:spPr>
              <a:xfrm>
                <a:off x="1522420" y="4504951"/>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4</m:t>
                          </m:r>
                        </m:sub>
                      </m:sSub>
                    </m:oMath>
                  </m:oMathPara>
                </a14:m>
                <a:endParaRPr lang="zh-CN" altLang="en-US"/>
              </a:p>
            </p:txBody>
          </p:sp>
        </mc:Choice>
        <mc:Fallback xmlns="">
          <p:sp>
            <p:nvSpPr>
              <p:cNvPr id="42" name="文本框 41"/>
              <p:cNvSpPr txBox="1">
                <a:spLocks noRot="1" noChangeAspect="1" noMove="1" noResize="1" noEditPoints="1" noAdjustHandles="1" noChangeArrowheads="1" noChangeShapeType="1" noTextEdit="1"/>
              </p:cNvSpPr>
              <p:nvPr/>
            </p:nvSpPr>
            <p:spPr>
              <a:xfrm>
                <a:off x="1522420" y="4504951"/>
                <a:ext cx="936104" cy="307777"/>
              </a:xfrm>
              <a:prstGeom prst="rect">
                <a:avLst/>
              </a:prstGeom>
              <a:blipFill rotWithShape="0">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43" name="表格 42"/>
              <p:cNvGraphicFramePr>
                <a:graphicFrameLocks noGrp="1"/>
              </p:cNvGraphicFramePr>
              <p:nvPr>
                <p:extLst/>
              </p:nvPr>
            </p:nvGraphicFramePr>
            <p:xfrm>
              <a:off x="6349022" y="3298583"/>
              <a:ext cx="2529060" cy="3337560"/>
            </p:xfrm>
            <a:graphic>
              <a:graphicData uri="http://schemas.openxmlformats.org/drawingml/2006/table">
                <a:tbl>
                  <a:tblPr firstRow="1" bandRow="1">
                    <a:tableStyleId>{5C22544A-7EE6-4342-B048-85BDC9FD1C3A}</a:tableStyleId>
                  </a:tblPr>
                  <a:tblGrid>
                    <a:gridCol w="632265">
                      <a:extLst>
                        <a:ext uri="{9D8B030D-6E8A-4147-A177-3AD203B41FA5}">
                          <a16:colId xmlns="" xmlns:a16="http://schemas.microsoft.com/office/drawing/2014/main" val="20000"/>
                        </a:ext>
                      </a:extLst>
                    </a:gridCol>
                    <a:gridCol w="632265">
                      <a:extLst>
                        <a:ext uri="{9D8B030D-6E8A-4147-A177-3AD203B41FA5}">
                          <a16:colId xmlns="" xmlns:a16="http://schemas.microsoft.com/office/drawing/2014/main" val="20001"/>
                        </a:ext>
                      </a:extLst>
                    </a:gridCol>
                    <a:gridCol w="632265">
                      <a:extLst>
                        <a:ext uri="{9D8B030D-6E8A-4147-A177-3AD203B41FA5}">
                          <a16:colId xmlns="" xmlns:a16="http://schemas.microsoft.com/office/drawing/2014/main" val="20002"/>
                        </a:ext>
                      </a:extLst>
                    </a:gridCol>
                    <a:gridCol w="632265">
                      <a:extLst>
                        <a:ext uri="{9D8B030D-6E8A-4147-A177-3AD203B41FA5}">
                          <a16:colId xmlns="" xmlns:a16="http://schemas.microsoft.com/office/drawing/2014/main" val="20003"/>
                        </a:ext>
                      </a:extLst>
                    </a:gridCol>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𝟏</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𝟐</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𝟑</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𝟏</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1"/>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𝟐</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2"/>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rPr>
                                    </m:ctrlPr>
                                  </m:sSubPr>
                                  <m:e>
                                    <m:r>
                                      <a:rPr lang="en-US" altLang="zh-CN" b="1" i="1" smtClean="0">
                                        <a:solidFill>
                                          <a:schemeClr val="bg1">
                                            <a:lumMod val="95000"/>
                                          </a:schemeClr>
                                        </a:solidFill>
                                        <a:latin typeface="Cambria Math" panose="02040503050406030204" pitchFamily="18" charset="0"/>
                                      </a:rPr>
                                      <m:t>𝒘</m:t>
                                    </m:r>
                                  </m:e>
                                  <m:sub>
                                    <m:r>
                                      <a:rPr lang="en-US" altLang="zh-CN" b="1" i="1" smtClean="0">
                                        <a:solidFill>
                                          <a:schemeClr val="bg1">
                                            <a:lumMod val="95000"/>
                                          </a:schemeClr>
                                        </a:solidFill>
                                        <a:latin typeface="Cambria Math" panose="02040503050406030204" pitchFamily="18" charset="0"/>
                                      </a:rPr>
                                      <m:t>𝟑</m:t>
                                    </m:r>
                                  </m:sub>
                                </m:sSub>
                              </m:oMath>
                            </m:oMathPara>
                          </a14:m>
                          <a:endParaRPr lang="zh-CN" altLang="en-US">
                            <a:solidFill>
                              <a:schemeClr val="bg1">
                                <a:lumMod val="9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bg1">
                                  <a:lumMod val="95000"/>
                                </a:schemeClr>
                              </a:solidFill>
                            </a:rPr>
                            <a:t>0.98</a:t>
                          </a:r>
                          <a:endParaRPr lang="zh-CN" altLang="en-US">
                            <a:solidFill>
                              <a:schemeClr val="bg1">
                                <a:lumMod val="9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bg1">
                                  <a:lumMod val="95000"/>
                                </a:schemeClr>
                              </a:solidFill>
                            </a:rPr>
                            <a:t>0.96</a:t>
                          </a:r>
                          <a:endParaRPr lang="zh-CN" altLang="en-US">
                            <a:solidFill>
                              <a:schemeClr val="bg1">
                                <a:lumMod val="9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bg1">
                                  <a:lumMod val="95000"/>
                                </a:schemeClr>
                              </a:solidFill>
                            </a:rPr>
                            <a:t>0.96</a:t>
                          </a:r>
                          <a:endParaRPr lang="zh-CN" altLang="en-US">
                            <a:solidFill>
                              <a:schemeClr val="bg1">
                                <a:lumMod val="9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𝟒</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0.98</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0.98</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bg1">
                                  <a:lumMod val="85000"/>
                                </a:schemeClr>
                              </a:solidFill>
                            </a:rPr>
                            <a:t>0.98</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4"/>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𝟓</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5"/>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𝟔</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6"/>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𝟕</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𝟖</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8"/>
                      </a:ext>
                    </a:extLst>
                  </a:tr>
                </a:tbl>
              </a:graphicData>
            </a:graphic>
          </p:graphicFrame>
        </mc:Choice>
        <mc:Fallback xmlns="">
          <p:graphicFrame>
            <p:nvGraphicFramePr>
              <p:cNvPr id="43" name="表格 42"/>
              <p:cNvGraphicFramePr>
                <a:graphicFrameLocks noGrp="1"/>
              </p:cNvGraphicFramePr>
              <p:nvPr>
                <p:extLst/>
              </p:nvPr>
            </p:nvGraphicFramePr>
            <p:xfrm>
              <a:off x="6349022" y="3298583"/>
              <a:ext cx="2529060" cy="3337560"/>
            </p:xfrm>
            <a:graphic>
              <a:graphicData uri="http://schemas.openxmlformats.org/drawingml/2006/table">
                <a:tbl>
                  <a:tblPr firstRow="1" bandRow="1">
                    <a:tableStyleId>{5C22544A-7EE6-4342-B048-85BDC9FD1C3A}</a:tableStyleId>
                  </a:tblPr>
                  <a:tblGrid>
                    <a:gridCol w="632265"/>
                    <a:gridCol w="632265"/>
                    <a:gridCol w="632265"/>
                    <a:gridCol w="632265"/>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100962" t="-1639" r="-201923" b="-822951"/>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200962" t="-1639" r="-101923" b="-822951"/>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300962" t="-1639" r="-1923" b="-822951"/>
                          </a:stretch>
                        </a:blip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101639" r="-301923" b="-722951"/>
                          </a:stretch>
                        </a:blip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201639" r="-301923" b="-622951"/>
                          </a:stretch>
                        </a:blip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0.96</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301639" r="-301923" b="-522951"/>
                          </a:stretch>
                        </a:blipFill>
                      </a:tcPr>
                    </a:tc>
                    <a:tc>
                      <a:txBody>
                        <a:bodyPr/>
                        <a:lstStyle/>
                        <a:p>
                          <a:pPr algn="ctr"/>
                          <a:r>
                            <a:rPr lang="en-US" altLang="zh-CN" smtClean="0">
                              <a:solidFill>
                                <a:schemeClr val="bg1">
                                  <a:lumMod val="95000"/>
                                </a:schemeClr>
                              </a:solidFill>
                            </a:rPr>
                            <a:t>0.98</a:t>
                          </a:r>
                          <a:endParaRPr lang="zh-CN" altLang="en-US">
                            <a:solidFill>
                              <a:schemeClr val="bg1">
                                <a:lumMod val="9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bg1">
                                  <a:lumMod val="95000"/>
                                </a:schemeClr>
                              </a:solidFill>
                            </a:rPr>
                            <a:t>0.96</a:t>
                          </a:r>
                          <a:endParaRPr lang="zh-CN" altLang="en-US" smtClean="0">
                            <a:solidFill>
                              <a:schemeClr val="bg1">
                                <a:lumMod val="9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bg1">
                                  <a:lumMod val="95000"/>
                                </a:schemeClr>
                              </a:solidFill>
                            </a:rPr>
                            <a:t>0.96</a:t>
                          </a:r>
                          <a:endParaRPr lang="zh-CN" altLang="en-US" smtClean="0">
                            <a:solidFill>
                              <a:schemeClr val="bg1">
                                <a:lumMod val="9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408333" r="-301923" b="-431667"/>
                          </a:stretch>
                        </a:blipFill>
                      </a:tcPr>
                    </a:tc>
                    <a:tc>
                      <a:txBody>
                        <a:bodyPr/>
                        <a:lstStyle/>
                        <a:p>
                          <a:pPr algn="ctr"/>
                          <a:r>
                            <a:rPr lang="en-US" altLang="zh-CN" smtClean="0">
                              <a:solidFill>
                                <a:schemeClr val="bg1">
                                  <a:lumMod val="85000"/>
                                </a:schemeClr>
                              </a:solidFill>
                            </a:rPr>
                            <a:t>0.98</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0.98</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bg1">
                                  <a:lumMod val="85000"/>
                                </a:schemeClr>
                              </a:solidFill>
                            </a:rPr>
                            <a:t>0.98</a:t>
                          </a:r>
                          <a:endParaRPr lang="zh-CN" altLang="en-US" smtClean="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500000" r="-301923" b="-324590"/>
                          </a:stretch>
                        </a:blip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bg1">
                                  <a:lumMod val="85000"/>
                                </a:schemeClr>
                              </a:solidFill>
                            </a:rPr>
                            <a:t>0.94</a:t>
                          </a:r>
                          <a:endParaRPr lang="zh-CN" altLang="en-US" smtClean="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600000" r="-301923" b="-224590"/>
                          </a:stretch>
                        </a:blip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700000" r="-301923" b="-124590"/>
                          </a:stretch>
                        </a:blip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800000" r="-301923" b="-24590"/>
                          </a:stretch>
                        </a:blip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Fallback>
      </mc:AlternateContent>
      <p:sp>
        <p:nvSpPr>
          <p:cNvPr id="44" name="文本框 43"/>
          <p:cNvSpPr txBox="1"/>
          <p:nvPr/>
        </p:nvSpPr>
        <p:spPr>
          <a:xfrm>
            <a:off x="3500851" y="3072953"/>
            <a:ext cx="2576555" cy="307777"/>
          </a:xfrm>
          <a:prstGeom prst="rect">
            <a:avLst/>
          </a:prstGeom>
          <a:noFill/>
        </p:spPr>
        <p:txBody>
          <a:bodyPr wrap="square" rtlCol="0">
            <a:spAutoFit/>
          </a:bodyPr>
          <a:lstStyle/>
          <a:p>
            <a:r>
              <a:rPr lang="en-US" altLang="zh-CN"/>
              <a:t>Accumulated Accuracy(S[j])</a:t>
            </a:r>
            <a:endParaRPr lang="zh-CN" altLang="en-US"/>
          </a:p>
        </p:txBody>
      </p:sp>
      <p:sp>
        <p:nvSpPr>
          <p:cNvPr id="45" name="椭圆 44"/>
          <p:cNvSpPr/>
          <p:nvPr/>
        </p:nvSpPr>
        <p:spPr bwMode="auto">
          <a:xfrm>
            <a:off x="3069342" y="3691099"/>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mc:AlternateContent xmlns:mc="http://schemas.openxmlformats.org/markup-compatibility/2006" xmlns:a14="http://schemas.microsoft.com/office/drawing/2010/main">
        <mc:Choice Requires="a14">
          <p:sp>
            <p:nvSpPr>
              <p:cNvPr id="48" name="文本框 47"/>
              <p:cNvSpPr txBox="1"/>
              <p:nvPr/>
            </p:nvSpPr>
            <p:spPr>
              <a:xfrm>
                <a:off x="3472016" y="3725781"/>
                <a:ext cx="2756168" cy="3125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1" i="1" smtClean="0">
                          <a:solidFill>
                            <a:schemeClr val="tx1"/>
                          </a:solidFill>
                          <a:latin typeface="Cambria Math" panose="02040503050406030204" pitchFamily="18" charset="0"/>
                        </a:rPr>
                        <m:t>𝟎</m:t>
                      </m:r>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𝟖𝟓</m:t>
                      </m:r>
                    </m:oMath>
                  </m:oMathPara>
                </a14:m>
                <a:endParaRPr lang="zh-CN" altLang="en-US">
                  <a:solidFill>
                    <a:schemeClr val="tx1"/>
                  </a:solidFill>
                </a:endParaRPr>
              </a:p>
            </p:txBody>
          </p:sp>
        </mc:Choice>
        <mc:Fallback xmlns="">
          <p:sp>
            <p:nvSpPr>
              <p:cNvPr id="48" name="文本框 47"/>
              <p:cNvSpPr txBox="1">
                <a:spLocks noRot="1" noChangeAspect="1" noMove="1" noResize="1" noEditPoints="1" noAdjustHandles="1" noChangeArrowheads="1" noChangeShapeType="1" noTextEdit="1"/>
              </p:cNvSpPr>
              <p:nvPr/>
            </p:nvSpPr>
            <p:spPr>
              <a:xfrm>
                <a:off x="3472016" y="3725781"/>
                <a:ext cx="2756168" cy="312586"/>
              </a:xfrm>
              <a:prstGeom prst="rect">
                <a:avLst/>
              </a:prstGeom>
              <a:blipFill rotWithShape="0">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3476209" y="4664843"/>
                <a:ext cx="2823983" cy="3125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i="1" smtClean="0">
                          <a:solidFill>
                            <a:schemeClr val="tx1"/>
                          </a:solidFill>
                          <a:latin typeface="Cambria Math" panose="02040503050406030204" pitchFamily="18" charset="0"/>
                        </a:rPr>
                        <m:t>𝟎</m:t>
                      </m:r>
                      <m:r>
                        <a:rPr lang="en-US" altLang="zh-CN"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𝟗𝟐</m:t>
                      </m:r>
                    </m:oMath>
                  </m:oMathPara>
                </a14:m>
                <a:endParaRPr lang="zh-CN" altLang="en-US">
                  <a:solidFill>
                    <a:schemeClr val="tx1"/>
                  </a:solidFill>
                </a:endParaRPr>
              </a:p>
            </p:txBody>
          </p:sp>
        </mc:Choice>
        <mc:Fallback xmlns="">
          <p:sp>
            <p:nvSpPr>
              <p:cNvPr id="49" name="文本框 48"/>
              <p:cNvSpPr txBox="1">
                <a:spLocks noRot="1" noChangeAspect="1" noMove="1" noResize="1" noEditPoints="1" noAdjustHandles="1" noChangeArrowheads="1" noChangeShapeType="1" noTextEdit="1"/>
              </p:cNvSpPr>
              <p:nvPr/>
            </p:nvSpPr>
            <p:spPr>
              <a:xfrm>
                <a:off x="3476209" y="4664843"/>
                <a:ext cx="2823983" cy="312586"/>
              </a:xfrm>
              <a:prstGeom prst="rect">
                <a:avLst/>
              </a:prstGeom>
              <a:blipFill rotWithShape="0">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p:cNvSpPr txBox="1"/>
              <p:nvPr/>
            </p:nvSpPr>
            <p:spPr>
              <a:xfrm>
                <a:off x="3501257" y="5627594"/>
                <a:ext cx="2576555" cy="3125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1" i="1" smtClean="0">
                          <a:latin typeface="Cambria Math" panose="02040503050406030204" pitchFamily="18" charset="0"/>
                        </a:rPr>
                        <m:t>𝟎</m:t>
                      </m:r>
                    </m:oMath>
                  </m:oMathPara>
                </a14:m>
                <a:endParaRPr lang="zh-CN" altLang="en-US">
                  <a:solidFill>
                    <a:srgbClr val="00B0F0"/>
                  </a:solidFill>
                </a:endParaRPr>
              </a:p>
            </p:txBody>
          </p:sp>
        </mc:Choice>
        <mc:Fallback xmlns="">
          <p:sp>
            <p:nvSpPr>
              <p:cNvPr id="50" name="文本框 49"/>
              <p:cNvSpPr txBox="1">
                <a:spLocks noRot="1" noChangeAspect="1" noMove="1" noResize="1" noEditPoints="1" noAdjustHandles="1" noChangeArrowheads="1" noChangeShapeType="1" noTextEdit="1"/>
              </p:cNvSpPr>
              <p:nvPr/>
            </p:nvSpPr>
            <p:spPr>
              <a:xfrm>
                <a:off x="3501257" y="5627594"/>
                <a:ext cx="2576555" cy="312586"/>
              </a:xfrm>
              <a:prstGeom prst="rect">
                <a:avLst/>
              </a:prstGeom>
              <a:blipFill rotWithShape="0">
                <a:blip r:embed="rId18"/>
                <a:stretch>
                  <a:fillRect/>
                </a:stretch>
              </a:blipFill>
            </p:spPr>
            <p:txBody>
              <a:bodyPr/>
              <a:lstStyle/>
              <a:p>
                <a:r>
                  <a:rPr lang="zh-CN" altLang="en-US">
                    <a:noFill/>
                  </a:rPr>
                  <a:t> </a:t>
                </a:r>
              </a:p>
            </p:txBody>
          </p:sp>
        </mc:Fallback>
      </mc:AlternateContent>
      <p:cxnSp>
        <p:nvCxnSpPr>
          <p:cNvPr id="51" name="直接箭头连接符 50"/>
          <p:cNvCxnSpPr>
            <a:stCxn id="6" idx="6"/>
            <a:endCxn id="45" idx="2"/>
          </p:cNvCxnSpPr>
          <p:nvPr/>
        </p:nvCxnSpPr>
        <p:spPr bwMode="auto">
          <a:xfrm>
            <a:off x="2135758" y="3691099"/>
            <a:ext cx="933584" cy="180000"/>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52" name="直接箭头连接符 51"/>
          <p:cNvCxnSpPr>
            <a:stCxn id="6" idx="6"/>
            <a:endCxn id="13" idx="2"/>
          </p:cNvCxnSpPr>
          <p:nvPr/>
        </p:nvCxnSpPr>
        <p:spPr bwMode="auto">
          <a:xfrm>
            <a:off x="2135758" y="3691099"/>
            <a:ext cx="933584" cy="1126337"/>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53" name="直接箭头连接符 52"/>
          <p:cNvCxnSpPr>
            <a:stCxn id="7" idx="6"/>
            <a:endCxn id="45" idx="2"/>
          </p:cNvCxnSpPr>
          <p:nvPr/>
        </p:nvCxnSpPr>
        <p:spPr bwMode="auto">
          <a:xfrm flipV="1">
            <a:off x="2135758" y="3871099"/>
            <a:ext cx="933584" cy="310369"/>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54" name="直接箭头连接符 53"/>
          <p:cNvCxnSpPr>
            <a:stCxn id="7" idx="6"/>
            <a:endCxn id="14" idx="2"/>
          </p:cNvCxnSpPr>
          <p:nvPr/>
        </p:nvCxnSpPr>
        <p:spPr bwMode="auto">
          <a:xfrm>
            <a:off x="2135758" y="4181468"/>
            <a:ext cx="933584" cy="1582305"/>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55" name="直接箭头连接符 54"/>
          <p:cNvCxnSpPr>
            <a:stCxn id="7" idx="6"/>
            <a:endCxn id="13" idx="2"/>
          </p:cNvCxnSpPr>
          <p:nvPr/>
        </p:nvCxnSpPr>
        <p:spPr bwMode="auto">
          <a:xfrm>
            <a:off x="2135758" y="4181468"/>
            <a:ext cx="933584" cy="635968"/>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sp>
        <p:nvSpPr>
          <p:cNvPr id="56" name="文本框 55"/>
          <p:cNvSpPr txBox="1"/>
          <p:nvPr/>
        </p:nvSpPr>
        <p:spPr>
          <a:xfrm>
            <a:off x="6315925" y="2727642"/>
            <a:ext cx="2648563" cy="523220"/>
          </a:xfrm>
          <a:prstGeom prst="rect">
            <a:avLst/>
          </a:prstGeom>
          <a:noFill/>
        </p:spPr>
        <p:txBody>
          <a:bodyPr wrap="square" rtlCol="0">
            <a:spAutoFit/>
          </a:bodyPr>
          <a:lstStyle/>
          <a:p>
            <a:pPr algn="ctr"/>
            <a:r>
              <a:rPr lang="en-US" altLang="zh-CN"/>
              <a:t>TABLE I. Predicted accuracy between tasks and workers</a:t>
            </a:r>
            <a:endParaRPr lang="zh-CN" altLang="en-US"/>
          </a:p>
        </p:txBody>
      </p:sp>
      <p:sp>
        <p:nvSpPr>
          <p:cNvPr id="59" name="标题 1"/>
          <p:cNvSpPr>
            <a:spLocks noGrp="1"/>
          </p:cNvSpPr>
          <p:nvPr>
            <p:ph type="title"/>
          </p:nvPr>
        </p:nvSpPr>
        <p:spPr>
          <a:xfrm>
            <a:off x="138336" y="115888"/>
            <a:ext cx="8867328" cy="714375"/>
          </a:xfrm>
        </p:spPr>
        <p:txBody>
          <a:bodyPr/>
          <a:lstStyle/>
          <a:p>
            <a:pPr algn="ctr"/>
            <a:r>
              <a:rPr lang="en-US" altLang="zh-CN"/>
              <a:t>Optimized Greedy Algorithm</a:t>
            </a:r>
            <a:endParaRPr lang="zh-CN" altLang="en-US"/>
          </a:p>
        </p:txBody>
      </p:sp>
      <p:cxnSp>
        <p:nvCxnSpPr>
          <p:cNvPr id="46" name="直接箭头连接符 45"/>
          <p:cNvCxnSpPr>
            <a:stCxn id="5" idx="6"/>
            <a:endCxn id="45" idx="2"/>
          </p:cNvCxnSpPr>
          <p:nvPr/>
        </p:nvCxnSpPr>
        <p:spPr bwMode="auto">
          <a:xfrm>
            <a:off x="2135758" y="3200730"/>
            <a:ext cx="933584" cy="670369"/>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47" name="直接箭头连接符 46"/>
          <p:cNvCxnSpPr>
            <a:stCxn id="5" idx="6"/>
            <a:endCxn id="13" idx="2"/>
          </p:cNvCxnSpPr>
          <p:nvPr/>
        </p:nvCxnSpPr>
        <p:spPr bwMode="auto">
          <a:xfrm>
            <a:off x="2135758" y="3200730"/>
            <a:ext cx="933584" cy="1616706"/>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sp>
        <p:nvSpPr>
          <p:cNvPr id="14" name="椭圆 13"/>
          <p:cNvSpPr/>
          <p:nvPr/>
        </p:nvSpPr>
        <p:spPr bwMode="auto">
          <a:xfrm>
            <a:off x="3069342" y="5583773"/>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3" name="椭圆 12"/>
          <p:cNvSpPr/>
          <p:nvPr/>
        </p:nvSpPr>
        <p:spPr bwMode="auto">
          <a:xfrm>
            <a:off x="3069342" y="4637436"/>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mc:AlternateContent xmlns:mc="http://schemas.openxmlformats.org/markup-compatibility/2006" xmlns:a14="http://schemas.microsoft.com/office/drawing/2010/main">
        <mc:Choice Requires="a14">
          <p:sp>
            <p:nvSpPr>
              <p:cNvPr id="57" name="矩形标注 56"/>
              <p:cNvSpPr>
                <a:spLocks noChangeArrowheads="1"/>
              </p:cNvSpPr>
              <p:nvPr/>
            </p:nvSpPr>
            <p:spPr bwMode="auto">
              <a:xfrm>
                <a:off x="120353" y="6026271"/>
                <a:ext cx="8903294" cy="802686"/>
              </a:xfrm>
              <a:prstGeom prst="wedgeRectCallout">
                <a:avLst>
                  <a:gd name="adj1" fmla="val -50115"/>
                  <a:gd name="adj2" fmla="val -15486"/>
                </a:avLst>
              </a:prstGeom>
              <a:solidFill>
                <a:srgbClr val="FFC000"/>
              </a:solidFill>
              <a:ln>
                <a:noFill/>
              </a:ln>
            </p:spPr>
            <p:txBody>
              <a:bodyPr/>
              <a:lstStyle>
                <a:defPPr>
                  <a:defRPr lang="ko-KR"/>
                </a:defPPr>
                <a:lvl1pPr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9pPr>
              </a:lstStyle>
              <a:p>
                <a:pPr algn="just" eaLnBrk="1" hangingPunct="1">
                  <a:buNone/>
                </a:pPr>
                <a:r>
                  <a:rPr lang="en-US" altLang="zh-CN" sz="1600">
                    <a:cs typeface="ＭＳ Ｐゴシック" charset="-128"/>
                  </a:rPr>
                  <a:t>Average Latency</a:t>
                </a:r>
                <a:r>
                  <a:rPr lang="zh-CN" altLang="en-US" sz="1600">
                    <a:cs typeface="ＭＳ Ｐゴシック" charset="-128"/>
                  </a:rPr>
                  <a:t>：</a:t>
                </a:r>
                <a:r>
                  <a:rPr lang="en-US" altLang="zh-CN" sz="1600">
                    <a:cs typeface="ＭＳ Ｐゴシック" charset="-128"/>
                  </a:rPr>
                  <a:t> </a:t>
                </a:r>
                <a14:m>
                  <m:oMath xmlns:m="http://schemas.openxmlformats.org/officeDocument/2006/math">
                    <m:r>
                      <a:rPr lang="en-US" altLang="zh-CN" sz="1600" b="1" i="1" smtClean="0">
                        <a:latin typeface="Cambria Math" panose="02040503050406030204" pitchFamily="18" charset="0"/>
                        <a:cs typeface="ＭＳ Ｐゴシック" charset="-128"/>
                      </a:rPr>
                      <m:t>𝒂𝒗𝒈</m:t>
                    </m:r>
                    <m:r>
                      <a:rPr lang="en-US" altLang="zh-CN" sz="1600" b="1" i="1" smtClean="0">
                        <a:latin typeface="Cambria Math" panose="02040503050406030204" pitchFamily="18" charset="0"/>
                        <a:cs typeface="ＭＳ Ｐゴシック" charset="-128"/>
                      </a:rPr>
                      <m:t>= </m:t>
                    </m:r>
                    <m:f>
                      <m:fPr>
                        <m:ctrlPr>
                          <a:rPr lang="en-US" altLang="zh-CN" sz="1600" b="1" i="1" smtClean="0">
                            <a:latin typeface="Cambria Math" panose="02040503050406030204" pitchFamily="18" charset="0"/>
                          </a:rPr>
                        </m:ctrlPr>
                      </m:fPr>
                      <m:num>
                        <m:nary>
                          <m:naryPr>
                            <m:chr m:val="∑"/>
                            <m:ctrlPr>
                              <a:rPr lang="en-US" altLang="zh-CN" sz="1600" b="1" i="1" smtClean="0">
                                <a:latin typeface="Cambria Math" panose="02040503050406030204" pitchFamily="18" charset="0"/>
                              </a:rPr>
                            </m:ctrlPr>
                          </m:naryPr>
                          <m:sub>
                            <m:r>
                              <m:rPr>
                                <m:brk m:alnAt="23"/>
                              </m:rPr>
                              <a:rPr lang="en-US" altLang="zh-CN" sz="1600" b="1" i="1" smtClean="0">
                                <a:latin typeface="Cambria Math" panose="02040503050406030204" pitchFamily="18" charset="0"/>
                              </a:rPr>
                              <m:t>𝒋</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𝟏</m:t>
                            </m:r>
                          </m:sub>
                          <m:sup>
                            <m:r>
                              <a:rPr lang="en-US" altLang="zh-CN" sz="1600" b="1" i="1" smtClean="0">
                                <a:latin typeface="Cambria Math" panose="02040503050406030204" pitchFamily="18" charset="0"/>
                              </a:rPr>
                              <m:t>𝟑</m:t>
                            </m:r>
                          </m:sup>
                          <m:e>
                            <m:r>
                              <a:rPr lang="en-US" altLang="zh-CN" sz="1600" b="1" i="1" smtClean="0">
                                <a:latin typeface="Cambria Math" panose="02040503050406030204" pitchFamily="18" charset="0"/>
                              </a:rPr>
                              <m:t>(</m:t>
                            </m:r>
                            <m:r>
                              <a:rPr lang="zh-CN" altLang="en-US" sz="1600" b="1" i="1" smtClean="0">
                                <a:latin typeface="Cambria Math" panose="02040503050406030204" pitchFamily="18" charset="0"/>
                              </a:rPr>
                              <m:t>𝜹</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𝑺</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𝒋</m:t>
                            </m:r>
                            <m:r>
                              <a:rPr lang="en-US" altLang="zh-CN" sz="1600" b="1" i="1" smtClean="0">
                                <a:latin typeface="Cambria Math" panose="02040503050406030204" pitchFamily="18" charset="0"/>
                              </a:rPr>
                              <m:t>])</m:t>
                            </m:r>
                          </m:e>
                        </m:nary>
                      </m:num>
                      <m:den>
                        <m:r>
                          <a:rPr lang="en-US" altLang="zh-CN" sz="1600" b="1" i="1" smtClean="0">
                            <a:latin typeface="Cambria Math" panose="02040503050406030204" pitchFamily="18" charset="0"/>
                          </a:rPr>
                          <m:t>𝑲</m:t>
                        </m:r>
                      </m:den>
                    </m:f>
                    <m:r>
                      <a:rPr lang="en-US" altLang="zh-CN" sz="1600" b="1" i="1" smtClean="0">
                        <a:latin typeface="Cambria Math" panose="02040503050406030204" pitchFamily="18" charset="0"/>
                      </a:rPr>
                      <m:t>=</m:t>
                    </m:r>
                    <m:f>
                      <m:fPr>
                        <m:ctrlPr>
                          <a:rPr lang="en-US" altLang="zh-CN" sz="1600" b="1" i="1" smtClean="0">
                            <a:latin typeface="Cambria Math" panose="02040503050406030204" pitchFamily="18" charset="0"/>
                          </a:rPr>
                        </m:ctrlPr>
                      </m:fPr>
                      <m:num>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𝟑</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𝟐𝟐</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𝟎</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𝟖𝟓</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𝟑</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𝟐𝟐</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𝟎</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𝟗𝟐</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𝟑</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𝟐𝟐</m:t>
                        </m:r>
                      </m:num>
                      <m:den>
                        <m:r>
                          <a:rPr lang="en-US" altLang="zh-CN" sz="1600" b="1" i="1" smtClean="0">
                            <a:latin typeface="Cambria Math" panose="02040503050406030204" pitchFamily="18" charset="0"/>
                          </a:rPr>
                          <m:t>𝟐</m:t>
                        </m:r>
                      </m:den>
                    </m:f>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𝟑</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𝟗𝟓</m:t>
                    </m:r>
                    <m:r>
                      <a:rPr lang="en-US" altLang="zh-CN" sz="1600" b="1" i="0" smtClean="0">
                        <a:latin typeface="Cambria Math" panose="02040503050406030204" pitchFamily="18" charset="0"/>
                      </a:rPr>
                      <m:t>&gt;</m:t>
                    </m:r>
                    <m:r>
                      <a:rPr lang="en-US" altLang="zh-CN" sz="1600" b="1" i="0" smtClean="0">
                        <a:latin typeface="Cambria Math" panose="02040503050406030204" pitchFamily="18" charset="0"/>
                      </a:rPr>
                      <m:t>𝟑</m:t>
                    </m:r>
                    <m:r>
                      <a:rPr lang="en-US" altLang="zh-CN" sz="1600" b="1" i="0" smtClean="0">
                        <a:latin typeface="Cambria Math" panose="02040503050406030204" pitchFamily="18" charset="0"/>
                      </a:rPr>
                      <m:t>.</m:t>
                    </m:r>
                    <m:r>
                      <a:rPr lang="en-US" altLang="zh-CN" sz="1600" b="1" i="0" smtClean="0">
                        <a:latin typeface="Cambria Math" panose="02040503050406030204" pitchFamily="18" charset="0"/>
                      </a:rPr>
                      <m:t>𝟐𝟐</m:t>
                    </m:r>
                  </m:oMath>
                </a14:m>
                <a:endParaRPr lang="en-US" altLang="zh-CN" sz="1600" b="1"/>
              </a:p>
              <a:p>
                <a:pPr algn="just" eaLnBrk="1" hangingPunct="1">
                  <a:buNone/>
                </a:pPr>
                <a:r>
                  <a:rPr lang="en-US" altLang="zh-CN" sz="1600"/>
                  <a:t>Maximum Latency</a:t>
                </a:r>
                <a:r>
                  <a:rPr lang="zh-CN" altLang="en-US" sz="1600"/>
                  <a:t>：</a:t>
                </a:r>
                <a:r>
                  <a:rPr lang="en-US" altLang="zh-CN" sz="1600"/>
                  <a:t> </a:t>
                </a:r>
                <a14:m>
                  <m:oMath xmlns:m="http://schemas.openxmlformats.org/officeDocument/2006/math">
                    <m:r>
                      <a:rPr lang="en-US" altLang="zh-CN" sz="1600" b="1" i="1" smtClean="0">
                        <a:latin typeface="Cambria Math" panose="02040503050406030204" pitchFamily="18" charset="0"/>
                      </a:rPr>
                      <m:t>𝒎𝒂𝒙𝑹𝒆𝒎𝒂𝒊𝒏</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𝒎𝒂𝒙</m:t>
                    </m:r>
                    <m:d>
                      <m:dPr>
                        <m:begChr m:val="{"/>
                        <m:endChr m:val="}"/>
                        <m:ctrlPr>
                          <a:rPr lang="en-US" altLang="zh-CN" sz="1600" b="1" i="1" smtClean="0">
                            <a:latin typeface="Cambria Math" panose="02040503050406030204" pitchFamily="18" charset="0"/>
                          </a:rPr>
                        </m:ctrlPr>
                      </m:dPr>
                      <m:e>
                        <m:r>
                          <a:rPr lang="en-US" altLang="zh-CN" sz="1600" b="1" i="1" smtClean="0">
                            <a:latin typeface="Cambria Math" panose="02040503050406030204" pitchFamily="18" charset="0"/>
                          </a:rPr>
                          <m:t>𝟑</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𝟐𝟐</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𝟎</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𝟖𝟓</m:t>
                        </m:r>
                        <m:r>
                          <a:rPr lang="en-US" altLang="zh-CN" sz="1600" b="1" i="1" smtClean="0">
                            <a:latin typeface="Cambria Math" panose="02040503050406030204" pitchFamily="18" charset="0"/>
                          </a:rPr>
                          <m:t>,  </m:t>
                        </m:r>
                        <m:r>
                          <a:rPr lang="en-US" altLang="zh-CN" sz="1600" b="1" i="1" smtClean="0">
                            <a:latin typeface="Cambria Math" panose="02040503050406030204" pitchFamily="18" charset="0"/>
                          </a:rPr>
                          <m:t>𝟑</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𝟐𝟐</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𝟎</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𝟗𝟐</m:t>
                        </m:r>
                        <m:r>
                          <a:rPr lang="en-US" altLang="zh-CN" sz="1600" b="1" i="1" smtClean="0">
                            <a:latin typeface="Cambria Math" panose="02040503050406030204" pitchFamily="18" charset="0"/>
                          </a:rPr>
                          <m:t>,  </m:t>
                        </m:r>
                        <m:r>
                          <a:rPr lang="en-US" altLang="zh-CN" sz="1600" b="1" i="1" smtClean="0">
                            <a:latin typeface="Cambria Math" panose="02040503050406030204" pitchFamily="18" charset="0"/>
                          </a:rPr>
                          <m:t>𝟑</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𝟐𝟐</m:t>
                        </m:r>
                      </m:e>
                    </m:d>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𝟑</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𝟐𝟐</m:t>
                    </m:r>
                  </m:oMath>
                </a14:m>
                <a:endParaRPr lang="en-US" altLang="zh-CN" sz="1600" b="1"/>
              </a:p>
            </p:txBody>
          </p:sp>
        </mc:Choice>
        <mc:Fallback xmlns="">
          <p:sp>
            <p:nvSpPr>
              <p:cNvPr id="57" name="矩形标注 56"/>
              <p:cNvSpPr>
                <a:spLocks noRot="1" noChangeAspect="1" noMove="1" noResize="1" noEditPoints="1" noAdjustHandles="1" noChangeArrowheads="1" noChangeShapeType="1" noTextEdit="1"/>
              </p:cNvSpPr>
              <p:nvPr/>
            </p:nvSpPr>
            <p:spPr bwMode="auto">
              <a:xfrm>
                <a:off x="120353" y="6026271"/>
                <a:ext cx="8903294" cy="802686"/>
              </a:xfrm>
              <a:prstGeom prst="wedgeRectCallout">
                <a:avLst>
                  <a:gd name="adj1" fmla="val -50115"/>
                  <a:gd name="adj2" fmla="val -15486"/>
                </a:avLst>
              </a:prstGeom>
              <a:blipFill rotWithShape="0">
                <a:blip r:embed="rId19"/>
                <a:stretch>
                  <a:fillRect l="-274" b="-5344"/>
                </a:stretch>
              </a:blipFill>
              <a:ln>
                <a:noFill/>
              </a:ln>
            </p:spPr>
            <p:txBody>
              <a:bodyPr/>
              <a:lstStyle/>
              <a:p>
                <a:r>
                  <a:rPr lang="zh-CN" altLang="en-US">
                    <a:noFill/>
                  </a:rPr>
                  <a:t> </a:t>
                </a:r>
              </a:p>
            </p:txBody>
          </p:sp>
        </mc:Fallback>
      </mc:AlternateContent>
      <p:sp>
        <p:nvSpPr>
          <p:cNvPr id="6" name="椭圆 5"/>
          <p:cNvSpPr/>
          <p:nvPr/>
        </p:nvSpPr>
        <p:spPr bwMode="auto">
          <a:xfrm>
            <a:off x="1775758" y="3511099"/>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2" name="灯片编号占位符 1"/>
          <p:cNvSpPr>
            <a:spLocks noGrp="1"/>
          </p:cNvSpPr>
          <p:nvPr>
            <p:ph type="sldNum" sz="quarter" idx="12"/>
          </p:nvPr>
        </p:nvSpPr>
        <p:spPr/>
        <p:txBody>
          <a:bodyPr/>
          <a:lstStyle/>
          <a:p>
            <a:pPr>
              <a:defRPr/>
            </a:pPr>
            <a:fld id="{73697CC5-BB9E-487E-AFF3-8F5506CF83B5}" type="slidenum">
              <a:rPr lang="en-US" altLang="ko-KR" smtClean="0"/>
              <a:pPr>
                <a:defRPr/>
              </a:pPr>
              <a:t>38</a:t>
            </a:fld>
            <a:endParaRPr lang="en-US" altLang="ko-KR"/>
          </a:p>
        </p:txBody>
      </p:sp>
      <mc:AlternateContent xmlns:mc="http://schemas.openxmlformats.org/markup-compatibility/2006" xmlns:a14="http://schemas.microsoft.com/office/drawing/2010/main">
        <mc:Choice Requires="a14">
          <p:sp>
            <p:nvSpPr>
              <p:cNvPr id="60" name="内容占位符 2"/>
              <p:cNvSpPr>
                <a:spLocks noGrp="1"/>
              </p:cNvSpPr>
              <p:nvPr>
                <p:ph idx="1"/>
              </p:nvPr>
            </p:nvSpPr>
            <p:spPr>
              <a:xfrm>
                <a:off x="457200" y="980728"/>
                <a:ext cx="8363272" cy="5688360"/>
              </a:xfrm>
            </p:spPr>
            <p:txBody>
              <a:bodyPr/>
              <a:lstStyle/>
              <a:p>
                <a:r>
                  <a:rPr lang="en-US" altLang="zh-CN" sz="2800"/>
                  <a:t>Basic </a:t>
                </a:r>
                <a:r>
                  <a:rPr lang="en-US" altLang="zh-CN" sz="2800" smtClean="0"/>
                  <a:t>idea of AAM</a:t>
                </a:r>
                <a:endParaRPr lang="en-US" altLang="zh-CN" sz="2800"/>
              </a:p>
              <a:p>
                <a:pPr lvl="1"/>
                <a:r>
                  <a:rPr lang="en-US" altLang="zh-CN" sz="2400"/>
                  <a:t>Dynamically select the greedy strategy</a:t>
                </a:r>
              </a:p>
              <a:p>
                <a:pPr lvl="2"/>
                <a:r>
                  <a:rPr lang="en-US" altLang="zh-CN" sz="2100"/>
                  <a:t>When </a:t>
                </a:r>
                <a14:m>
                  <m:oMath xmlns:m="http://schemas.openxmlformats.org/officeDocument/2006/math">
                    <m:r>
                      <a:rPr lang="en-US" altLang="zh-CN" sz="2100" i="1">
                        <a:solidFill>
                          <a:srgbClr val="FF0000"/>
                        </a:solidFill>
                        <a:latin typeface="Cambria Math" panose="02040503050406030204" pitchFamily="18" charset="0"/>
                      </a:rPr>
                      <m:t>𝑎𝑣𝑔</m:t>
                    </m:r>
                    <m:r>
                      <a:rPr lang="en-US" altLang="zh-CN" sz="2100" i="1">
                        <a:solidFill>
                          <a:srgbClr val="FF0000"/>
                        </a:solidFill>
                        <a:latin typeface="Cambria Math" panose="02040503050406030204" pitchFamily="18" charset="0"/>
                      </a:rPr>
                      <m:t> ≥ </m:t>
                    </m:r>
                    <m:r>
                      <a:rPr lang="en-US" altLang="zh-CN" sz="2100" i="1">
                        <a:solidFill>
                          <a:srgbClr val="FF0000"/>
                        </a:solidFill>
                        <a:latin typeface="Cambria Math" panose="02040503050406030204" pitchFamily="18" charset="0"/>
                      </a:rPr>
                      <m:t>𝑚𝑎𝑥𝑅𝑒𝑚𝑎𝑖𝑛</m:t>
                    </m:r>
                  </m:oMath>
                </a14:m>
                <a:r>
                  <a:rPr lang="en-US" altLang="zh-CN" sz="2100"/>
                  <a:t>, greedily assign the uncompleted tasks with the</a:t>
                </a:r>
                <a:r>
                  <a:rPr lang="en-US" altLang="zh-CN" sz="2100">
                    <a:solidFill>
                      <a:srgbClr val="FF0000"/>
                    </a:solidFill>
                  </a:rPr>
                  <a:t> highest gain</a:t>
                </a:r>
                <a:endParaRPr lang="en-US" altLang="zh-CN" sz="2100"/>
              </a:p>
              <a:p>
                <a:pPr lvl="2"/>
                <a:endParaRPr lang="en-US" altLang="zh-CN"/>
              </a:p>
            </p:txBody>
          </p:sp>
        </mc:Choice>
        <mc:Fallback xmlns="">
          <p:sp>
            <p:nvSpPr>
              <p:cNvPr id="60" name="内容占位符 2"/>
              <p:cNvSpPr>
                <a:spLocks noGrp="1" noRot="1" noChangeAspect="1" noMove="1" noResize="1" noEditPoints="1" noAdjustHandles="1" noChangeArrowheads="1" noChangeShapeType="1" noTextEdit="1"/>
              </p:cNvSpPr>
              <p:nvPr>
                <p:ph idx="1"/>
              </p:nvPr>
            </p:nvSpPr>
            <p:spPr>
              <a:xfrm>
                <a:off x="457200" y="980728"/>
                <a:ext cx="8363272" cy="5688360"/>
              </a:xfrm>
              <a:blipFill rotWithShape="0">
                <a:blip r:embed="rId20"/>
                <a:stretch>
                  <a:fillRect l="-583" t="-1179" r="-58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85571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bwMode="auto">
          <a:xfrm>
            <a:off x="1775758" y="3020730"/>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7" name="椭圆 6"/>
          <p:cNvSpPr/>
          <p:nvPr/>
        </p:nvSpPr>
        <p:spPr bwMode="auto">
          <a:xfrm>
            <a:off x="1775758" y="4001468"/>
            <a:ext cx="360000" cy="360000"/>
          </a:xfrm>
          <a:prstGeom prst="ellipse">
            <a:avLst/>
          </a:prstGeom>
          <a:solidFill>
            <a:schemeClr val="bg1">
              <a:alpha val="0"/>
            </a:schemeClr>
          </a:solidFill>
          <a:ln w="19050"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effectLst/>
              <a:latin typeface="Arial" charset="0"/>
              <a:ea typeface="Arial Unicode MS" pitchFamily="50" charset="-127"/>
              <a:cs typeface="Arial Unicode MS" pitchFamily="50" charset="-127"/>
            </a:endParaRPr>
          </a:p>
        </p:txBody>
      </p:sp>
      <p:sp>
        <p:nvSpPr>
          <p:cNvPr id="8" name="椭圆 7"/>
          <p:cNvSpPr/>
          <p:nvPr/>
        </p:nvSpPr>
        <p:spPr bwMode="auto">
          <a:xfrm>
            <a:off x="1775758" y="4491837"/>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9" name="椭圆 8"/>
          <p:cNvSpPr/>
          <p:nvPr/>
        </p:nvSpPr>
        <p:spPr bwMode="auto">
          <a:xfrm>
            <a:off x="1775758" y="4952561"/>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0" name="椭圆 9"/>
          <p:cNvSpPr/>
          <p:nvPr/>
        </p:nvSpPr>
        <p:spPr bwMode="auto">
          <a:xfrm>
            <a:off x="1775758" y="5413285"/>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1" name="椭圆 10"/>
          <p:cNvSpPr/>
          <p:nvPr/>
        </p:nvSpPr>
        <p:spPr bwMode="auto">
          <a:xfrm>
            <a:off x="1775758" y="5874009"/>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2" name="椭圆 11"/>
          <p:cNvSpPr/>
          <p:nvPr/>
        </p:nvSpPr>
        <p:spPr bwMode="auto">
          <a:xfrm>
            <a:off x="1758059" y="6326593"/>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cxnSp>
        <p:nvCxnSpPr>
          <p:cNvPr id="15" name="直接箭头连接符 14"/>
          <p:cNvCxnSpPr>
            <a:stCxn id="12" idx="6"/>
            <a:endCxn id="14" idx="2"/>
          </p:cNvCxnSpPr>
          <p:nvPr/>
        </p:nvCxnSpPr>
        <p:spPr bwMode="auto">
          <a:xfrm flipV="1">
            <a:off x="2118059" y="5763773"/>
            <a:ext cx="951283" cy="742820"/>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16" name="直接箭头连接符 15"/>
          <p:cNvCxnSpPr>
            <a:stCxn id="5" idx="6"/>
            <a:endCxn id="14" idx="2"/>
          </p:cNvCxnSpPr>
          <p:nvPr/>
        </p:nvCxnSpPr>
        <p:spPr bwMode="auto">
          <a:xfrm>
            <a:off x="2135758" y="3200730"/>
            <a:ext cx="933584" cy="2563043"/>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17" name="直接箭头连接符 16"/>
          <p:cNvCxnSpPr>
            <a:stCxn id="6" idx="6"/>
            <a:endCxn id="14" idx="2"/>
          </p:cNvCxnSpPr>
          <p:nvPr/>
        </p:nvCxnSpPr>
        <p:spPr bwMode="auto">
          <a:xfrm>
            <a:off x="2135758" y="3691099"/>
            <a:ext cx="933584" cy="2072674"/>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18" name="直接箭头连接符 17"/>
          <p:cNvCxnSpPr>
            <a:stCxn id="8" idx="6"/>
            <a:endCxn id="13" idx="2"/>
          </p:cNvCxnSpPr>
          <p:nvPr/>
        </p:nvCxnSpPr>
        <p:spPr bwMode="auto">
          <a:xfrm>
            <a:off x="2135758" y="4671837"/>
            <a:ext cx="933584" cy="145599"/>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19" name="直接箭头连接符 18"/>
          <p:cNvCxnSpPr>
            <a:stCxn id="8" idx="6"/>
            <a:endCxn id="45" idx="2"/>
          </p:cNvCxnSpPr>
          <p:nvPr/>
        </p:nvCxnSpPr>
        <p:spPr bwMode="auto">
          <a:xfrm flipV="1">
            <a:off x="2135758" y="3871099"/>
            <a:ext cx="933584" cy="800738"/>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0" name="直接箭头连接符 19"/>
          <p:cNvCxnSpPr>
            <a:stCxn id="8" idx="6"/>
            <a:endCxn id="14" idx="2"/>
          </p:cNvCxnSpPr>
          <p:nvPr/>
        </p:nvCxnSpPr>
        <p:spPr bwMode="auto">
          <a:xfrm>
            <a:off x="2135758" y="4671837"/>
            <a:ext cx="933584" cy="1091936"/>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1" name="直接箭头连接符 20"/>
          <p:cNvCxnSpPr>
            <a:stCxn id="9" idx="6"/>
            <a:endCxn id="45" idx="2"/>
          </p:cNvCxnSpPr>
          <p:nvPr/>
        </p:nvCxnSpPr>
        <p:spPr bwMode="auto">
          <a:xfrm flipV="1">
            <a:off x="2135758" y="3871099"/>
            <a:ext cx="933584" cy="1261462"/>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2" name="直接箭头连接符 21"/>
          <p:cNvCxnSpPr>
            <a:stCxn id="9" idx="6"/>
            <a:endCxn id="13" idx="2"/>
          </p:cNvCxnSpPr>
          <p:nvPr/>
        </p:nvCxnSpPr>
        <p:spPr bwMode="auto">
          <a:xfrm flipV="1">
            <a:off x="2135758" y="4817436"/>
            <a:ext cx="933584" cy="315125"/>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3" name="直接箭头连接符 22"/>
          <p:cNvCxnSpPr>
            <a:stCxn id="9" idx="6"/>
            <a:endCxn id="14" idx="2"/>
          </p:cNvCxnSpPr>
          <p:nvPr/>
        </p:nvCxnSpPr>
        <p:spPr bwMode="auto">
          <a:xfrm>
            <a:off x="2135758" y="5132561"/>
            <a:ext cx="933584" cy="631212"/>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4" name="直接箭头连接符 23"/>
          <p:cNvCxnSpPr>
            <a:stCxn id="10" idx="6"/>
            <a:endCxn id="13" idx="2"/>
          </p:cNvCxnSpPr>
          <p:nvPr/>
        </p:nvCxnSpPr>
        <p:spPr bwMode="auto">
          <a:xfrm flipV="1">
            <a:off x="2135758" y="4817436"/>
            <a:ext cx="933584" cy="775849"/>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5" name="直接箭头连接符 24"/>
          <p:cNvCxnSpPr>
            <a:stCxn id="10" idx="6"/>
            <a:endCxn id="45" idx="2"/>
          </p:cNvCxnSpPr>
          <p:nvPr/>
        </p:nvCxnSpPr>
        <p:spPr bwMode="auto">
          <a:xfrm flipV="1">
            <a:off x="2135758" y="3871099"/>
            <a:ext cx="933584" cy="1722186"/>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6" name="直接箭头连接符 25"/>
          <p:cNvCxnSpPr>
            <a:stCxn id="10" idx="6"/>
            <a:endCxn id="14" idx="2"/>
          </p:cNvCxnSpPr>
          <p:nvPr/>
        </p:nvCxnSpPr>
        <p:spPr bwMode="auto">
          <a:xfrm>
            <a:off x="2135758" y="5593285"/>
            <a:ext cx="933584" cy="170488"/>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7" name="直接箭头连接符 26"/>
          <p:cNvCxnSpPr>
            <a:stCxn id="11" idx="6"/>
            <a:endCxn id="13" idx="2"/>
          </p:cNvCxnSpPr>
          <p:nvPr/>
        </p:nvCxnSpPr>
        <p:spPr bwMode="auto">
          <a:xfrm flipV="1">
            <a:off x="2135758" y="4817436"/>
            <a:ext cx="933584" cy="1236573"/>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8" name="直接箭头连接符 27"/>
          <p:cNvCxnSpPr>
            <a:stCxn id="11" idx="6"/>
            <a:endCxn id="14" idx="2"/>
          </p:cNvCxnSpPr>
          <p:nvPr/>
        </p:nvCxnSpPr>
        <p:spPr bwMode="auto">
          <a:xfrm flipV="1">
            <a:off x="2135758" y="5763773"/>
            <a:ext cx="933584" cy="290236"/>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9" name="直接箭头连接符 28"/>
          <p:cNvCxnSpPr>
            <a:stCxn id="11" idx="6"/>
            <a:endCxn id="45" idx="2"/>
          </p:cNvCxnSpPr>
          <p:nvPr/>
        </p:nvCxnSpPr>
        <p:spPr bwMode="auto">
          <a:xfrm flipV="1">
            <a:off x="2135758" y="3871099"/>
            <a:ext cx="933584" cy="2182910"/>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0" name="直接箭头连接符 29"/>
          <p:cNvCxnSpPr>
            <a:stCxn id="12" idx="6"/>
            <a:endCxn id="45" idx="2"/>
          </p:cNvCxnSpPr>
          <p:nvPr/>
        </p:nvCxnSpPr>
        <p:spPr bwMode="auto">
          <a:xfrm flipV="1">
            <a:off x="2118059" y="3871099"/>
            <a:ext cx="951283" cy="2635494"/>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1" name="直接箭头连接符 30"/>
          <p:cNvCxnSpPr>
            <a:stCxn id="12" idx="6"/>
            <a:endCxn id="13" idx="2"/>
          </p:cNvCxnSpPr>
          <p:nvPr/>
        </p:nvCxnSpPr>
        <p:spPr bwMode="auto">
          <a:xfrm flipV="1">
            <a:off x="2118059" y="4817436"/>
            <a:ext cx="951283" cy="1689157"/>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2" name="文本框 31"/>
              <p:cNvSpPr txBox="1"/>
              <p:nvPr/>
            </p:nvSpPr>
            <p:spPr>
              <a:xfrm>
                <a:off x="1487706" y="3534566"/>
                <a:ext cx="936104" cy="307777"/>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2</m:t>
                          </m:r>
                        </m:sub>
                      </m:sSub>
                    </m:oMath>
                  </m:oMathPara>
                </a14:m>
                <a:endParaRPr lang="zh-CN" altLang="en-US"/>
              </a:p>
            </p:txBody>
          </p:sp>
        </mc:Choice>
        <mc:Fallback xmlns="">
          <p:sp>
            <p:nvSpPr>
              <p:cNvPr id="32" name="文本框 31"/>
              <p:cNvSpPr txBox="1">
                <a:spLocks noRot="1" noChangeAspect="1" noMove="1" noResize="1" noEditPoints="1" noAdjustHandles="1" noChangeArrowheads="1" noChangeShapeType="1" noTextEdit="1"/>
              </p:cNvSpPr>
              <p:nvPr/>
            </p:nvSpPr>
            <p:spPr>
              <a:xfrm>
                <a:off x="1487706" y="3534566"/>
                <a:ext cx="936104" cy="307777"/>
              </a:xfrm>
              <a:prstGeom prst="rect">
                <a:avLst/>
              </a:prstGeom>
              <a:blipFill rotWithShape="0">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1505555" y="303640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solidFill>
                                <a:srgbClr val="000000"/>
                              </a:solidFill>
                              <a:latin typeface="Cambria Math" panose="02040503050406030204" pitchFamily="18" charset="0"/>
                              <a:ea typeface="宋体" panose="02010600030101010101" pitchFamily="2" charset="-122"/>
                            </a:rPr>
                          </m:ctrlPr>
                        </m:sSubPr>
                        <m:e>
                          <m:r>
                            <a:rPr lang="en-US" altLang="zh-CN" b="0" i="1">
                              <a:solidFill>
                                <a:srgbClr val="000000"/>
                              </a:solidFill>
                              <a:latin typeface="Cambria Math" panose="02040503050406030204" pitchFamily="18" charset="0"/>
                              <a:ea typeface="宋体" panose="02010600030101010101" pitchFamily="2" charset="-122"/>
                            </a:rPr>
                            <m:t>𝑤</m:t>
                          </m:r>
                        </m:e>
                        <m:sub>
                          <m:r>
                            <a:rPr lang="en-US" altLang="zh-CN" b="0" i="1">
                              <a:solidFill>
                                <a:srgbClr val="000000"/>
                              </a:solidFill>
                              <a:latin typeface="Cambria Math" panose="02040503050406030204" pitchFamily="18" charset="0"/>
                              <a:ea typeface="宋体" panose="02010600030101010101" pitchFamily="2" charset="-122"/>
                            </a:rPr>
                            <m:t>1</m:t>
                          </m:r>
                        </m:sub>
                      </m:sSub>
                    </m:oMath>
                  </m:oMathPara>
                </a14:m>
                <a:endParaRPr lang="zh-CN" altLang="en-US"/>
              </a:p>
            </p:txBody>
          </p:sp>
        </mc:Choice>
        <mc:Fallback xmlns="">
          <p:sp>
            <p:nvSpPr>
              <p:cNvPr id="33" name="文本框 32"/>
              <p:cNvSpPr txBox="1">
                <a:spLocks noRot="1" noChangeAspect="1" noMove="1" noResize="1" noEditPoints="1" noAdjustHandles="1" noChangeArrowheads="1" noChangeShapeType="1" noTextEdit="1"/>
              </p:cNvSpPr>
              <p:nvPr/>
            </p:nvSpPr>
            <p:spPr>
              <a:xfrm>
                <a:off x="1505555" y="3036404"/>
                <a:ext cx="936104" cy="307777"/>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2800112" y="3698447"/>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1</m:t>
                          </m:r>
                        </m:sub>
                      </m:sSub>
                    </m:oMath>
                  </m:oMathPara>
                </a14:m>
                <a:endParaRPr lang="zh-CN" altLang="en-US"/>
              </a:p>
            </p:txBody>
          </p:sp>
        </mc:Choice>
        <mc:Fallback xmlns="">
          <p:sp>
            <p:nvSpPr>
              <p:cNvPr id="34" name="文本框 33"/>
              <p:cNvSpPr txBox="1">
                <a:spLocks noRot="1" noChangeAspect="1" noMove="1" noResize="1" noEditPoints="1" noAdjustHandles="1" noChangeArrowheads="1" noChangeShapeType="1" noTextEdit="1"/>
              </p:cNvSpPr>
              <p:nvPr/>
            </p:nvSpPr>
            <p:spPr>
              <a:xfrm>
                <a:off x="2800112" y="3698447"/>
                <a:ext cx="936104" cy="307777"/>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p:cNvSpPr txBox="1"/>
              <p:nvPr/>
            </p:nvSpPr>
            <p:spPr>
              <a:xfrm>
                <a:off x="2781290" y="462101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2</m:t>
                          </m:r>
                        </m:sub>
                      </m:sSub>
                    </m:oMath>
                  </m:oMathPara>
                </a14:m>
                <a:endParaRPr lang="zh-CN" altLang="en-US"/>
              </a:p>
            </p:txBody>
          </p:sp>
        </mc:Choice>
        <mc:Fallback xmlns="">
          <p:sp>
            <p:nvSpPr>
              <p:cNvPr id="35" name="文本框 34"/>
              <p:cNvSpPr txBox="1">
                <a:spLocks noRot="1" noChangeAspect="1" noMove="1" noResize="1" noEditPoints="1" noAdjustHandles="1" noChangeArrowheads="1" noChangeShapeType="1" noTextEdit="1"/>
              </p:cNvSpPr>
              <p:nvPr/>
            </p:nvSpPr>
            <p:spPr>
              <a:xfrm>
                <a:off x="2781290" y="4621015"/>
                <a:ext cx="936104" cy="307777"/>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2781290" y="560390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3</m:t>
                          </m:r>
                        </m:sub>
                      </m:sSub>
                    </m:oMath>
                  </m:oMathPara>
                </a14:m>
                <a:endParaRPr lang="zh-CN" altLang="en-US"/>
              </a:p>
            </p:txBody>
          </p:sp>
        </mc:Choice>
        <mc:Fallback xmlns="">
          <p:sp>
            <p:nvSpPr>
              <p:cNvPr id="36" name="文本框 35"/>
              <p:cNvSpPr txBox="1">
                <a:spLocks noRot="1" noChangeAspect="1" noMove="1" noResize="1" noEditPoints="1" noAdjustHandles="1" noChangeArrowheads="1" noChangeShapeType="1" noTextEdit="1"/>
              </p:cNvSpPr>
              <p:nvPr/>
            </p:nvSpPr>
            <p:spPr>
              <a:xfrm>
                <a:off x="2781290" y="5603905"/>
                <a:ext cx="936104" cy="307777"/>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p:cNvSpPr txBox="1"/>
              <p:nvPr/>
            </p:nvSpPr>
            <p:spPr>
              <a:xfrm>
                <a:off x="1496556" y="4012971"/>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3</m:t>
                          </m:r>
                        </m:sub>
                      </m:sSub>
                    </m:oMath>
                  </m:oMathPara>
                </a14:m>
                <a:endParaRPr lang="zh-CN" altLang="en-US"/>
              </a:p>
            </p:txBody>
          </p:sp>
        </mc:Choice>
        <mc:Fallback xmlns="">
          <p:sp>
            <p:nvSpPr>
              <p:cNvPr id="37" name="文本框 36"/>
              <p:cNvSpPr txBox="1">
                <a:spLocks noRot="1" noChangeAspect="1" noMove="1" noResize="1" noEditPoints="1" noAdjustHandles="1" noChangeArrowheads="1" noChangeShapeType="1" noTextEdit="1"/>
              </p:cNvSpPr>
              <p:nvPr/>
            </p:nvSpPr>
            <p:spPr>
              <a:xfrm>
                <a:off x="1496556" y="4012971"/>
                <a:ext cx="936104" cy="307777"/>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p:cNvSpPr txBox="1"/>
              <p:nvPr/>
            </p:nvSpPr>
            <p:spPr>
              <a:xfrm>
                <a:off x="1478857" y="632918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8</m:t>
                          </m:r>
                        </m:sub>
                      </m:sSub>
                    </m:oMath>
                  </m:oMathPara>
                </a14:m>
                <a:endParaRPr lang="zh-CN" altLang="en-US"/>
              </a:p>
            </p:txBody>
          </p:sp>
        </mc:Choice>
        <mc:Fallback xmlns="">
          <p:sp>
            <p:nvSpPr>
              <p:cNvPr id="38" name="文本框 37"/>
              <p:cNvSpPr txBox="1">
                <a:spLocks noRot="1" noChangeAspect="1" noMove="1" noResize="1" noEditPoints="1" noAdjustHandles="1" noChangeArrowheads="1" noChangeShapeType="1" noTextEdit="1"/>
              </p:cNvSpPr>
              <p:nvPr/>
            </p:nvSpPr>
            <p:spPr>
              <a:xfrm>
                <a:off x="1478857" y="6329185"/>
                <a:ext cx="936104" cy="307777"/>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p:cNvSpPr txBox="1"/>
              <p:nvPr/>
            </p:nvSpPr>
            <p:spPr>
              <a:xfrm>
                <a:off x="1502568" y="5875857"/>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7</m:t>
                          </m:r>
                        </m:sub>
                      </m:sSub>
                    </m:oMath>
                  </m:oMathPara>
                </a14:m>
                <a:endParaRPr lang="zh-CN" altLang="en-US"/>
              </a:p>
            </p:txBody>
          </p:sp>
        </mc:Choice>
        <mc:Fallback xmlns="">
          <p:sp>
            <p:nvSpPr>
              <p:cNvPr id="39" name="文本框 38"/>
              <p:cNvSpPr txBox="1">
                <a:spLocks noRot="1" noChangeAspect="1" noMove="1" noResize="1" noEditPoints="1" noAdjustHandles="1" noChangeArrowheads="1" noChangeShapeType="1" noTextEdit="1"/>
              </p:cNvSpPr>
              <p:nvPr/>
            </p:nvSpPr>
            <p:spPr>
              <a:xfrm>
                <a:off x="1502568" y="5875857"/>
                <a:ext cx="936104" cy="307777"/>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p:cNvSpPr txBox="1"/>
              <p:nvPr/>
            </p:nvSpPr>
            <p:spPr>
              <a:xfrm>
                <a:off x="1505555" y="544081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6</m:t>
                          </m:r>
                        </m:sub>
                      </m:sSub>
                    </m:oMath>
                  </m:oMathPara>
                </a14:m>
                <a:endParaRPr lang="zh-CN" altLang="en-US"/>
              </a:p>
            </p:txBody>
          </p:sp>
        </mc:Choice>
        <mc:Fallback xmlns="">
          <p:sp>
            <p:nvSpPr>
              <p:cNvPr id="40" name="文本框 39"/>
              <p:cNvSpPr txBox="1">
                <a:spLocks noRot="1" noChangeAspect="1" noMove="1" noResize="1" noEditPoints="1" noAdjustHandles="1" noChangeArrowheads="1" noChangeShapeType="1" noTextEdit="1"/>
              </p:cNvSpPr>
              <p:nvPr/>
            </p:nvSpPr>
            <p:spPr>
              <a:xfrm>
                <a:off x="1505555" y="5440814"/>
                <a:ext cx="936104" cy="307777"/>
              </a:xfrm>
              <a:prstGeom prst="rect">
                <a:avLst/>
              </a:prstGeom>
              <a:blipFill rotWithShape="0">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p:cNvSpPr txBox="1"/>
              <p:nvPr/>
            </p:nvSpPr>
            <p:spPr>
              <a:xfrm>
                <a:off x="1487706" y="497730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5</m:t>
                          </m:r>
                        </m:sub>
                      </m:sSub>
                    </m:oMath>
                  </m:oMathPara>
                </a14:m>
                <a:endParaRPr lang="zh-CN" altLang="en-US"/>
              </a:p>
            </p:txBody>
          </p:sp>
        </mc:Choice>
        <mc:Fallback xmlns="">
          <p:sp>
            <p:nvSpPr>
              <p:cNvPr id="41" name="文本框 40"/>
              <p:cNvSpPr txBox="1">
                <a:spLocks noRot="1" noChangeAspect="1" noMove="1" noResize="1" noEditPoints="1" noAdjustHandles="1" noChangeArrowheads="1" noChangeShapeType="1" noTextEdit="1"/>
              </p:cNvSpPr>
              <p:nvPr/>
            </p:nvSpPr>
            <p:spPr>
              <a:xfrm>
                <a:off x="1487706" y="4977304"/>
                <a:ext cx="936104" cy="307777"/>
              </a:xfrm>
              <a:prstGeom prst="rect">
                <a:avLst/>
              </a:prstGeom>
              <a:blipFill rotWithShape="0">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p:cNvSpPr txBox="1"/>
              <p:nvPr/>
            </p:nvSpPr>
            <p:spPr>
              <a:xfrm>
                <a:off x="1522420" y="4504951"/>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4</m:t>
                          </m:r>
                        </m:sub>
                      </m:sSub>
                    </m:oMath>
                  </m:oMathPara>
                </a14:m>
                <a:endParaRPr lang="zh-CN" altLang="en-US"/>
              </a:p>
            </p:txBody>
          </p:sp>
        </mc:Choice>
        <mc:Fallback xmlns="">
          <p:sp>
            <p:nvSpPr>
              <p:cNvPr id="42" name="文本框 41"/>
              <p:cNvSpPr txBox="1">
                <a:spLocks noRot="1" noChangeAspect="1" noMove="1" noResize="1" noEditPoints="1" noAdjustHandles="1" noChangeArrowheads="1" noChangeShapeType="1" noTextEdit="1"/>
              </p:cNvSpPr>
              <p:nvPr/>
            </p:nvSpPr>
            <p:spPr>
              <a:xfrm>
                <a:off x="1522420" y="4504951"/>
                <a:ext cx="936104" cy="307777"/>
              </a:xfrm>
              <a:prstGeom prst="rect">
                <a:avLst/>
              </a:prstGeom>
              <a:blipFill rotWithShape="0">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43" name="表格 42"/>
              <p:cNvGraphicFramePr>
                <a:graphicFrameLocks noGrp="1"/>
              </p:cNvGraphicFramePr>
              <p:nvPr>
                <p:extLst>
                  <p:ext uri="{D42A27DB-BD31-4B8C-83A1-F6EECF244321}">
                    <p14:modId xmlns:p14="http://schemas.microsoft.com/office/powerpoint/2010/main" val="2967546331"/>
                  </p:ext>
                </p:extLst>
              </p:nvPr>
            </p:nvGraphicFramePr>
            <p:xfrm>
              <a:off x="6349022" y="3298583"/>
              <a:ext cx="2529060" cy="3337560"/>
            </p:xfrm>
            <a:graphic>
              <a:graphicData uri="http://schemas.openxmlformats.org/drawingml/2006/table">
                <a:tbl>
                  <a:tblPr firstRow="1" bandRow="1">
                    <a:tableStyleId>{5C22544A-7EE6-4342-B048-85BDC9FD1C3A}</a:tableStyleId>
                  </a:tblPr>
                  <a:tblGrid>
                    <a:gridCol w="632265">
                      <a:extLst>
                        <a:ext uri="{9D8B030D-6E8A-4147-A177-3AD203B41FA5}">
                          <a16:colId xmlns="" xmlns:a16="http://schemas.microsoft.com/office/drawing/2014/main" val="20000"/>
                        </a:ext>
                      </a:extLst>
                    </a:gridCol>
                    <a:gridCol w="632265">
                      <a:extLst>
                        <a:ext uri="{9D8B030D-6E8A-4147-A177-3AD203B41FA5}">
                          <a16:colId xmlns="" xmlns:a16="http://schemas.microsoft.com/office/drawing/2014/main" val="20001"/>
                        </a:ext>
                      </a:extLst>
                    </a:gridCol>
                    <a:gridCol w="632265">
                      <a:extLst>
                        <a:ext uri="{9D8B030D-6E8A-4147-A177-3AD203B41FA5}">
                          <a16:colId xmlns="" xmlns:a16="http://schemas.microsoft.com/office/drawing/2014/main" val="20002"/>
                        </a:ext>
                      </a:extLst>
                    </a:gridCol>
                    <a:gridCol w="632265">
                      <a:extLst>
                        <a:ext uri="{9D8B030D-6E8A-4147-A177-3AD203B41FA5}">
                          <a16:colId xmlns="" xmlns:a16="http://schemas.microsoft.com/office/drawing/2014/main" val="20003"/>
                        </a:ext>
                      </a:extLst>
                    </a:gridCol>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𝟏</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𝟐</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𝟑</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𝟏</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1"/>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𝟐</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2"/>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rPr>
                                    </m:ctrlPr>
                                  </m:sSubPr>
                                  <m:e>
                                    <m:r>
                                      <a:rPr lang="en-US" altLang="zh-CN" b="1" i="1" smtClean="0">
                                        <a:solidFill>
                                          <a:schemeClr val="bg1">
                                            <a:lumMod val="95000"/>
                                          </a:schemeClr>
                                        </a:solidFill>
                                        <a:latin typeface="Cambria Math" panose="02040503050406030204" pitchFamily="18" charset="0"/>
                                      </a:rPr>
                                      <m:t>𝒘</m:t>
                                    </m:r>
                                  </m:e>
                                  <m:sub>
                                    <m:r>
                                      <a:rPr lang="en-US" altLang="zh-CN" b="1" i="1" smtClean="0">
                                        <a:solidFill>
                                          <a:schemeClr val="bg1">
                                            <a:lumMod val="95000"/>
                                          </a:schemeClr>
                                        </a:solidFill>
                                        <a:latin typeface="Cambria Math" panose="02040503050406030204" pitchFamily="18" charset="0"/>
                                      </a:rPr>
                                      <m:t>𝟑</m:t>
                                    </m:r>
                                  </m:sub>
                                </m:sSub>
                              </m:oMath>
                            </m:oMathPara>
                          </a14:m>
                          <a:endParaRPr lang="zh-CN" altLang="en-US">
                            <a:solidFill>
                              <a:schemeClr val="bg1">
                                <a:lumMod val="9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bg1">
                                  <a:lumMod val="95000"/>
                                </a:schemeClr>
                              </a:solidFill>
                            </a:rPr>
                            <a:t>0.98</a:t>
                          </a:r>
                          <a:endParaRPr lang="zh-CN" altLang="en-US">
                            <a:solidFill>
                              <a:schemeClr val="bg1">
                                <a:lumMod val="9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bg1">
                                  <a:lumMod val="95000"/>
                                </a:schemeClr>
                              </a:solidFill>
                            </a:rPr>
                            <a:t>0.96</a:t>
                          </a:r>
                          <a:endParaRPr lang="zh-CN" altLang="en-US">
                            <a:solidFill>
                              <a:schemeClr val="bg1">
                                <a:lumMod val="9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bg1">
                                  <a:lumMod val="95000"/>
                                </a:schemeClr>
                              </a:solidFill>
                            </a:rPr>
                            <a:t>0.96</a:t>
                          </a:r>
                          <a:endParaRPr lang="zh-CN" altLang="en-US">
                            <a:solidFill>
                              <a:schemeClr val="bg1">
                                <a:lumMod val="9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𝟒</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0.98</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0.98</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bg1">
                                  <a:lumMod val="85000"/>
                                </a:schemeClr>
                              </a:solidFill>
                            </a:rPr>
                            <a:t>0.98</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4"/>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𝟓</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5"/>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𝟔</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6"/>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𝟕</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𝟖</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8"/>
                      </a:ext>
                    </a:extLst>
                  </a:tr>
                </a:tbl>
              </a:graphicData>
            </a:graphic>
          </p:graphicFrame>
        </mc:Choice>
        <mc:Fallback xmlns="">
          <p:graphicFrame>
            <p:nvGraphicFramePr>
              <p:cNvPr id="43" name="表格 42"/>
              <p:cNvGraphicFramePr>
                <a:graphicFrameLocks noGrp="1"/>
              </p:cNvGraphicFramePr>
              <p:nvPr>
                <p:extLst>
                  <p:ext uri="{D42A27DB-BD31-4B8C-83A1-F6EECF244321}">
                    <p14:modId xmlns:p14="http://schemas.microsoft.com/office/powerpoint/2010/main" val="2967546331"/>
                  </p:ext>
                </p:extLst>
              </p:nvPr>
            </p:nvGraphicFramePr>
            <p:xfrm>
              <a:off x="6349022" y="3298583"/>
              <a:ext cx="2529060" cy="3337560"/>
            </p:xfrm>
            <a:graphic>
              <a:graphicData uri="http://schemas.openxmlformats.org/drawingml/2006/table">
                <a:tbl>
                  <a:tblPr firstRow="1" bandRow="1">
                    <a:tableStyleId>{5C22544A-7EE6-4342-B048-85BDC9FD1C3A}</a:tableStyleId>
                  </a:tblPr>
                  <a:tblGrid>
                    <a:gridCol w="632265"/>
                    <a:gridCol w="632265"/>
                    <a:gridCol w="632265"/>
                    <a:gridCol w="632265"/>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100962" t="-1639" r="-201923" b="-822951"/>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200962" t="-1639" r="-101923" b="-822951"/>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300962" t="-1639" r="-1923" b="-822951"/>
                          </a:stretch>
                        </a:blip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101639" r="-301923" b="-722951"/>
                          </a:stretch>
                        </a:blip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201639" r="-301923" b="-622951"/>
                          </a:stretch>
                        </a:blip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0.96</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301639" r="-301923" b="-522951"/>
                          </a:stretch>
                        </a:blipFill>
                      </a:tcPr>
                    </a:tc>
                    <a:tc>
                      <a:txBody>
                        <a:bodyPr/>
                        <a:lstStyle/>
                        <a:p>
                          <a:pPr algn="ctr"/>
                          <a:r>
                            <a:rPr lang="en-US" altLang="zh-CN" smtClean="0">
                              <a:solidFill>
                                <a:schemeClr val="bg1">
                                  <a:lumMod val="95000"/>
                                </a:schemeClr>
                              </a:solidFill>
                            </a:rPr>
                            <a:t>0.98</a:t>
                          </a:r>
                          <a:endParaRPr lang="zh-CN" altLang="en-US">
                            <a:solidFill>
                              <a:schemeClr val="bg1">
                                <a:lumMod val="9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bg1">
                                  <a:lumMod val="95000"/>
                                </a:schemeClr>
                              </a:solidFill>
                            </a:rPr>
                            <a:t>0.96</a:t>
                          </a:r>
                          <a:endParaRPr lang="zh-CN" altLang="en-US" smtClean="0">
                            <a:solidFill>
                              <a:schemeClr val="bg1">
                                <a:lumMod val="9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bg1">
                                  <a:lumMod val="95000"/>
                                </a:schemeClr>
                              </a:solidFill>
                            </a:rPr>
                            <a:t>0.96</a:t>
                          </a:r>
                          <a:endParaRPr lang="zh-CN" altLang="en-US" smtClean="0">
                            <a:solidFill>
                              <a:schemeClr val="bg1">
                                <a:lumMod val="9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408333" r="-301923" b="-431667"/>
                          </a:stretch>
                        </a:blipFill>
                      </a:tcPr>
                    </a:tc>
                    <a:tc>
                      <a:txBody>
                        <a:bodyPr/>
                        <a:lstStyle/>
                        <a:p>
                          <a:pPr algn="ctr"/>
                          <a:r>
                            <a:rPr lang="en-US" altLang="zh-CN" smtClean="0">
                              <a:solidFill>
                                <a:schemeClr val="bg1">
                                  <a:lumMod val="85000"/>
                                </a:schemeClr>
                              </a:solidFill>
                            </a:rPr>
                            <a:t>0.98</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0.98</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bg1">
                                  <a:lumMod val="85000"/>
                                </a:schemeClr>
                              </a:solidFill>
                            </a:rPr>
                            <a:t>0.98</a:t>
                          </a:r>
                          <a:endParaRPr lang="zh-CN" altLang="en-US" smtClean="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500000" r="-301923" b="-324590"/>
                          </a:stretch>
                        </a:blip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bg1">
                                  <a:lumMod val="85000"/>
                                </a:schemeClr>
                              </a:solidFill>
                            </a:rPr>
                            <a:t>0.94</a:t>
                          </a:r>
                          <a:endParaRPr lang="zh-CN" altLang="en-US" smtClean="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600000" r="-301923" b="-224590"/>
                          </a:stretch>
                        </a:blip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700000" r="-301923" b="-124590"/>
                          </a:stretch>
                        </a:blip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800000" r="-301923" b="-24590"/>
                          </a:stretch>
                        </a:blip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Fallback>
      </mc:AlternateContent>
      <p:sp>
        <p:nvSpPr>
          <p:cNvPr id="44" name="文本框 43"/>
          <p:cNvSpPr txBox="1"/>
          <p:nvPr/>
        </p:nvSpPr>
        <p:spPr>
          <a:xfrm>
            <a:off x="3500851" y="3072953"/>
            <a:ext cx="2576555" cy="307777"/>
          </a:xfrm>
          <a:prstGeom prst="rect">
            <a:avLst/>
          </a:prstGeom>
          <a:noFill/>
        </p:spPr>
        <p:txBody>
          <a:bodyPr wrap="square" rtlCol="0">
            <a:spAutoFit/>
          </a:bodyPr>
          <a:lstStyle/>
          <a:p>
            <a:r>
              <a:rPr lang="en-US" altLang="zh-CN"/>
              <a:t>Accumulated Accuracy(S[j])</a:t>
            </a:r>
            <a:endParaRPr lang="zh-CN" altLang="en-US"/>
          </a:p>
        </p:txBody>
      </p:sp>
      <p:sp>
        <p:nvSpPr>
          <p:cNvPr id="45" name="椭圆 44"/>
          <p:cNvSpPr/>
          <p:nvPr/>
        </p:nvSpPr>
        <p:spPr bwMode="auto">
          <a:xfrm>
            <a:off x="3069342" y="3691099"/>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mc:AlternateContent xmlns:mc="http://schemas.openxmlformats.org/markup-compatibility/2006" xmlns:a14="http://schemas.microsoft.com/office/drawing/2010/main">
        <mc:Choice Requires="a14">
          <p:sp>
            <p:nvSpPr>
              <p:cNvPr id="48" name="文本框 47"/>
              <p:cNvSpPr txBox="1"/>
              <p:nvPr/>
            </p:nvSpPr>
            <p:spPr>
              <a:xfrm>
                <a:off x="3472016" y="3725781"/>
                <a:ext cx="2756168" cy="3125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𝟖𝟓</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m:t>
                          </m:r>
                          <m:r>
                            <a:rPr lang="en-US" altLang="zh-CN" b="1" i="1" smtClean="0">
                              <a:latin typeface="Cambria Math" panose="02040503050406030204" pitchFamily="18" charset="0"/>
                            </a:rPr>
                            <m:t>𝟐</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𝟗𝟖</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𝟏</m:t>
                          </m:r>
                          <m:r>
                            <a:rPr lang="en-US" altLang="zh-CN" b="1" i="1" smtClean="0">
                              <a:latin typeface="Cambria Math" panose="02040503050406030204" pitchFamily="18" charset="0"/>
                            </a:rPr>
                            <m:t>)</m:t>
                          </m:r>
                        </m:e>
                        <m:sup>
                          <m:r>
                            <a:rPr lang="en-US" altLang="zh-CN" b="1" i="1" smtClean="0">
                              <a:latin typeface="Cambria Math" panose="02040503050406030204" pitchFamily="18" charset="0"/>
                            </a:rPr>
                            <m:t>𝟐</m:t>
                          </m:r>
                        </m:sup>
                      </m:sSup>
                      <m:r>
                        <a:rPr lang="en-US" altLang="zh-CN" b="1" i="1" smtClean="0">
                          <a:latin typeface="Cambria Math" panose="02040503050406030204" pitchFamily="18" charset="0"/>
                        </a:rPr>
                        <m:t>=</m:t>
                      </m:r>
                      <m:r>
                        <a:rPr lang="en-US" altLang="zh-CN" b="1" i="1" smtClean="0">
                          <a:solidFill>
                            <a:srgbClr val="00B0F0"/>
                          </a:solidFill>
                          <a:latin typeface="Cambria Math" panose="02040503050406030204" pitchFamily="18" charset="0"/>
                        </a:rPr>
                        <m:t>𝟏</m:t>
                      </m:r>
                      <m:r>
                        <a:rPr lang="en-US" altLang="zh-CN" b="1" i="1" smtClean="0">
                          <a:solidFill>
                            <a:srgbClr val="00B0F0"/>
                          </a:solidFill>
                          <a:latin typeface="Cambria Math" panose="02040503050406030204" pitchFamily="18" charset="0"/>
                        </a:rPr>
                        <m:t>.</m:t>
                      </m:r>
                      <m:r>
                        <a:rPr lang="en-US" altLang="zh-CN" b="1" i="1" smtClean="0">
                          <a:solidFill>
                            <a:srgbClr val="00B0F0"/>
                          </a:solidFill>
                          <a:latin typeface="Cambria Math" panose="02040503050406030204" pitchFamily="18" charset="0"/>
                        </a:rPr>
                        <m:t>𝟕𝟕</m:t>
                      </m:r>
                    </m:oMath>
                  </m:oMathPara>
                </a14:m>
                <a:endParaRPr lang="zh-CN" altLang="en-US">
                  <a:solidFill>
                    <a:srgbClr val="00B0F0"/>
                  </a:solidFill>
                </a:endParaRPr>
              </a:p>
            </p:txBody>
          </p:sp>
        </mc:Choice>
        <mc:Fallback xmlns="">
          <p:sp>
            <p:nvSpPr>
              <p:cNvPr id="48" name="文本框 47"/>
              <p:cNvSpPr txBox="1">
                <a:spLocks noRot="1" noChangeAspect="1" noMove="1" noResize="1" noEditPoints="1" noAdjustHandles="1" noChangeArrowheads="1" noChangeShapeType="1" noTextEdit="1"/>
              </p:cNvSpPr>
              <p:nvPr/>
            </p:nvSpPr>
            <p:spPr>
              <a:xfrm>
                <a:off x="3472016" y="3725781"/>
                <a:ext cx="2756168" cy="312586"/>
              </a:xfrm>
              <a:prstGeom prst="rect">
                <a:avLst/>
              </a:prstGeom>
              <a:blipFill rotWithShape="0">
                <a:blip r:embed="rId16"/>
                <a:stretch>
                  <a:fillRect b="-98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3476209" y="4664843"/>
                <a:ext cx="2823983" cy="3125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𝟗𝟐</m:t>
                      </m:r>
                      <m:r>
                        <a:rPr lang="en-US" altLang="zh-CN"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𝟐</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𝟎</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𝟗</m:t>
                          </m:r>
                          <m:r>
                            <a:rPr lang="en-US" altLang="zh-CN" b="1" i="1" smtClean="0">
                              <a:latin typeface="Cambria Math" panose="02040503050406030204" pitchFamily="18" charset="0"/>
                              <a:ea typeface="Cambria Math" panose="02040503050406030204" pitchFamily="18" charset="0"/>
                            </a:rPr>
                            <m:t>𝟔</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𝟏</m:t>
                          </m:r>
                          <m:r>
                            <a:rPr lang="en-US" altLang="zh-CN" i="1">
                              <a:latin typeface="Cambria Math" panose="02040503050406030204" pitchFamily="18" charset="0"/>
                            </a:rPr>
                            <m:t>)</m:t>
                          </m:r>
                        </m:e>
                        <m:sup>
                          <m:r>
                            <a:rPr lang="en-US" altLang="zh-CN" i="1">
                              <a:latin typeface="Cambria Math" panose="02040503050406030204" pitchFamily="18" charset="0"/>
                            </a:rPr>
                            <m:t>𝟐</m:t>
                          </m:r>
                        </m:sup>
                      </m:sSup>
                      <m:r>
                        <a:rPr lang="en-US" altLang="zh-CN" i="1">
                          <a:latin typeface="Cambria Math" panose="02040503050406030204" pitchFamily="18" charset="0"/>
                        </a:rPr>
                        <m:t>=</m:t>
                      </m:r>
                      <m:r>
                        <a:rPr lang="en-US" altLang="zh-CN" b="1" i="1" smtClean="0">
                          <a:solidFill>
                            <a:srgbClr val="00B0F0"/>
                          </a:solidFill>
                          <a:latin typeface="Cambria Math" panose="02040503050406030204" pitchFamily="18" charset="0"/>
                        </a:rPr>
                        <m:t>𝟏</m:t>
                      </m:r>
                      <m:r>
                        <a:rPr lang="en-US" altLang="zh-CN" b="1" i="1" smtClean="0">
                          <a:solidFill>
                            <a:srgbClr val="00B0F0"/>
                          </a:solidFill>
                          <a:latin typeface="Cambria Math" panose="02040503050406030204" pitchFamily="18" charset="0"/>
                        </a:rPr>
                        <m:t>.</m:t>
                      </m:r>
                      <m:r>
                        <a:rPr lang="en-US" altLang="zh-CN" b="1" i="1" smtClean="0">
                          <a:solidFill>
                            <a:srgbClr val="00B0F0"/>
                          </a:solidFill>
                          <a:latin typeface="Cambria Math" panose="02040503050406030204" pitchFamily="18" charset="0"/>
                        </a:rPr>
                        <m:t>𝟕𝟕</m:t>
                      </m:r>
                    </m:oMath>
                  </m:oMathPara>
                </a14:m>
                <a:endParaRPr lang="zh-CN" altLang="en-US">
                  <a:solidFill>
                    <a:srgbClr val="00B0F0"/>
                  </a:solidFill>
                </a:endParaRPr>
              </a:p>
            </p:txBody>
          </p:sp>
        </mc:Choice>
        <mc:Fallback xmlns="">
          <p:sp>
            <p:nvSpPr>
              <p:cNvPr id="49" name="文本框 48"/>
              <p:cNvSpPr txBox="1">
                <a:spLocks noRot="1" noChangeAspect="1" noMove="1" noResize="1" noEditPoints="1" noAdjustHandles="1" noChangeArrowheads="1" noChangeShapeType="1" noTextEdit="1"/>
              </p:cNvSpPr>
              <p:nvPr/>
            </p:nvSpPr>
            <p:spPr>
              <a:xfrm>
                <a:off x="3476209" y="4664843"/>
                <a:ext cx="2823983" cy="312586"/>
              </a:xfrm>
              <a:prstGeom prst="rect">
                <a:avLst/>
              </a:prstGeom>
              <a:blipFill rotWithShape="0">
                <a:blip r:embed="rId17"/>
                <a:stretch>
                  <a:fillRect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p:cNvSpPr txBox="1"/>
              <p:nvPr/>
            </p:nvSpPr>
            <p:spPr>
              <a:xfrm>
                <a:off x="3501257" y="5627594"/>
                <a:ext cx="2576555" cy="3125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1" i="1" smtClean="0">
                          <a:latin typeface="Cambria Math" panose="02040503050406030204" pitchFamily="18" charset="0"/>
                        </a:rPr>
                        <m:t>𝟎</m:t>
                      </m:r>
                    </m:oMath>
                  </m:oMathPara>
                </a14:m>
                <a:endParaRPr lang="zh-CN" altLang="en-US">
                  <a:solidFill>
                    <a:srgbClr val="00B0F0"/>
                  </a:solidFill>
                </a:endParaRPr>
              </a:p>
            </p:txBody>
          </p:sp>
        </mc:Choice>
        <mc:Fallback xmlns="">
          <p:sp>
            <p:nvSpPr>
              <p:cNvPr id="50" name="文本框 49"/>
              <p:cNvSpPr txBox="1">
                <a:spLocks noRot="1" noChangeAspect="1" noMove="1" noResize="1" noEditPoints="1" noAdjustHandles="1" noChangeArrowheads="1" noChangeShapeType="1" noTextEdit="1"/>
              </p:cNvSpPr>
              <p:nvPr/>
            </p:nvSpPr>
            <p:spPr>
              <a:xfrm>
                <a:off x="3501257" y="5627594"/>
                <a:ext cx="2576555" cy="312586"/>
              </a:xfrm>
              <a:prstGeom prst="rect">
                <a:avLst/>
              </a:prstGeom>
              <a:blipFill rotWithShape="0">
                <a:blip r:embed="rId18"/>
                <a:stretch>
                  <a:fillRect/>
                </a:stretch>
              </a:blipFill>
            </p:spPr>
            <p:txBody>
              <a:bodyPr/>
              <a:lstStyle/>
              <a:p>
                <a:r>
                  <a:rPr lang="zh-CN" altLang="en-US">
                    <a:noFill/>
                  </a:rPr>
                  <a:t> </a:t>
                </a:r>
              </a:p>
            </p:txBody>
          </p:sp>
        </mc:Fallback>
      </mc:AlternateContent>
      <p:cxnSp>
        <p:nvCxnSpPr>
          <p:cNvPr id="53" name="直接箭头连接符 52"/>
          <p:cNvCxnSpPr>
            <a:stCxn id="7" idx="6"/>
            <a:endCxn id="45" idx="2"/>
          </p:cNvCxnSpPr>
          <p:nvPr/>
        </p:nvCxnSpPr>
        <p:spPr bwMode="auto">
          <a:xfrm flipV="1">
            <a:off x="2135758" y="3871099"/>
            <a:ext cx="933584" cy="310369"/>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54" name="直接箭头连接符 53"/>
          <p:cNvCxnSpPr>
            <a:stCxn id="7" idx="6"/>
            <a:endCxn id="14" idx="2"/>
          </p:cNvCxnSpPr>
          <p:nvPr/>
        </p:nvCxnSpPr>
        <p:spPr bwMode="auto">
          <a:xfrm>
            <a:off x="2135758" y="4181468"/>
            <a:ext cx="933584" cy="1582305"/>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55" name="直接箭头连接符 54"/>
          <p:cNvCxnSpPr>
            <a:stCxn id="7" idx="6"/>
            <a:endCxn id="13" idx="2"/>
          </p:cNvCxnSpPr>
          <p:nvPr/>
        </p:nvCxnSpPr>
        <p:spPr bwMode="auto">
          <a:xfrm>
            <a:off x="2135758" y="4181468"/>
            <a:ext cx="933584" cy="635968"/>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sp>
        <p:nvSpPr>
          <p:cNvPr id="56" name="文本框 55"/>
          <p:cNvSpPr txBox="1"/>
          <p:nvPr/>
        </p:nvSpPr>
        <p:spPr>
          <a:xfrm>
            <a:off x="6315925" y="2727642"/>
            <a:ext cx="2648563" cy="523220"/>
          </a:xfrm>
          <a:prstGeom prst="rect">
            <a:avLst/>
          </a:prstGeom>
          <a:noFill/>
        </p:spPr>
        <p:txBody>
          <a:bodyPr wrap="square" rtlCol="0">
            <a:spAutoFit/>
          </a:bodyPr>
          <a:lstStyle/>
          <a:p>
            <a:pPr algn="ctr"/>
            <a:r>
              <a:rPr lang="en-US" altLang="zh-CN"/>
              <a:t>TABLE I. Predicted accuracy between tasks and workers</a:t>
            </a:r>
            <a:endParaRPr lang="zh-CN" altLang="en-US"/>
          </a:p>
        </p:txBody>
      </p:sp>
      <p:sp>
        <p:nvSpPr>
          <p:cNvPr id="59" name="标题 1"/>
          <p:cNvSpPr>
            <a:spLocks noGrp="1"/>
          </p:cNvSpPr>
          <p:nvPr>
            <p:ph type="title"/>
          </p:nvPr>
        </p:nvSpPr>
        <p:spPr>
          <a:xfrm>
            <a:off x="138336" y="115888"/>
            <a:ext cx="8867328" cy="714375"/>
          </a:xfrm>
        </p:spPr>
        <p:txBody>
          <a:bodyPr/>
          <a:lstStyle/>
          <a:p>
            <a:pPr algn="ctr"/>
            <a:r>
              <a:rPr lang="en-US" altLang="zh-CN"/>
              <a:t>Optimized Greedy Algorithm</a:t>
            </a:r>
            <a:endParaRPr lang="zh-CN" altLang="en-US"/>
          </a:p>
        </p:txBody>
      </p:sp>
      <p:cxnSp>
        <p:nvCxnSpPr>
          <p:cNvPr id="46" name="直接箭头连接符 45"/>
          <p:cNvCxnSpPr>
            <a:stCxn id="5" idx="6"/>
            <a:endCxn id="45" idx="2"/>
          </p:cNvCxnSpPr>
          <p:nvPr/>
        </p:nvCxnSpPr>
        <p:spPr bwMode="auto">
          <a:xfrm>
            <a:off x="2135758" y="3200730"/>
            <a:ext cx="933584" cy="670369"/>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47" name="直接箭头连接符 46"/>
          <p:cNvCxnSpPr>
            <a:stCxn id="5" idx="6"/>
            <a:endCxn id="13" idx="2"/>
          </p:cNvCxnSpPr>
          <p:nvPr/>
        </p:nvCxnSpPr>
        <p:spPr bwMode="auto">
          <a:xfrm>
            <a:off x="2135758" y="3200730"/>
            <a:ext cx="933584" cy="1616706"/>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sp>
        <p:nvSpPr>
          <p:cNvPr id="14" name="椭圆 13"/>
          <p:cNvSpPr/>
          <p:nvPr/>
        </p:nvSpPr>
        <p:spPr bwMode="auto">
          <a:xfrm>
            <a:off x="3069342" y="5583773"/>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3" name="椭圆 12"/>
          <p:cNvSpPr/>
          <p:nvPr/>
        </p:nvSpPr>
        <p:spPr bwMode="auto">
          <a:xfrm>
            <a:off x="3069342" y="4637436"/>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6" name="椭圆 5"/>
          <p:cNvSpPr/>
          <p:nvPr/>
        </p:nvSpPr>
        <p:spPr bwMode="auto">
          <a:xfrm>
            <a:off x="1775758" y="3511099"/>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cxnSp>
        <p:nvCxnSpPr>
          <p:cNvPr id="51" name="直接箭头连接符 50"/>
          <p:cNvCxnSpPr>
            <a:stCxn id="6" idx="6"/>
            <a:endCxn id="45" idx="2"/>
          </p:cNvCxnSpPr>
          <p:nvPr/>
        </p:nvCxnSpPr>
        <p:spPr bwMode="auto">
          <a:xfrm>
            <a:off x="2135758" y="3691099"/>
            <a:ext cx="933584" cy="180000"/>
          </a:xfrm>
          <a:prstGeom prst="straightConnector1">
            <a:avLst/>
          </a:prstGeom>
          <a:solidFill>
            <a:srgbClr val="C0C0C0">
              <a:alpha val="0"/>
            </a:srgbClr>
          </a:solidFill>
          <a:ln w="19050" cap="flat" cmpd="sng" algn="ctr">
            <a:solidFill>
              <a:srgbClr val="00B0F0"/>
            </a:solidFill>
            <a:prstDash val="solid"/>
            <a:round/>
            <a:headEnd type="none" w="med" len="med"/>
            <a:tailEnd type="triangle"/>
          </a:ln>
          <a:effectLst/>
        </p:spPr>
      </p:cxnSp>
      <p:cxnSp>
        <p:nvCxnSpPr>
          <p:cNvPr id="52" name="直接箭头连接符 51"/>
          <p:cNvCxnSpPr>
            <a:stCxn id="6" idx="6"/>
            <a:endCxn id="13" idx="2"/>
          </p:cNvCxnSpPr>
          <p:nvPr/>
        </p:nvCxnSpPr>
        <p:spPr bwMode="auto">
          <a:xfrm>
            <a:off x="2135758" y="3691099"/>
            <a:ext cx="933584" cy="1126337"/>
          </a:xfrm>
          <a:prstGeom prst="straightConnector1">
            <a:avLst/>
          </a:prstGeom>
          <a:solidFill>
            <a:srgbClr val="C0C0C0">
              <a:alpha val="0"/>
            </a:srgbClr>
          </a:solidFill>
          <a:ln w="19050" cap="flat" cmpd="sng" algn="ctr">
            <a:solidFill>
              <a:srgbClr val="00B0F0"/>
            </a:solidFill>
            <a:prstDash val="solid"/>
            <a:round/>
            <a:headEnd type="none" w="med" len="med"/>
            <a:tailEnd type="triangle"/>
          </a:ln>
          <a:effectLst/>
        </p:spPr>
      </p:cxnSp>
      <p:sp>
        <p:nvSpPr>
          <p:cNvPr id="2" name="灯片编号占位符 1"/>
          <p:cNvSpPr>
            <a:spLocks noGrp="1"/>
          </p:cNvSpPr>
          <p:nvPr>
            <p:ph type="sldNum" sz="quarter" idx="12"/>
          </p:nvPr>
        </p:nvSpPr>
        <p:spPr/>
        <p:txBody>
          <a:bodyPr/>
          <a:lstStyle/>
          <a:p>
            <a:pPr>
              <a:defRPr/>
            </a:pPr>
            <a:fld id="{73697CC5-BB9E-487E-AFF3-8F5506CF83B5}" type="slidenum">
              <a:rPr lang="en-US" altLang="ko-KR" smtClean="0"/>
              <a:pPr>
                <a:defRPr/>
              </a:pPr>
              <a:t>39</a:t>
            </a:fld>
            <a:endParaRPr lang="en-US" altLang="ko-KR"/>
          </a:p>
        </p:txBody>
      </p:sp>
      <mc:AlternateContent xmlns:mc="http://schemas.openxmlformats.org/markup-compatibility/2006" xmlns:a14="http://schemas.microsoft.com/office/drawing/2010/main">
        <mc:Choice Requires="a14">
          <p:sp>
            <p:nvSpPr>
              <p:cNvPr id="58" name="内容占位符 2"/>
              <p:cNvSpPr>
                <a:spLocks noGrp="1"/>
              </p:cNvSpPr>
              <p:nvPr>
                <p:ph idx="1"/>
              </p:nvPr>
            </p:nvSpPr>
            <p:spPr>
              <a:xfrm>
                <a:off x="457200" y="980728"/>
                <a:ext cx="8363272" cy="5688360"/>
              </a:xfrm>
            </p:spPr>
            <p:txBody>
              <a:bodyPr/>
              <a:lstStyle/>
              <a:p>
                <a:r>
                  <a:rPr lang="en-US" altLang="zh-CN" sz="2800"/>
                  <a:t>Basic </a:t>
                </a:r>
                <a:r>
                  <a:rPr lang="en-US" altLang="zh-CN" sz="2800" smtClean="0"/>
                  <a:t>idea of AAM</a:t>
                </a:r>
                <a:endParaRPr lang="en-US" altLang="zh-CN" sz="2800"/>
              </a:p>
              <a:p>
                <a:pPr lvl="1"/>
                <a:r>
                  <a:rPr lang="en-US" altLang="zh-CN" sz="2400"/>
                  <a:t>Dynamically select the greedy strategy</a:t>
                </a:r>
              </a:p>
              <a:p>
                <a:pPr lvl="2"/>
                <a:r>
                  <a:rPr lang="en-US" altLang="zh-CN" sz="2100"/>
                  <a:t>When </a:t>
                </a:r>
                <a14:m>
                  <m:oMath xmlns:m="http://schemas.openxmlformats.org/officeDocument/2006/math">
                    <m:r>
                      <a:rPr lang="en-US" altLang="zh-CN" sz="2100" i="1">
                        <a:solidFill>
                          <a:srgbClr val="FF0000"/>
                        </a:solidFill>
                        <a:latin typeface="Cambria Math" panose="02040503050406030204" pitchFamily="18" charset="0"/>
                      </a:rPr>
                      <m:t>𝑎𝑣𝑔</m:t>
                    </m:r>
                    <m:r>
                      <a:rPr lang="en-US" altLang="zh-CN" sz="2100" i="1">
                        <a:solidFill>
                          <a:srgbClr val="FF0000"/>
                        </a:solidFill>
                        <a:latin typeface="Cambria Math" panose="02040503050406030204" pitchFamily="18" charset="0"/>
                      </a:rPr>
                      <m:t> ≥ </m:t>
                    </m:r>
                    <m:r>
                      <a:rPr lang="en-US" altLang="zh-CN" sz="2100" i="1">
                        <a:solidFill>
                          <a:srgbClr val="FF0000"/>
                        </a:solidFill>
                        <a:latin typeface="Cambria Math" panose="02040503050406030204" pitchFamily="18" charset="0"/>
                      </a:rPr>
                      <m:t>𝑚𝑎𝑥𝑅𝑒𝑚𝑎𝑖𝑛</m:t>
                    </m:r>
                  </m:oMath>
                </a14:m>
                <a:r>
                  <a:rPr lang="en-US" altLang="zh-CN" sz="2100"/>
                  <a:t>, greedily assign the uncompleted tasks with the</a:t>
                </a:r>
                <a:r>
                  <a:rPr lang="en-US" altLang="zh-CN" sz="2100">
                    <a:solidFill>
                      <a:srgbClr val="FF0000"/>
                    </a:solidFill>
                  </a:rPr>
                  <a:t> highest gain</a:t>
                </a:r>
                <a:endParaRPr lang="en-US" altLang="zh-CN" sz="2100"/>
              </a:p>
              <a:p>
                <a:pPr lvl="2"/>
                <a:endParaRPr lang="en-US" altLang="zh-CN"/>
              </a:p>
            </p:txBody>
          </p:sp>
        </mc:Choice>
        <mc:Fallback xmlns="">
          <p:sp>
            <p:nvSpPr>
              <p:cNvPr id="58" name="内容占位符 2"/>
              <p:cNvSpPr>
                <a:spLocks noGrp="1" noRot="1" noChangeAspect="1" noMove="1" noResize="1" noEditPoints="1" noAdjustHandles="1" noChangeArrowheads="1" noChangeShapeType="1" noTextEdit="1"/>
              </p:cNvSpPr>
              <p:nvPr>
                <p:ph idx="1"/>
              </p:nvPr>
            </p:nvSpPr>
            <p:spPr>
              <a:xfrm>
                <a:off x="457200" y="980728"/>
                <a:ext cx="8363272" cy="5688360"/>
              </a:xfrm>
              <a:blipFill rotWithShape="0">
                <a:blip r:embed="rId19"/>
                <a:stretch>
                  <a:fillRect l="-583" t="-1179" r="-58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898027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txBox="1">
            <a:spLocks noChangeArrowheads="1"/>
          </p:cNvSpPr>
          <p:nvPr/>
        </p:nvSpPr>
        <p:spPr bwMode="auto">
          <a:xfrm>
            <a:off x="228600" y="957263"/>
            <a:ext cx="8624888" cy="527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400" dirty="0"/>
              <a:t>Traditional Crowdsourcing </a:t>
            </a:r>
            <a:r>
              <a:rPr lang="en-US" altLang="zh-CN" sz="2400" dirty="0" err="1"/>
              <a:t>v.s</a:t>
            </a:r>
            <a:r>
              <a:rPr lang="en-US" altLang="zh-CN" sz="2400" dirty="0"/>
              <a:t>. </a:t>
            </a:r>
            <a:r>
              <a:rPr lang="en-US" altLang="zh-CN" sz="2400" dirty="0">
                <a:cs typeface="ＭＳ Ｐゴシック" charset="-128"/>
              </a:rPr>
              <a:t>Spatial </a:t>
            </a:r>
            <a:r>
              <a:rPr lang="en-US" altLang="zh-CN" sz="2400" dirty="0"/>
              <a:t>Crowdsourcing</a:t>
            </a:r>
            <a:endParaRPr lang="en-US" altLang="zh-CN" sz="2400" dirty="0">
              <a:cs typeface="ＭＳ Ｐゴシック" charset="-128"/>
            </a:endParaRPr>
          </a:p>
          <a:p>
            <a:pPr lvl="1" algn="just">
              <a:spcBef>
                <a:spcPts val="0"/>
              </a:spcBef>
              <a:buSzPct val="60000"/>
              <a:defRPr/>
            </a:pPr>
            <a:r>
              <a:rPr lang="en-US" altLang="zh-CN" sz="2400" dirty="0"/>
              <a:t>Traditional: </a:t>
            </a:r>
            <a:r>
              <a:rPr lang="en-US" altLang="zh-CN" sz="2400"/>
              <a:t>Tasks are performed </a:t>
            </a:r>
            <a:r>
              <a:rPr lang="en-US" altLang="zh-CN" sz="2400" dirty="0"/>
              <a:t>in the Internet world</a:t>
            </a:r>
          </a:p>
          <a:p>
            <a:pPr lvl="1" algn="just">
              <a:spcBef>
                <a:spcPts val="0"/>
              </a:spcBef>
              <a:buSzPct val="60000"/>
              <a:defRPr/>
            </a:pPr>
            <a:r>
              <a:rPr lang="en-US" altLang="zh-CN" sz="2400" dirty="0">
                <a:solidFill>
                  <a:srgbClr val="FF0000"/>
                </a:solidFill>
                <a:cs typeface="ＭＳ Ｐゴシック" charset="-128"/>
              </a:rPr>
              <a:t>Spatial: </a:t>
            </a:r>
            <a:r>
              <a:rPr lang="en-US" altLang="zh-CN" sz="2400" dirty="0">
                <a:solidFill>
                  <a:srgbClr val="FF0000"/>
                </a:solidFill>
              </a:rPr>
              <a:t>Tasks are performed i</a:t>
            </a:r>
            <a:r>
              <a:rPr lang="en-US" altLang="zh-CN" sz="2400" dirty="0">
                <a:solidFill>
                  <a:srgbClr val="FF0000"/>
                </a:solidFill>
                <a:cs typeface="ＭＳ Ｐゴシック" charset="-128"/>
              </a:rPr>
              <a:t>n the real world</a:t>
            </a:r>
          </a:p>
          <a:p>
            <a:pPr marL="349250" lvl="1" indent="0" algn="just">
              <a:spcBef>
                <a:spcPts val="0"/>
              </a:spcBef>
              <a:buSzPct val="60000"/>
              <a:buFont typeface="Wingdings" panose="05000000000000000000" pitchFamily="2" charset="2"/>
              <a:buNone/>
              <a:defRPr/>
            </a:pPr>
            <a:endParaRPr lang="en-US" altLang="zh-CN" sz="2800" dirty="0">
              <a:latin typeface="+mn-lt"/>
              <a:cs typeface="ＭＳ Ｐゴシック" charset="-128"/>
            </a:endParaRPr>
          </a:p>
        </p:txBody>
      </p:sp>
      <p:sp>
        <p:nvSpPr>
          <p:cNvPr id="23555" name="Title 1"/>
          <p:cNvSpPr>
            <a:spLocks noGrp="1"/>
          </p:cNvSpPr>
          <p:nvPr>
            <p:ph type="title"/>
          </p:nvPr>
        </p:nvSpPr>
        <p:spPr>
          <a:xfrm>
            <a:off x="0" y="122238"/>
            <a:ext cx="9144000" cy="714375"/>
          </a:xfrm>
        </p:spPr>
        <p:txBody>
          <a:bodyPr/>
          <a:lstStyle/>
          <a:p>
            <a:pPr algn="ctr" eaLnBrk="1" hangingPunct="1"/>
            <a:r>
              <a:rPr lang="en-US" altLang="zh-CN" sz="3500" dirty="0"/>
              <a:t>Spatial Crowdsourcing</a:t>
            </a:r>
          </a:p>
        </p:txBody>
      </p:sp>
      <p:pic>
        <p:nvPicPr>
          <p:cNvPr id="11" name="图片 10"/>
          <p:cNvPicPr>
            <a:picLocks noChangeAspect="1"/>
          </p:cNvPicPr>
          <p:nvPr/>
        </p:nvPicPr>
        <p:blipFill>
          <a:blip r:embed="rId3"/>
          <a:stretch>
            <a:fillRect/>
          </a:stretch>
        </p:blipFill>
        <p:spPr>
          <a:xfrm>
            <a:off x="1043608" y="2412517"/>
            <a:ext cx="7239627" cy="3680779"/>
          </a:xfrm>
          <a:prstGeom prst="rect">
            <a:avLst/>
          </a:prstGeom>
        </p:spPr>
      </p:pic>
      <p:pic>
        <p:nvPicPr>
          <p:cNvPr id="12" name="图片 11"/>
          <p:cNvPicPr>
            <a:picLocks noChangeAspect="1"/>
          </p:cNvPicPr>
          <p:nvPr/>
        </p:nvPicPr>
        <p:blipFill>
          <a:blip r:embed="rId4"/>
          <a:stretch>
            <a:fillRect/>
          </a:stretch>
        </p:blipFill>
        <p:spPr>
          <a:xfrm>
            <a:off x="2908935" y="3430920"/>
            <a:ext cx="280392" cy="390110"/>
          </a:xfrm>
          <a:prstGeom prst="rect">
            <a:avLst/>
          </a:prstGeom>
        </p:spPr>
      </p:pic>
      <p:sp>
        <p:nvSpPr>
          <p:cNvPr id="13" name="矩形标注 22"/>
          <p:cNvSpPr>
            <a:spLocks noChangeArrowheads="1"/>
          </p:cNvSpPr>
          <p:nvPr/>
        </p:nvSpPr>
        <p:spPr bwMode="auto">
          <a:xfrm>
            <a:off x="1994867" y="2412518"/>
            <a:ext cx="2174033" cy="714474"/>
          </a:xfrm>
          <a:prstGeom prst="wedgeRectCallout">
            <a:avLst>
              <a:gd name="adj1" fmla="val -8943"/>
              <a:gd name="adj2" fmla="val 112930"/>
            </a:avLst>
          </a:prstGeom>
          <a:solidFill>
            <a:srgbClr val="FFC000"/>
          </a:solidFill>
          <a:ln>
            <a:noFill/>
          </a:ln>
        </p:spPr>
        <p:txBody>
          <a:bodyPr anchor="ct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fontAlgn="base">
              <a:spcBef>
                <a:spcPct val="0"/>
              </a:spcBef>
              <a:spcAft>
                <a:spcPct val="0"/>
              </a:spcAft>
              <a:buClrTx/>
              <a:buSzTx/>
              <a:buFontTx/>
              <a:buNone/>
              <a:defRPr/>
            </a:pPr>
            <a:r>
              <a:rPr lang="en-US" altLang="zh-CN" sz="2400" b="1" dirty="0">
                <a:solidFill>
                  <a:srgbClr val="000000"/>
                </a:solidFill>
                <a:latin typeface="Arial"/>
                <a:cs typeface="ＭＳ Ｐゴシック" charset="-128"/>
              </a:rPr>
              <a:t>A task: queue up for me</a:t>
            </a:r>
            <a:endParaRPr lang="zh-CN" altLang="en-US" sz="2400" b="1" dirty="0">
              <a:solidFill>
                <a:srgbClr val="000000"/>
              </a:solidFill>
              <a:latin typeface="Arial"/>
              <a:cs typeface="ＭＳ Ｐゴシック" charset="-128"/>
            </a:endParaRPr>
          </a:p>
        </p:txBody>
      </p:sp>
      <p:pic>
        <p:nvPicPr>
          <p:cNvPr id="14" name="图片 13"/>
          <p:cNvPicPr>
            <a:picLocks noChangeAspect="1"/>
          </p:cNvPicPr>
          <p:nvPr/>
        </p:nvPicPr>
        <p:blipFill>
          <a:blip r:embed="rId5"/>
          <a:stretch>
            <a:fillRect/>
          </a:stretch>
        </p:blipFill>
        <p:spPr>
          <a:xfrm>
            <a:off x="5972772" y="4038507"/>
            <a:ext cx="429300" cy="428800"/>
          </a:xfrm>
          <a:prstGeom prst="rect">
            <a:avLst/>
          </a:prstGeom>
        </p:spPr>
      </p:pic>
      <p:sp>
        <p:nvSpPr>
          <p:cNvPr id="15" name="箭头: 右 14"/>
          <p:cNvSpPr/>
          <p:nvPr/>
        </p:nvSpPr>
        <p:spPr>
          <a:xfrm rot="11331270">
            <a:off x="3180640" y="3790026"/>
            <a:ext cx="2794532" cy="389889"/>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标注 22"/>
          <p:cNvSpPr>
            <a:spLocks noChangeArrowheads="1"/>
          </p:cNvSpPr>
          <p:nvPr/>
        </p:nvSpPr>
        <p:spPr bwMode="auto">
          <a:xfrm>
            <a:off x="5988527" y="3240536"/>
            <a:ext cx="1813091" cy="468834"/>
          </a:xfrm>
          <a:prstGeom prst="wedgeRectCallout">
            <a:avLst>
              <a:gd name="adj1" fmla="val -35515"/>
              <a:gd name="adj2" fmla="val 106462"/>
            </a:avLst>
          </a:prstGeom>
          <a:solidFill>
            <a:srgbClr val="FFC000"/>
          </a:solidFill>
          <a:ln>
            <a:noFill/>
          </a:ln>
        </p:spPr>
        <p:txBody>
          <a:bodyPr anchor="ct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fontAlgn="base">
              <a:spcBef>
                <a:spcPct val="0"/>
              </a:spcBef>
              <a:spcAft>
                <a:spcPct val="0"/>
              </a:spcAft>
              <a:buClrTx/>
              <a:buSzTx/>
              <a:buFontTx/>
              <a:buNone/>
              <a:defRPr/>
            </a:pPr>
            <a:r>
              <a:rPr lang="en-US" altLang="zh-CN" sz="2400" b="1" dirty="0">
                <a:solidFill>
                  <a:srgbClr val="000000"/>
                </a:solidFill>
                <a:latin typeface="Arial"/>
                <a:cs typeface="ＭＳ Ｐゴシック" charset="-128"/>
              </a:rPr>
              <a:t>A worker</a:t>
            </a:r>
            <a:endParaRPr lang="zh-CN" altLang="en-US" sz="2400" b="1" dirty="0">
              <a:solidFill>
                <a:srgbClr val="000000"/>
              </a:solidFill>
              <a:latin typeface="Arial"/>
              <a:cs typeface="ＭＳ Ｐゴシック" charset="-128"/>
            </a:endParaRPr>
          </a:p>
        </p:txBody>
      </p:sp>
      <p:sp>
        <p:nvSpPr>
          <p:cNvPr id="3" name="灯片编号占位符 2"/>
          <p:cNvSpPr>
            <a:spLocks noGrp="1"/>
          </p:cNvSpPr>
          <p:nvPr>
            <p:ph type="sldNum" sz="quarter" idx="12"/>
          </p:nvPr>
        </p:nvSpPr>
        <p:spPr/>
        <p:txBody>
          <a:bodyPr/>
          <a:lstStyle/>
          <a:p>
            <a:pPr>
              <a:defRPr/>
            </a:pPr>
            <a:fld id="{B2D9E1CE-3C7F-4ACF-8753-53AB71A600F5}" type="slidenum">
              <a:rPr lang="en-US" altLang="ko-KR" smtClean="0"/>
              <a:pPr>
                <a:defRPr/>
              </a:pPr>
              <a:t>4</a:t>
            </a:fld>
            <a:endParaRPr lang="en-US" altLang="ko-KR"/>
          </a:p>
        </p:txBody>
      </p:sp>
    </p:spTree>
    <p:extLst>
      <p:ext uri="{BB962C8B-B14F-4D97-AF65-F5344CB8AC3E}">
        <p14:creationId xmlns:p14="http://schemas.microsoft.com/office/powerpoint/2010/main" val="52103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bwMode="auto">
          <a:xfrm>
            <a:off x="1775758" y="3020730"/>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7" name="椭圆 6"/>
          <p:cNvSpPr/>
          <p:nvPr/>
        </p:nvSpPr>
        <p:spPr bwMode="auto">
          <a:xfrm>
            <a:off x="1775758" y="4001468"/>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effectLst/>
              <a:latin typeface="Arial" charset="0"/>
              <a:ea typeface="Arial Unicode MS" pitchFamily="50" charset="-127"/>
              <a:cs typeface="Arial Unicode MS" pitchFamily="50" charset="-127"/>
            </a:endParaRPr>
          </a:p>
        </p:txBody>
      </p:sp>
      <p:sp>
        <p:nvSpPr>
          <p:cNvPr id="8" name="椭圆 7"/>
          <p:cNvSpPr/>
          <p:nvPr/>
        </p:nvSpPr>
        <p:spPr bwMode="auto">
          <a:xfrm>
            <a:off x="1775758" y="4491837"/>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9" name="椭圆 8"/>
          <p:cNvSpPr/>
          <p:nvPr/>
        </p:nvSpPr>
        <p:spPr bwMode="auto">
          <a:xfrm>
            <a:off x="1775758" y="4952561"/>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0" name="椭圆 9"/>
          <p:cNvSpPr/>
          <p:nvPr/>
        </p:nvSpPr>
        <p:spPr bwMode="auto">
          <a:xfrm>
            <a:off x="1775758" y="5413285"/>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1" name="椭圆 10"/>
          <p:cNvSpPr/>
          <p:nvPr/>
        </p:nvSpPr>
        <p:spPr bwMode="auto">
          <a:xfrm>
            <a:off x="1775758" y="5874009"/>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2" name="椭圆 11"/>
          <p:cNvSpPr/>
          <p:nvPr/>
        </p:nvSpPr>
        <p:spPr bwMode="auto">
          <a:xfrm>
            <a:off x="1758059" y="6326593"/>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cxnSp>
        <p:nvCxnSpPr>
          <p:cNvPr id="15" name="直接箭头连接符 14"/>
          <p:cNvCxnSpPr>
            <a:stCxn id="12" idx="6"/>
            <a:endCxn id="14" idx="2"/>
          </p:cNvCxnSpPr>
          <p:nvPr/>
        </p:nvCxnSpPr>
        <p:spPr bwMode="auto">
          <a:xfrm flipV="1">
            <a:off x="2118059" y="5763773"/>
            <a:ext cx="951283" cy="742820"/>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16" name="直接箭头连接符 15"/>
          <p:cNvCxnSpPr>
            <a:stCxn id="5" idx="6"/>
            <a:endCxn id="14" idx="2"/>
          </p:cNvCxnSpPr>
          <p:nvPr/>
        </p:nvCxnSpPr>
        <p:spPr bwMode="auto">
          <a:xfrm>
            <a:off x="2135758" y="3200730"/>
            <a:ext cx="933584" cy="2563043"/>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17" name="直接箭头连接符 16"/>
          <p:cNvCxnSpPr>
            <a:stCxn id="6" idx="6"/>
            <a:endCxn id="14" idx="2"/>
          </p:cNvCxnSpPr>
          <p:nvPr/>
        </p:nvCxnSpPr>
        <p:spPr bwMode="auto">
          <a:xfrm>
            <a:off x="2135758" y="3691099"/>
            <a:ext cx="933584" cy="2072674"/>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18" name="直接箭头连接符 17"/>
          <p:cNvCxnSpPr>
            <a:stCxn id="8" idx="6"/>
            <a:endCxn id="13" idx="2"/>
          </p:cNvCxnSpPr>
          <p:nvPr/>
        </p:nvCxnSpPr>
        <p:spPr bwMode="auto">
          <a:xfrm>
            <a:off x="2135758" y="4671837"/>
            <a:ext cx="933584" cy="145599"/>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19" name="直接箭头连接符 18"/>
          <p:cNvCxnSpPr>
            <a:stCxn id="8" idx="6"/>
            <a:endCxn id="45" idx="2"/>
          </p:cNvCxnSpPr>
          <p:nvPr/>
        </p:nvCxnSpPr>
        <p:spPr bwMode="auto">
          <a:xfrm flipV="1">
            <a:off x="2135758" y="3871099"/>
            <a:ext cx="933584" cy="800738"/>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0" name="直接箭头连接符 19"/>
          <p:cNvCxnSpPr>
            <a:stCxn id="8" idx="6"/>
            <a:endCxn id="14" idx="2"/>
          </p:cNvCxnSpPr>
          <p:nvPr/>
        </p:nvCxnSpPr>
        <p:spPr bwMode="auto">
          <a:xfrm>
            <a:off x="2135758" y="4671837"/>
            <a:ext cx="933584" cy="1091936"/>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1" name="直接箭头连接符 20"/>
          <p:cNvCxnSpPr>
            <a:stCxn id="9" idx="6"/>
            <a:endCxn id="45" idx="2"/>
          </p:cNvCxnSpPr>
          <p:nvPr/>
        </p:nvCxnSpPr>
        <p:spPr bwMode="auto">
          <a:xfrm flipV="1">
            <a:off x="2135758" y="3871099"/>
            <a:ext cx="933584" cy="1261462"/>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2" name="直接箭头连接符 21"/>
          <p:cNvCxnSpPr>
            <a:stCxn id="9" idx="6"/>
            <a:endCxn id="13" idx="2"/>
          </p:cNvCxnSpPr>
          <p:nvPr/>
        </p:nvCxnSpPr>
        <p:spPr bwMode="auto">
          <a:xfrm flipV="1">
            <a:off x="2135758" y="4817436"/>
            <a:ext cx="933584" cy="315125"/>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3" name="直接箭头连接符 22"/>
          <p:cNvCxnSpPr>
            <a:stCxn id="9" idx="6"/>
            <a:endCxn id="14" idx="2"/>
          </p:cNvCxnSpPr>
          <p:nvPr/>
        </p:nvCxnSpPr>
        <p:spPr bwMode="auto">
          <a:xfrm>
            <a:off x="2135758" y="5132561"/>
            <a:ext cx="933584" cy="631212"/>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4" name="直接箭头连接符 23"/>
          <p:cNvCxnSpPr>
            <a:stCxn id="10" idx="6"/>
            <a:endCxn id="13" idx="2"/>
          </p:cNvCxnSpPr>
          <p:nvPr/>
        </p:nvCxnSpPr>
        <p:spPr bwMode="auto">
          <a:xfrm flipV="1">
            <a:off x="2135758" y="4817436"/>
            <a:ext cx="933584" cy="775849"/>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5" name="直接箭头连接符 24"/>
          <p:cNvCxnSpPr>
            <a:stCxn id="10" idx="6"/>
            <a:endCxn id="45" idx="2"/>
          </p:cNvCxnSpPr>
          <p:nvPr/>
        </p:nvCxnSpPr>
        <p:spPr bwMode="auto">
          <a:xfrm flipV="1">
            <a:off x="2135758" y="3871099"/>
            <a:ext cx="933584" cy="1722186"/>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6" name="直接箭头连接符 25"/>
          <p:cNvCxnSpPr>
            <a:stCxn id="10" idx="6"/>
            <a:endCxn id="14" idx="2"/>
          </p:cNvCxnSpPr>
          <p:nvPr/>
        </p:nvCxnSpPr>
        <p:spPr bwMode="auto">
          <a:xfrm>
            <a:off x="2135758" y="5593285"/>
            <a:ext cx="933584" cy="170488"/>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7" name="直接箭头连接符 26"/>
          <p:cNvCxnSpPr>
            <a:stCxn id="11" idx="6"/>
            <a:endCxn id="13" idx="2"/>
          </p:cNvCxnSpPr>
          <p:nvPr/>
        </p:nvCxnSpPr>
        <p:spPr bwMode="auto">
          <a:xfrm flipV="1">
            <a:off x="2135758" y="4817436"/>
            <a:ext cx="933584" cy="1236573"/>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8" name="直接箭头连接符 27"/>
          <p:cNvCxnSpPr>
            <a:stCxn id="11" idx="6"/>
            <a:endCxn id="14" idx="2"/>
          </p:cNvCxnSpPr>
          <p:nvPr/>
        </p:nvCxnSpPr>
        <p:spPr bwMode="auto">
          <a:xfrm flipV="1">
            <a:off x="2135758" y="5763773"/>
            <a:ext cx="933584" cy="290236"/>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9" name="直接箭头连接符 28"/>
          <p:cNvCxnSpPr>
            <a:stCxn id="11" idx="6"/>
            <a:endCxn id="45" idx="2"/>
          </p:cNvCxnSpPr>
          <p:nvPr/>
        </p:nvCxnSpPr>
        <p:spPr bwMode="auto">
          <a:xfrm flipV="1">
            <a:off x="2135758" y="3871099"/>
            <a:ext cx="933584" cy="2182910"/>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0" name="直接箭头连接符 29"/>
          <p:cNvCxnSpPr>
            <a:stCxn id="12" idx="6"/>
            <a:endCxn id="45" idx="2"/>
          </p:cNvCxnSpPr>
          <p:nvPr/>
        </p:nvCxnSpPr>
        <p:spPr bwMode="auto">
          <a:xfrm flipV="1">
            <a:off x="2118059" y="3871099"/>
            <a:ext cx="951283" cy="2635494"/>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1" name="直接箭头连接符 30"/>
          <p:cNvCxnSpPr>
            <a:stCxn id="12" idx="6"/>
            <a:endCxn id="13" idx="2"/>
          </p:cNvCxnSpPr>
          <p:nvPr/>
        </p:nvCxnSpPr>
        <p:spPr bwMode="auto">
          <a:xfrm flipV="1">
            <a:off x="2118059" y="4817436"/>
            <a:ext cx="951283" cy="1689157"/>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2" name="文本框 31"/>
              <p:cNvSpPr txBox="1"/>
              <p:nvPr/>
            </p:nvSpPr>
            <p:spPr>
              <a:xfrm>
                <a:off x="1487706" y="3534566"/>
                <a:ext cx="936104" cy="307777"/>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2</m:t>
                          </m:r>
                        </m:sub>
                      </m:sSub>
                    </m:oMath>
                  </m:oMathPara>
                </a14:m>
                <a:endParaRPr lang="zh-CN" altLang="en-US"/>
              </a:p>
            </p:txBody>
          </p:sp>
        </mc:Choice>
        <mc:Fallback xmlns="">
          <p:sp>
            <p:nvSpPr>
              <p:cNvPr id="32" name="文本框 31"/>
              <p:cNvSpPr txBox="1">
                <a:spLocks noRot="1" noChangeAspect="1" noMove="1" noResize="1" noEditPoints="1" noAdjustHandles="1" noChangeArrowheads="1" noChangeShapeType="1" noTextEdit="1"/>
              </p:cNvSpPr>
              <p:nvPr/>
            </p:nvSpPr>
            <p:spPr>
              <a:xfrm>
                <a:off x="1487706" y="3534566"/>
                <a:ext cx="936104" cy="307777"/>
              </a:xfrm>
              <a:prstGeom prst="rect">
                <a:avLst/>
              </a:prstGeom>
              <a:blipFill rotWithShape="0">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1505555" y="303640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solidFill>
                                <a:srgbClr val="000000"/>
                              </a:solidFill>
                              <a:latin typeface="Cambria Math" panose="02040503050406030204" pitchFamily="18" charset="0"/>
                              <a:ea typeface="宋体" panose="02010600030101010101" pitchFamily="2" charset="-122"/>
                            </a:rPr>
                          </m:ctrlPr>
                        </m:sSubPr>
                        <m:e>
                          <m:r>
                            <a:rPr lang="en-US" altLang="zh-CN" b="0" i="1">
                              <a:solidFill>
                                <a:srgbClr val="000000"/>
                              </a:solidFill>
                              <a:latin typeface="Cambria Math" panose="02040503050406030204" pitchFamily="18" charset="0"/>
                              <a:ea typeface="宋体" panose="02010600030101010101" pitchFamily="2" charset="-122"/>
                            </a:rPr>
                            <m:t>𝑤</m:t>
                          </m:r>
                        </m:e>
                        <m:sub>
                          <m:r>
                            <a:rPr lang="en-US" altLang="zh-CN" b="0" i="1">
                              <a:solidFill>
                                <a:srgbClr val="000000"/>
                              </a:solidFill>
                              <a:latin typeface="Cambria Math" panose="02040503050406030204" pitchFamily="18" charset="0"/>
                              <a:ea typeface="宋体" panose="02010600030101010101" pitchFamily="2" charset="-122"/>
                            </a:rPr>
                            <m:t>1</m:t>
                          </m:r>
                        </m:sub>
                      </m:sSub>
                    </m:oMath>
                  </m:oMathPara>
                </a14:m>
                <a:endParaRPr lang="zh-CN" altLang="en-US"/>
              </a:p>
            </p:txBody>
          </p:sp>
        </mc:Choice>
        <mc:Fallback xmlns="">
          <p:sp>
            <p:nvSpPr>
              <p:cNvPr id="33" name="文本框 32"/>
              <p:cNvSpPr txBox="1">
                <a:spLocks noRot="1" noChangeAspect="1" noMove="1" noResize="1" noEditPoints="1" noAdjustHandles="1" noChangeArrowheads="1" noChangeShapeType="1" noTextEdit="1"/>
              </p:cNvSpPr>
              <p:nvPr/>
            </p:nvSpPr>
            <p:spPr>
              <a:xfrm>
                <a:off x="1505555" y="3036404"/>
                <a:ext cx="936104" cy="307777"/>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2800112" y="3698447"/>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1</m:t>
                          </m:r>
                        </m:sub>
                      </m:sSub>
                    </m:oMath>
                  </m:oMathPara>
                </a14:m>
                <a:endParaRPr lang="zh-CN" altLang="en-US"/>
              </a:p>
            </p:txBody>
          </p:sp>
        </mc:Choice>
        <mc:Fallback xmlns="">
          <p:sp>
            <p:nvSpPr>
              <p:cNvPr id="34" name="文本框 33"/>
              <p:cNvSpPr txBox="1">
                <a:spLocks noRot="1" noChangeAspect="1" noMove="1" noResize="1" noEditPoints="1" noAdjustHandles="1" noChangeArrowheads="1" noChangeShapeType="1" noTextEdit="1"/>
              </p:cNvSpPr>
              <p:nvPr/>
            </p:nvSpPr>
            <p:spPr>
              <a:xfrm>
                <a:off x="2800112" y="3698447"/>
                <a:ext cx="936104" cy="307777"/>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p:cNvSpPr txBox="1"/>
              <p:nvPr/>
            </p:nvSpPr>
            <p:spPr>
              <a:xfrm>
                <a:off x="2781290" y="462101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2</m:t>
                          </m:r>
                        </m:sub>
                      </m:sSub>
                    </m:oMath>
                  </m:oMathPara>
                </a14:m>
                <a:endParaRPr lang="zh-CN" altLang="en-US"/>
              </a:p>
            </p:txBody>
          </p:sp>
        </mc:Choice>
        <mc:Fallback xmlns="">
          <p:sp>
            <p:nvSpPr>
              <p:cNvPr id="35" name="文本框 34"/>
              <p:cNvSpPr txBox="1">
                <a:spLocks noRot="1" noChangeAspect="1" noMove="1" noResize="1" noEditPoints="1" noAdjustHandles="1" noChangeArrowheads="1" noChangeShapeType="1" noTextEdit="1"/>
              </p:cNvSpPr>
              <p:nvPr/>
            </p:nvSpPr>
            <p:spPr>
              <a:xfrm>
                <a:off x="2781290" y="4621015"/>
                <a:ext cx="936104" cy="307777"/>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2781290" y="560390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3</m:t>
                          </m:r>
                        </m:sub>
                      </m:sSub>
                    </m:oMath>
                  </m:oMathPara>
                </a14:m>
                <a:endParaRPr lang="zh-CN" altLang="en-US"/>
              </a:p>
            </p:txBody>
          </p:sp>
        </mc:Choice>
        <mc:Fallback xmlns="">
          <p:sp>
            <p:nvSpPr>
              <p:cNvPr id="36" name="文本框 35"/>
              <p:cNvSpPr txBox="1">
                <a:spLocks noRot="1" noChangeAspect="1" noMove="1" noResize="1" noEditPoints="1" noAdjustHandles="1" noChangeArrowheads="1" noChangeShapeType="1" noTextEdit="1"/>
              </p:cNvSpPr>
              <p:nvPr/>
            </p:nvSpPr>
            <p:spPr>
              <a:xfrm>
                <a:off x="2781290" y="5603905"/>
                <a:ext cx="936104" cy="307777"/>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p:cNvSpPr txBox="1"/>
              <p:nvPr/>
            </p:nvSpPr>
            <p:spPr>
              <a:xfrm>
                <a:off x="1496556" y="4012971"/>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3</m:t>
                          </m:r>
                        </m:sub>
                      </m:sSub>
                    </m:oMath>
                  </m:oMathPara>
                </a14:m>
                <a:endParaRPr lang="zh-CN" altLang="en-US"/>
              </a:p>
            </p:txBody>
          </p:sp>
        </mc:Choice>
        <mc:Fallback xmlns="">
          <p:sp>
            <p:nvSpPr>
              <p:cNvPr id="37" name="文本框 36"/>
              <p:cNvSpPr txBox="1">
                <a:spLocks noRot="1" noChangeAspect="1" noMove="1" noResize="1" noEditPoints="1" noAdjustHandles="1" noChangeArrowheads="1" noChangeShapeType="1" noTextEdit="1"/>
              </p:cNvSpPr>
              <p:nvPr/>
            </p:nvSpPr>
            <p:spPr>
              <a:xfrm>
                <a:off x="1496556" y="4012971"/>
                <a:ext cx="936104" cy="307777"/>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p:cNvSpPr txBox="1"/>
              <p:nvPr/>
            </p:nvSpPr>
            <p:spPr>
              <a:xfrm>
                <a:off x="1478857" y="632918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8</m:t>
                          </m:r>
                        </m:sub>
                      </m:sSub>
                    </m:oMath>
                  </m:oMathPara>
                </a14:m>
                <a:endParaRPr lang="zh-CN" altLang="en-US"/>
              </a:p>
            </p:txBody>
          </p:sp>
        </mc:Choice>
        <mc:Fallback xmlns="">
          <p:sp>
            <p:nvSpPr>
              <p:cNvPr id="38" name="文本框 37"/>
              <p:cNvSpPr txBox="1">
                <a:spLocks noRot="1" noChangeAspect="1" noMove="1" noResize="1" noEditPoints="1" noAdjustHandles="1" noChangeArrowheads="1" noChangeShapeType="1" noTextEdit="1"/>
              </p:cNvSpPr>
              <p:nvPr/>
            </p:nvSpPr>
            <p:spPr>
              <a:xfrm>
                <a:off x="1478857" y="6329185"/>
                <a:ext cx="936104" cy="307777"/>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p:cNvSpPr txBox="1"/>
              <p:nvPr/>
            </p:nvSpPr>
            <p:spPr>
              <a:xfrm>
                <a:off x="1502568" y="5875857"/>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7</m:t>
                          </m:r>
                        </m:sub>
                      </m:sSub>
                    </m:oMath>
                  </m:oMathPara>
                </a14:m>
                <a:endParaRPr lang="zh-CN" altLang="en-US"/>
              </a:p>
            </p:txBody>
          </p:sp>
        </mc:Choice>
        <mc:Fallback xmlns="">
          <p:sp>
            <p:nvSpPr>
              <p:cNvPr id="39" name="文本框 38"/>
              <p:cNvSpPr txBox="1">
                <a:spLocks noRot="1" noChangeAspect="1" noMove="1" noResize="1" noEditPoints="1" noAdjustHandles="1" noChangeArrowheads="1" noChangeShapeType="1" noTextEdit="1"/>
              </p:cNvSpPr>
              <p:nvPr/>
            </p:nvSpPr>
            <p:spPr>
              <a:xfrm>
                <a:off x="1502568" y="5875857"/>
                <a:ext cx="936104" cy="307777"/>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p:cNvSpPr txBox="1"/>
              <p:nvPr/>
            </p:nvSpPr>
            <p:spPr>
              <a:xfrm>
                <a:off x="1505555" y="544081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6</m:t>
                          </m:r>
                        </m:sub>
                      </m:sSub>
                    </m:oMath>
                  </m:oMathPara>
                </a14:m>
                <a:endParaRPr lang="zh-CN" altLang="en-US"/>
              </a:p>
            </p:txBody>
          </p:sp>
        </mc:Choice>
        <mc:Fallback xmlns="">
          <p:sp>
            <p:nvSpPr>
              <p:cNvPr id="40" name="文本框 39"/>
              <p:cNvSpPr txBox="1">
                <a:spLocks noRot="1" noChangeAspect="1" noMove="1" noResize="1" noEditPoints="1" noAdjustHandles="1" noChangeArrowheads="1" noChangeShapeType="1" noTextEdit="1"/>
              </p:cNvSpPr>
              <p:nvPr/>
            </p:nvSpPr>
            <p:spPr>
              <a:xfrm>
                <a:off x="1505555" y="5440814"/>
                <a:ext cx="936104" cy="307777"/>
              </a:xfrm>
              <a:prstGeom prst="rect">
                <a:avLst/>
              </a:prstGeom>
              <a:blipFill rotWithShape="0">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p:cNvSpPr txBox="1"/>
              <p:nvPr/>
            </p:nvSpPr>
            <p:spPr>
              <a:xfrm>
                <a:off x="1487706" y="497730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5</m:t>
                          </m:r>
                        </m:sub>
                      </m:sSub>
                    </m:oMath>
                  </m:oMathPara>
                </a14:m>
                <a:endParaRPr lang="zh-CN" altLang="en-US"/>
              </a:p>
            </p:txBody>
          </p:sp>
        </mc:Choice>
        <mc:Fallback xmlns="">
          <p:sp>
            <p:nvSpPr>
              <p:cNvPr id="41" name="文本框 40"/>
              <p:cNvSpPr txBox="1">
                <a:spLocks noRot="1" noChangeAspect="1" noMove="1" noResize="1" noEditPoints="1" noAdjustHandles="1" noChangeArrowheads="1" noChangeShapeType="1" noTextEdit="1"/>
              </p:cNvSpPr>
              <p:nvPr/>
            </p:nvSpPr>
            <p:spPr>
              <a:xfrm>
                <a:off x="1487706" y="4977304"/>
                <a:ext cx="936104" cy="307777"/>
              </a:xfrm>
              <a:prstGeom prst="rect">
                <a:avLst/>
              </a:prstGeom>
              <a:blipFill rotWithShape="0">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p:cNvSpPr txBox="1"/>
              <p:nvPr/>
            </p:nvSpPr>
            <p:spPr>
              <a:xfrm>
                <a:off x="1522420" y="4504951"/>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4</m:t>
                          </m:r>
                        </m:sub>
                      </m:sSub>
                    </m:oMath>
                  </m:oMathPara>
                </a14:m>
                <a:endParaRPr lang="zh-CN" altLang="en-US"/>
              </a:p>
            </p:txBody>
          </p:sp>
        </mc:Choice>
        <mc:Fallback xmlns="">
          <p:sp>
            <p:nvSpPr>
              <p:cNvPr id="42" name="文本框 41"/>
              <p:cNvSpPr txBox="1">
                <a:spLocks noRot="1" noChangeAspect="1" noMove="1" noResize="1" noEditPoints="1" noAdjustHandles="1" noChangeArrowheads="1" noChangeShapeType="1" noTextEdit="1"/>
              </p:cNvSpPr>
              <p:nvPr/>
            </p:nvSpPr>
            <p:spPr>
              <a:xfrm>
                <a:off x="1522420" y="4504951"/>
                <a:ext cx="936104" cy="307777"/>
              </a:xfrm>
              <a:prstGeom prst="rect">
                <a:avLst/>
              </a:prstGeom>
              <a:blipFill rotWithShape="0">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43" name="表格 42"/>
              <p:cNvGraphicFramePr>
                <a:graphicFrameLocks noGrp="1"/>
              </p:cNvGraphicFramePr>
              <p:nvPr>
                <p:extLst>
                  <p:ext uri="{D42A27DB-BD31-4B8C-83A1-F6EECF244321}">
                    <p14:modId xmlns:p14="http://schemas.microsoft.com/office/powerpoint/2010/main" val="1528734171"/>
                  </p:ext>
                </p:extLst>
              </p:nvPr>
            </p:nvGraphicFramePr>
            <p:xfrm>
              <a:off x="6349022" y="3298583"/>
              <a:ext cx="2529060" cy="3337560"/>
            </p:xfrm>
            <a:graphic>
              <a:graphicData uri="http://schemas.openxmlformats.org/drawingml/2006/table">
                <a:tbl>
                  <a:tblPr firstRow="1" bandRow="1">
                    <a:tableStyleId>{5C22544A-7EE6-4342-B048-85BDC9FD1C3A}</a:tableStyleId>
                  </a:tblPr>
                  <a:tblGrid>
                    <a:gridCol w="632265">
                      <a:extLst>
                        <a:ext uri="{9D8B030D-6E8A-4147-A177-3AD203B41FA5}">
                          <a16:colId xmlns="" xmlns:a16="http://schemas.microsoft.com/office/drawing/2014/main" val="20000"/>
                        </a:ext>
                      </a:extLst>
                    </a:gridCol>
                    <a:gridCol w="632265">
                      <a:extLst>
                        <a:ext uri="{9D8B030D-6E8A-4147-A177-3AD203B41FA5}">
                          <a16:colId xmlns="" xmlns:a16="http://schemas.microsoft.com/office/drawing/2014/main" val="20001"/>
                        </a:ext>
                      </a:extLst>
                    </a:gridCol>
                    <a:gridCol w="632265">
                      <a:extLst>
                        <a:ext uri="{9D8B030D-6E8A-4147-A177-3AD203B41FA5}">
                          <a16:colId xmlns="" xmlns:a16="http://schemas.microsoft.com/office/drawing/2014/main" val="20002"/>
                        </a:ext>
                      </a:extLst>
                    </a:gridCol>
                    <a:gridCol w="632265">
                      <a:extLst>
                        <a:ext uri="{9D8B030D-6E8A-4147-A177-3AD203B41FA5}">
                          <a16:colId xmlns="" xmlns:a16="http://schemas.microsoft.com/office/drawing/2014/main" val="20003"/>
                        </a:ext>
                      </a:extLst>
                    </a:gridCol>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𝟏</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𝟐</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𝟑</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𝟏</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1"/>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𝟐</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2"/>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𝟑</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𝟒</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0.98</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0.98</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bg1">
                                  <a:lumMod val="85000"/>
                                </a:schemeClr>
                              </a:solidFill>
                            </a:rPr>
                            <a:t>0.98</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4"/>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𝟓</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5"/>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𝟔</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6"/>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𝟕</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𝟖</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8"/>
                      </a:ext>
                    </a:extLst>
                  </a:tr>
                </a:tbl>
              </a:graphicData>
            </a:graphic>
          </p:graphicFrame>
        </mc:Choice>
        <mc:Fallback xmlns="">
          <p:graphicFrame>
            <p:nvGraphicFramePr>
              <p:cNvPr id="43" name="表格 42"/>
              <p:cNvGraphicFramePr>
                <a:graphicFrameLocks noGrp="1"/>
              </p:cNvGraphicFramePr>
              <p:nvPr>
                <p:extLst>
                  <p:ext uri="{D42A27DB-BD31-4B8C-83A1-F6EECF244321}">
                    <p14:modId xmlns:p14="http://schemas.microsoft.com/office/powerpoint/2010/main" val="1528734171"/>
                  </p:ext>
                </p:extLst>
              </p:nvPr>
            </p:nvGraphicFramePr>
            <p:xfrm>
              <a:off x="6349022" y="3298583"/>
              <a:ext cx="2529060" cy="3337560"/>
            </p:xfrm>
            <a:graphic>
              <a:graphicData uri="http://schemas.openxmlformats.org/drawingml/2006/table">
                <a:tbl>
                  <a:tblPr firstRow="1" bandRow="1">
                    <a:tableStyleId>{5C22544A-7EE6-4342-B048-85BDC9FD1C3A}</a:tableStyleId>
                  </a:tblPr>
                  <a:tblGrid>
                    <a:gridCol w="632265"/>
                    <a:gridCol w="632265"/>
                    <a:gridCol w="632265"/>
                    <a:gridCol w="632265"/>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100962" t="-1639" r="-201923" b="-822951"/>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200962" t="-1639" r="-101923" b="-822951"/>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300962" t="-1639" r="-1923" b="-822951"/>
                          </a:stretch>
                        </a:blip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101639" r="-301923" b="-722951"/>
                          </a:stretch>
                        </a:blip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201639" r="-301923" b="-622951"/>
                          </a:stretch>
                        </a:blip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0.96</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301639" r="-301923" b="-522951"/>
                          </a:stretch>
                        </a:blip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0.96</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0.96</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408333" r="-301923" b="-431667"/>
                          </a:stretch>
                        </a:blipFill>
                      </a:tcPr>
                    </a:tc>
                    <a:tc>
                      <a:txBody>
                        <a:bodyPr/>
                        <a:lstStyle/>
                        <a:p>
                          <a:pPr algn="ctr"/>
                          <a:r>
                            <a:rPr lang="en-US" altLang="zh-CN" smtClean="0">
                              <a:solidFill>
                                <a:schemeClr val="bg1">
                                  <a:lumMod val="85000"/>
                                </a:schemeClr>
                              </a:solidFill>
                            </a:rPr>
                            <a:t>0.98</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0.98</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bg1">
                                  <a:lumMod val="85000"/>
                                </a:schemeClr>
                              </a:solidFill>
                            </a:rPr>
                            <a:t>0.98</a:t>
                          </a:r>
                          <a:endParaRPr lang="zh-CN" altLang="en-US" smtClean="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500000" r="-301923" b="-324590"/>
                          </a:stretch>
                        </a:blip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bg1">
                                  <a:lumMod val="85000"/>
                                </a:schemeClr>
                              </a:solidFill>
                            </a:rPr>
                            <a:t>0.94</a:t>
                          </a:r>
                          <a:endParaRPr lang="zh-CN" altLang="en-US" smtClean="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600000" r="-301923" b="-224590"/>
                          </a:stretch>
                        </a:blip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700000" r="-301923" b="-124590"/>
                          </a:stretch>
                        </a:blip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800000" r="-301923" b="-24590"/>
                          </a:stretch>
                        </a:blip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Fallback>
      </mc:AlternateContent>
      <p:sp>
        <p:nvSpPr>
          <p:cNvPr id="44" name="文本框 43"/>
          <p:cNvSpPr txBox="1"/>
          <p:nvPr/>
        </p:nvSpPr>
        <p:spPr>
          <a:xfrm>
            <a:off x="3500851" y="3072953"/>
            <a:ext cx="2576555" cy="307777"/>
          </a:xfrm>
          <a:prstGeom prst="rect">
            <a:avLst/>
          </a:prstGeom>
          <a:noFill/>
        </p:spPr>
        <p:txBody>
          <a:bodyPr wrap="square" rtlCol="0">
            <a:spAutoFit/>
          </a:bodyPr>
          <a:lstStyle/>
          <a:p>
            <a:r>
              <a:rPr lang="en-US" altLang="zh-CN"/>
              <a:t>Accumulated Accuracy(S[j])</a:t>
            </a:r>
            <a:endParaRPr lang="zh-CN" altLang="en-US"/>
          </a:p>
        </p:txBody>
      </p:sp>
      <p:sp>
        <p:nvSpPr>
          <p:cNvPr id="45" name="椭圆 44"/>
          <p:cNvSpPr/>
          <p:nvPr/>
        </p:nvSpPr>
        <p:spPr bwMode="auto">
          <a:xfrm>
            <a:off x="3069342" y="3691099"/>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mc:AlternateContent xmlns:mc="http://schemas.openxmlformats.org/markup-compatibility/2006" xmlns:a14="http://schemas.microsoft.com/office/drawing/2010/main">
        <mc:Choice Requires="a14">
          <p:sp>
            <p:nvSpPr>
              <p:cNvPr id="48" name="文本框 47"/>
              <p:cNvSpPr txBox="1"/>
              <p:nvPr/>
            </p:nvSpPr>
            <p:spPr>
              <a:xfrm>
                <a:off x="3472016" y="3725781"/>
                <a:ext cx="2756168" cy="3125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𝟕𝟕</m:t>
                      </m:r>
                    </m:oMath>
                  </m:oMathPara>
                </a14:m>
                <a:endParaRPr lang="zh-CN" altLang="en-US">
                  <a:solidFill>
                    <a:srgbClr val="00B0F0"/>
                  </a:solidFill>
                </a:endParaRPr>
              </a:p>
            </p:txBody>
          </p:sp>
        </mc:Choice>
        <mc:Fallback xmlns="">
          <p:sp>
            <p:nvSpPr>
              <p:cNvPr id="48" name="文本框 47"/>
              <p:cNvSpPr txBox="1">
                <a:spLocks noRot="1" noChangeAspect="1" noMove="1" noResize="1" noEditPoints="1" noAdjustHandles="1" noChangeArrowheads="1" noChangeShapeType="1" noTextEdit="1"/>
              </p:cNvSpPr>
              <p:nvPr/>
            </p:nvSpPr>
            <p:spPr>
              <a:xfrm>
                <a:off x="3472016" y="3725781"/>
                <a:ext cx="2756168" cy="312586"/>
              </a:xfrm>
              <a:prstGeom prst="rect">
                <a:avLst/>
              </a:prstGeom>
              <a:blipFill rotWithShape="0">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3476209" y="4664843"/>
                <a:ext cx="2823983" cy="3125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𝟕𝟕</m:t>
                      </m:r>
                    </m:oMath>
                  </m:oMathPara>
                </a14:m>
                <a:endParaRPr lang="zh-CN" altLang="en-US">
                  <a:solidFill>
                    <a:srgbClr val="00B0F0"/>
                  </a:solidFill>
                </a:endParaRPr>
              </a:p>
            </p:txBody>
          </p:sp>
        </mc:Choice>
        <mc:Fallback xmlns="">
          <p:sp>
            <p:nvSpPr>
              <p:cNvPr id="49" name="文本框 48"/>
              <p:cNvSpPr txBox="1">
                <a:spLocks noRot="1" noChangeAspect="1" noMove="1" noResize="1" noEditPoints="1" noAdjustHandles="1" noChangeArrowheads="1" noChangeShapeType="1" noTextEdit="1"/>
              </p:cNvSpPr>
              <p:nvPr/>
            </p:nvSpPr>
            <p:spPr>
              <a:xfrm>
                <a:off x="3476209" y="4664843"/>
                <a:ext cx="2823983" cy="312586"/>
              </a:xfrm>
              <a:prstGeom prst="rect">
                <a:avLst/>
              </a:prstGeom>
              <a:blipFill rotWithShape="0">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p:cNvSpPr txBox="1"/>
              <p:nvPr/>
            </p:nvSpPr>
            <p:spPr>
              <a:xfrm>
                <a:off x="3501257" y="5627594"/>
                <a:ext cx="2576555" cy="3125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1" i="1" smtClean="0">
                          <a:latin typeface="Cambria Math" panose="02040503050406030204" pitchFamily="18" charset="0"/>
                        </a:rPr>
                        <m:t>𝟎</m:t>
                      </m:r>
                    </m:oMath>
                  </m:oMathPara>
                </a14:m>
                <a:endParaRPr lang="zh-CN" altLang="en-US">
                  <a:solidFill>
                    <a:srgbClr val="00B0F0"/>
                  </a:solidFill>
                </a:endParaRPr>
              </a:p>
            </p:txBody>
          </p:sp>
        </mc:Choice>
        <mc:Fallback xmlns="">
          <p:sp>
            <p:nvSpPr>
              <p:cNvPr id="50" name="文本框 49"/>
              <p:cNvSpPr txBox="1">
                <a:spLocks noRot="1" noChangeAspect="1" noMove="1" noResize="1" noEditPoints="1" noAdjustHandles="1" noChangeArrowheads="1" noChangeShapeType="1" noTextEdit="1"/>
              </p:cNvSpPr>
              <p:nvPr/>
            </p:nvSpPr>
            <p:spPr>
              <a:xfrm>
                <a:off x="3501257" y="5627594"/>
                <a:ext cx="2576555" cy="312586"/>
              </a:xfrm>
              <a:prstGeom prst="rect">
                <a:avLst/>
              </a:prstGeom>
              <a:blipFill rotWithShape="0">
                <a:blip r:embed="rId18"/>
                <a:stretch>
                  <a:fillRect/>
                </a:stretch>
              </a:blipFill>
            </p:spPr>
            <p:txBody>
              <a:bodyPr/>
              <a:lstStyle/>
              <a:p>
                <a:r>
                  <a:rPr lang="zh-CN" altLang="en-US">
                    <a:noFill/>
                  </a:rPr>
                  <a:t> </a:t>
                </a:r>
              </a:p>
            </p:txBody>
          </p:sp>
        </mc:Fallback>
      </mc:AlternateContent>
      <p:cxnSp>
        <p:nvCxnSpPr>
          <p:cNvPr id="53" name="直接箭头连接符 52"/>
          <p:cNvCxnSpPr>
            <a:stCxn id="7" idx="6"/>
            <a:endCxn id="45" idx="2"/>
          </p:cNvCxnSpPr>
          <p:nvPr/>
        </p:nvCxnSpPr>
        <p:spPr bwMode="auto">
          <a:xfrm flipV="1">
            <a:off x="2135758" y="3871099"/>
            <a:ext cx="933584" cy="310369"/>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54" name="直接箭头连接符 53"/>
          <p:cNvCxnSpPr>
            <a:stCxn id="7" idx="6"/>
            <a:endCxn id="14" idx="2"/>
          </p:cNvCxnSpPr>
          <p:nvPr/>
        </p:nvCxnSpPr>
        <p:spPr bwMode="auto">
          <a:xfrm>
            <a:off x="2135758" y="4181468"/>
            <a:ext cx="933584" cy="1582305"/>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55" name="直接箭头连接符 54"/>
          <p:cNvCxnSpPr>
            <a:stCxn id="7" idx="6"/>
            <a:endCxn id="13" idx="2"/>
          </p:cNvCxnSpPr>
          <p:nvPr/>
        </p:nvCxnSpPr>
        <p:spPr bwMode="auto">
          <a:xfrm>
            <a:off x="2135758" y="4181468"/>
            <a:ext cx="933584" cy="635968"/>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sp>
        <p:nvSpPr>
          <p:cNvPr id="56" name="文本框 55"/>
          <p:cNvSpPr txBox="1"/>
          <p:nvPr/>
        </p:nvSpPr>
        <p:spPr>
          <a:xfrm>
            <a:off x="6315925" y="2727642"/>
            <a:ext cx="2648563" cy="523220"/>
          </a:xfrm>
          <a:prstGeom prst="rect">
            <a:avLst/>
          </a:prstGeom>
          <a:noFill/>
        </p:spPr>
        <p:txBody>
          <a:bodyPr wrap="square" rtlCol="0">
            <a:spAutoFit/>
          </a:bodyPr>
          <a:lstStyle/>
          <a:p>
            <a:pPr algn="ctr"/>
            <a:r>
              <a:rPr lang="en-US" altLang="zh-CN"/>
              <a:t>TABLE I. Predicted accuracy between tasks and workers</a:t>
            </a:r>
            <a:endParaRPr lang="zh-CN" altLang="en-US"/>
          </a:p>
        </p:txBody>
      </p:sp>
      <p:sp>
        <p:nvSpPr>
          <p:cNvPr id="59" name="标题 1"/>
          <p:cNvSpPr>
            <a:spLocks noGrp="1"/>
          </p:cNvSpPr>
          <p:nvPr>
            <p:ph type="title"/>
          </p:nvPr>
        </p:nvSpPr>
        <p:spPr>
          <a:xfrm>
            <a:off x="138336" y="115888"/>
            <a:ext cx="8867328" cy="714375"/>
          </a:xfrm>
        </p:spPr>
        <p:txBody>
          <a:bodyPr/>
          <a:lstStyle/>
          <a:p>
            <a:pPr algn="ctr"/>
            <a:r>
              <a:rPr lang="en-US" altLang="zh-CN"/>
              <a:t>Optimized Greedy Algorithm</a:t>
            </a:r>
            <a:endParaRPr lang="zh-CN" altLang="en-US"/>
          </a:p>
        </p:txBody>
      </p:sp>
      <p:cxnSp>
        <p:nvCxnSpPr>
          <p:cNvPr id="46" name="直接箭头连接符 45"/>
          <p:cNvCxnSpPr>
            <a:stCxn id="5" idx="6"/>
            <a:endCxn id="45" idx="2"/>
          </p:cNvCxnSpPr>
          <p:nvPr/>
        </p:nvCxnSpPr>
        <p:spPr bwMode="auto">
          <a:xfrm>
            <a:off x="2135758" y="3200730"/>
            <a:ext cx="933584" cy="670369"/>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47" name="直接箭头连接符 46"/>
          <p:cNvCxnSpPr>
            <a:stCxn id="5" idx="6"/>
            <a:endCxn id="13" idx="2"/>
          </p:cNvCxnSpPr>
          <p:nvPr/>
        </p:nvCxnSpPr>
        <p:spPr bwMode="auto">
          <a:xfrm>
            <a:off x="2135758" y="3200730"/>
            <a:ext cx="933584" cy="1616706"/>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sp>
        <p:nvSpPr>
          <p:cNvPr id="14" name="椭圆 13"/>
          <p:cNvSpPr/>
          <p:nvPr/>
        </p:nvSpPr>
        <p:spPr bwMode="auto">
          <a:xfrm>
            <a:off x="3069342" y="5583773"/>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3" name="椭圆 12"/>
          <p:cNvSpPr/>
          <p:nvPr/>
        </p:nvSpPr>
        <p:spPr bwMode="auto">
          <a:xfrm>
            <a:off x="3069342" y="4637436"/>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6" name="椭圆 5"/>
          <p:cNvSpPr/>
          <p:nvPr/>
        </p:nvSpPr>
        <p:spPr bwMode="auto">
          <a:xfrm>
            <a:off x="1775758" y="3511099"/>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cxnSp>
        <p:nvCxnSpPr>
          <p:cNvPr id="51" name="直接箭头连接符 50"/>
          <p:cNvCxnSpPr>
            <a:stCxn id="6" idx="6"/>
            <a:endCxn id="45" idx="2"/>
          </p:cNvCxnSpPr>
          <p:nvPr/>
        </p:nvCxnSpPr>
        <p:spPr bwMode="auto">
          <a:xfrm>
            <a:off x="2135758" y="3691099"/>
            <a:ext cx="933584" cy="180000"/>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52" name="直接箭头连接符 51"/>
          <p:cNvCxnSpPr>
            <a:stCxn id="6" idx="6"/>
            <a:endCxn id="13" idx="2"/>
          </p:cNvCxnSpPr>
          <p:nvPr/>
        </p:nvCxnSpPr>
        <p:spPr bwMode="auto">
          <a:xfrm>
            <a:off x="2135758" y="3691099"/>
            <a:ext cx="933584" cy="1126337"/>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7" name="矩形标注 56"/>
              <p:cNvSpPr>
                <a:spLocks noChangeArrowheads="1"/>
              </p:cNvSpPr>
              <p:nvPr/>
            </p:nvSpPr>
            <p:spPr bwMode="auto">
              <a:xfrm>
                <a:off x="120353" y="6026271"/>
                <a:ext cx="8903294" cy="802686"/>
              </a:xfrm>
              <a:prstGeom prst="wedgeRectCallout">
                <a:avLst>
                  <a:gd name="adj1" fmla="val -50115"/>
                  <a:gd name="adj2" fmla="val -15486"/>
                </a:avLst>
              </a:prstGeom>
              <a:solidFill>
                <a:srgbClr val="FFC000"/>
              </a:solidFill>
              <a:ln>
                <a:noFill/>
              </a:ln>
            </p:spPr>
            <p:txBody>
              <a:bodyPr/>
              <a:lstStyle>
                <a:defPPr>
                  <a:defRPr lang="ko-KR"/>
                </a:defPPr>
                <a:lvl1pPr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9pPr>
              </a:lstStyle>
              <a:p>
                <a:pPr algn="just" eaLnBrk="1" hangingPunct="1">
                  <a:buNone/>
                </a:pPr>
                <a:r>
                  <a:rPr lang="en-US" altLang="zh-CN" sz="1600">
                    <a:cs typeface="ＭＳ Ｐゴシック" charset="-128"/>
                  </a:rPr>
                  <a:t>Average Latency</a:t>
                </a:r>
                <a:r>
                  <a:rPr lang="zh-CN" altLang="en-US" sz="1600">
                    <a:cs typeface="ＭＳ Ｐゴシック" charset="-128"/>
                  </a:rPr>
                  <a:t>：</a:t>
                </a:r>
                <a:r>
                  <a:rPr lang="en-US" altLang="zh-CN" sz="1600">
                    <a:cs typeface="ＭＳ Ｐゴシック" charset="-128"/>
                  </a:rPr>
                  <a:t> </a:t>
                </a:r>
                <a14:m>
                  <m:oMath xmlns:m="http://schemas.openxmlformats.org/officeDocument/2006/math">
                    <m:r>
                      <a:rPr lang="en-US" altLang="zh-CN" sz="1600" b="1" i="1" smtClean="0">
                        <a:latin typeface="Cambria Math" panose="02040503050406030204" pitchFamily="18" charset="0"/>
                        <a:cs typeface="ＭＳ Ｐゴシック" charset="-128"/>
                      </a:rPr>
                      <m:t>𝒂𝒗𝒈</m:t>
                    </m:r>
                    <m:r>
                      <a:rPr lang="en-US" altLang="zh-CN" sz="1600" b="1" i="1" smtClean="0">
                        <a:latin typeface="Cambria Math" panose="02040503050406030204" pitchFamily="18" charset="0"/>
                        <a:cs typeface="ＭＳ Ｐゴシック" charset="-128"/>
                      </a:rPr>
                      <m:t>= </m:t>
                    </m:r>
                    <m:f>
                      <m:fPr>
                        <m:ctrlPr>
                          <a:rPr lang="en-US" altLang="zh-CN" sz="1600" b="1" i="1" smtClean="0">
                            <a:latin typeface="Cambria Math" panose="02040503050406030204" pitchFamily="18" charset="0"/>
                          </a:rPr>
                        </m:ctrlPr>
                      </m:fPr>
                      <m:num>
                        <m:nary>
                          <m:naryPr>
                            <m:chr m:val="∑"/>
                            <m:ctrlPr>
                              <a:rPr lang="en-US" altLang="zh-CN" sz="1600" b="1" i="1" smtClean="0">
                                <a:latin typeface="Cambria Math" panose="02040503050406030204" pitchFamily="18" charset="0"/>
                              </a:rPr>
                            </m:ctrlPr>
                          </m:naryPr>
                          <m:sub>
                            <m:r>
                              <m:rPr>
                                <m:brk m:alnAt="23"/>
                              </m:rPr>
                              <a:rPr lang="en-US" altLang="zh-CN" sz="1600" b="1" i="1" smtClean="0">
                                <a:latin typeface="Cambria Math" panose="02040503050406030204" pitchFamily="18" charset="0"/>
                              </a:rPr>
                              <m:t>𝒋</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𝟏</m:t>
                            </m:r>
                          </m:sub>
                          <m:sup>
                            <m:r>
                              <a:rPr lang="en-US" altLang="zh-CN" sz="1600" b="1" i="1" smtClean="0">
                                <a:latin typeface="Cambria Math" panose="02040503050406030204" pitchFamily="18" charset="0"/>
                              </a:rPr>
                              <m:t>𝟑</m:t>
                            </m:r>
                          </m:sup>
                          <m:e>
                            <m:r>
                              <a:rPr lang="en-US" altLang="zh-CN" sz="1600" b="1" i="1" smtClean="0">
                                <a:latin typeface="Cambria Math" panose="02040503050406030204" pitchFamily="18" charset="0"/>
                              </a:rPr>
                              <m:t>(</m:t>
                            </m:r>
                            <m:r>
                              <a:rPr lang="zh-CN" altLang="en-US" sz="1600" b="1" i="1" smtClean="0">
                                <a:latin typeface="Cambria Math" panose="02040503050406030204" pitchFamily="18" charset="0"/>
                              </a:rPr>
                              <m:t>𝜹</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𝑺</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𝒋</m:t>
                            </m:r>
                            <m:r>
                              <a:rPr lang="en-US" altLang="zh-CN" sz="1600" b="1" i="1" smtClean="0">
                                <a:latin typeface="Cambria Math" panose="02040503050406030204" pitchFamily="18" charset="0"/>
                              </a:rPr>
                              <m:t>])</m:t>
                            </m:r>
                          </m:e>
                        </m:nary>
                      </m:num>
                      <m:den>
                        <m:r>
                          <a:rPr lang="en-US" altLang="zh-CN" sz="1600" b="1" i="1" smtClean="0">
                            <a:latin typeface="Cambria Math" panose="02040503050406030204" pitchFamily="18" charset="0"/>
                          </a:rPr>
                          <m:t>𝑲</m:t>
                        </m:r>
                      </m:den>
                    </m:f>
                    <m:r>
                      <a:rPr lang="en-US" altLang="zh-CN" sz="1600" b="1" i="1" smtClean="0">
                        <a:latin typeface="Cambria Math" panose="02040503050406030204" pitchFamily="18" charset="0"/>
                      </a:rPr>
                      <m:t>=</m:t>
                    </m:r>
                    <m:f>
                      <m:fPr>
                        <m:ctrlPr>
                          <a:rPr lang="en-US" altLang="zh-CN" sz="1600" b="1" i="1" smtClean="0">
                            <a:latin typeface="Cambria Math" panose="02040503050406030204" pitchFamily="18" charset="0"/>
                          </a:rPr>
                        </m:ctrlPr>
                      </m:fPr>
                      <m:num>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𝟑</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𝟐𝟐</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𝟏</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𝟕𝟕</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𝟑</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𝟐𝟐</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𝟏</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𝟕𝟕</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𝟑</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𝟐𝟐</m:t>
                        </m:r>
                      </m:num>
                      <m:den>
                        <m:r>
                          <a:rPr lang="en-US" altLang="zh-CN" sz="1600" b="1" i="1" smtClean="0">
                            <a:latin typeface="Cambria Math" panose="02040503050406030204" pitchFamily="18" charset="0"/>
                          </a:rPr>
                          <m:t>𝟐</m:t>
                        </m:r>
                      </m:den>
                    </m:f>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𝟑</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𝟎𝟔</m:t>
                    </m:r>
                    <m:r>
                      <a:rPr lang="en-US" altLang="zh-CN" sz="1600" b="1" i="0" smtClean="0">
                        <a:latin typeface="Cambria Math" panose="02040503050406030204" pitchFamily="18" charset="0"/>
                      </a:rPr>
                      <m:t>&lt;</m:t>
                    </m:r>
                    <m:r>
                      <a:rPr lang="en-US" altLang="zh-CN" sz="1600" b="1" i="0" smtClean="0">
                        <a:latin typeface="Cambria Math" panose="02040503050406030204" pitchFamily="18" charset="0"/>
                      </a:rPr>
                      <m:t>𝟑</m:t>
                    </m:r>
                    <m:r>
                      <a:rPr lang="en-US" altLang="zh-CN" sz="1600" b="1" i="0" smtClean="0">
                        <a:latin typeface="Cambria Math" panose="02040503050406030204" pitchFamily="18" charset="0"/>
                      </a:rPr>
                      <m:t>.</m:t>
                    </m:r>
                    <m:r>
                      <a:rPr lang="en-US" altLang="zh-CN" sz="1600" b="1" i="0" smtClean="0">
                        <a:latin typeface="Cambria Math" panose="02040503050406030204" pitchFamily="18" charset="0"/>
                      </a:rPr>
                      <m:t>𝟐𝟐</m:t>
                    </m:r>
                  </m:oMath>
                </a14:m>
                <a:endParaRPr lang="en-US" altLang="zh-CN" sz="1600" b="1"/>
              </a:p>
              <a:p>
                <a:pPr algn="just" eaLnBrk="1" hangingPunct="1">
                  <a:buNone/>
                </a:pPr>
                <a:r>
                  <a:rPr lang="en-US" altLang="zh-CN" sz="1600"/>
                  <a:t>Maximum Latency</a:t>
                </a:r>
                <a:r>
                  <a:rPr lang="zh-CN" altLang="en-US" sz="1600"/>
                  <a:t>：</a:t>
                </a:r>
                <a:r>
                  <a:rPr lang="en-US" altLang="zh-CN" sz="1600"/>
                  <a:t> </a:t>
                </a:r>
                <a14:m>
                  <m:oMath xmlns:m="http://schemas.openxmlformats.org/officeDocument/2006/math">
                    <m:r>
                      <a:rPr lang="en-US" altLang="zh-CN" sz="1600" b="1" i="1" smtClean="0">
                        <a:latin typeface="Cambria Math" panose="02040503050406030204" pitchFamily="18" charset="0"/>
                      </a:rPr>
                      <m:t>𝒎𝒂𝒙𝑹𝒆𝒎𝒂𝒊𝒏</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𝒎𝒂𝒙</m:t>
                    </m:r>
                    <m:d>
                      <m:dPr>
                        <m:begChr m:val="{"/>
                        <m:endChr m:val="}"/>
                        <m:ctrlPr>
                          <a:rPr lang="en-US" altLang="zh-CN" sz="1600" b="1" i="1" smtClean="0">
                            <a:latin typeface="Cambria Math" panose="02040503050406030204" pitchFamily="18" charset="0"/>
                          </a:rPr>
                        </m:ctrlPr>
                      </m:dPr>
                      <m:e>
                        <m:r>
                          <a:rPr lang="en-US" altLang="zh-CN" sz="1600" b="1" i="1" smtClean="0">
                            <a:latin typeface="Cambria Math" panose="02040503050406030204" pitchFamily="18" charset="0"/>
                          </a:rPr>
                          <m:t>𝟑</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𝟐𝟐</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𝟏</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𝟕𝟕</m:t>
                        </m:r>
                        <m:r>
                          <a:rPr lang="en-US" altLang="zh-CN" sz="1600" b="1" i="1" smtClean="0">
                            <a:latin typeface="Cambria Math" panose="02040503050406030204" pitchFamily="18" charset="0"/>
                          </a:rPr>
                          <m:t>,  </m:t>
                        </m:r>
                        <m:r>
                          <a:rPr lang="en-US" altLang="zh-CN" sz="1600" b="1" i="1" smtClean="0">
                            <a:latin typeface="Cambria Math" panose="02040503050406030204" pitchFamily="18" charset="0"/>
                          </a:rPr>
                          <m:t>𝟑</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𝟐𝟐</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𝟏</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𝟕𝟕</m:t>
                        </m:r>
                        <m:r>
                          <a:rPr lang="en-US" altLang="zh-CN" sz="1600" b="1" i="1" smtClean="0">
                            <a:latin typeface="Cambria Math" panose="02040503050406030204" pitchFamily="18" charset="0"/>
                          </a:rPr>
                          <m:t>,  </m:t>
                        </m:r>
                        <m:r>
                          <a:rPr lang="en-US" altLang="zh-CN" sz="1600" b="1" i="1" smtClean="0">
                            <a:latin typeface="Cambria Math" panose="02040503050406030204" pitchFamily="18" charset="0"/>
                          </a:rPr>
                          <m:t>𝟑</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𝟐𝟐</m:t>
                        </m:r>
                      </m:e>
                    </m:d>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𝟑</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𝟐𝟐</m:t>
                    </m:r>
                  </m:oMath>
                </a14:m>
                <a:endParaRPr lang="en-US" altLang="zh-CN" sz="1600" b="1"/>
              </a:p>
            </p:txBody>
          </p:sp>
        </mc:Choice>
        <mc:Fallback xmlns="">
          <p:sp>
            <p:nvSpPr>
              <p:cNvPr id="57" name="矩形标注 56"/>
              <p:cNvSpPr>
                <a:spLocks noRot="1" noChangeAspect="1" noMove="1" noResize="1" noEditPoints="1" noAdjustHandles="1" noChangeArrowheads="1" noChangeShapeType="1" noTextEdit="1"/>
              </p:cNvSpPr>
              <p:nvPr/>
            </p:nvSpPr>
            <p:spPr bwMode="auto">
              <a:xfrm>
                <a:off x="120353" y="6026271"/>
                <a:ext cx="8903294" cy="802686"/>
              </a:xfrm>
              <a:prstGeom prst="wedgeRectCallout">
                <a:avLst>
                  <a:gd name="adj1" fmla="val -50115"/>
                  <a:gd name="adj2" fmla="val -15486"/>
                </a:avLst>
              </a:prstGeom>
              <a:blipFill rotWithShape="0">
                <a:blip r:embed="rId19"/>
                <a:stretch>
                  <a:fillRect l="-274" b="-5344"/>
                </a:stretch>
              </a:blipFill>
              <a:ln>
                <a:noFill/>
              </a:ln>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a:defRPr/>
            </a:pPr>
            <a:fld id="{73697CC5-BB9E-487E-AFF3-8F5506CF83B5}" type="slidenum">
              <a:rPr lang="en-US" altLang="ko-KR" smtClean="0"/>
              <a:pPr>
                <a:defRPr/>
              </a:pPr>
              <a:t>40</a:t>
            </a:fld>
            <a:endParaRPr lang="en-US" altLang="ko-KR"/>
          </a:p>
        </p:txBody>
      </p:sp>
      <mc:AlternateContent xmlns:mc="http://schemas.openxmlformats.org/markup-compatibility/2006" xmlns:a14="http://schemas.microsoft.com/office/drawing/2010/main">
        <mc:Choice Requires="a14">
          <p:sp>
            <p:nvSpPr>
              <p:cNvPr id="62" name="内容占位符 2"/>
              <p:cNvSpPr>
                <a:spLocks noGrp="1"/>
              </p:cNvSpPr>
              <p:nvPr>
                <p:ph idx="1"/>
              </p:nvPr>
            </p:nvSpPr>
            <p:spPr>
              <a:xfrm>
                <a:off x="457200" y="980728"/>
                <a:ext cx="8363272" cy="5688360"/>
              </a:xfrm>
            </p:spPr>
            <p:txBody>
              <a:bodyPr/>
              <a:lstStyle/>
              <a:p>
                <a:r>
                  <a:rPr lang="en-US" altLang="zh-CN" sz="2800" smtClean="0"/>
                  <a:t>Basic idea of AAM</a:t>
                </a:r>
                <a:endParaRPr lang="en-US" altLang="zh-CN" sz="2800"/>
              </a:p>
              <a:p>
                <a:pPr lvl="1"/>
                <a:r>
                  <a:rPr lang="en-US" altLang="zh-CN" sz="2400"/>
                  <a:t>Dynamically select the greedy strategy</a:t>
                </a:r>
              </a:p>
              <a:p>
                <a:pPr lvl="2"/>
                <a:r>
                  <a:rPr lang="en-US" altLang="zh-CN" sz="2100"/>
                  <a:t>When </a:t>
                </a:r>
                <a14:m>
                  <m:oMath xmlns:m="http://schemas.openxmlformats.org/officeDocument/2006/math">
                    <m:r>
                      <a:rPr lang="en-US" altLang="zh-CN" sz="2100" i="1">
                        <a:solidFill>
                          <a:srgbClr val="FF0000"/>
                        </a:solidFill>
                        <a:latin typeface="Cambria Math" panose="02040503050406030204" pitchFamily="18" charset="0"/>
                      </a:rPr>
                      <m:t>𝑎𝑣𝑔</m:t>
                    </m:r>
                    <m:r>
                      <a:rPr lang="en-US" altLang="zh-CN" sz="2100" b="0" i="1" smtClean="0">
                        <a:solidFill>
                          <a:srgbClr val="FF0000"/>
                        </a:solidFill>
                        <a:latin typeface="Cambria Math" panose="02040503050406030204" pitchFamily="18" charset="0"/>
                      </a:rPr>
                      <m:t>&lt;</m:t>
                    </m:r>
                    <m:r>
                      <a:rPr lang="en-US" altLang="zh-CN" sz="2100" i="1">
                        <a:solidFill>
                          <a:srgbClr val="FF0000"/>
                        </a:solidFill>
                        <a:latin typeface="Cambria Math" panose="02040503050406030204" pitchFamily="18" charset="0"/>
                      </a:rPr>
                      <m:t> </m:t>
                    </m:r>
                    <m:r>
                      <a:rPr lang="en-US" altLang="zh-CN" sz="2100" i="1">
                        <a:solidFill>
                          <a:srgbClr val="FF0000"/>
                        </a:solidFill>
                        <a:latin typeface="Cambria Math" panose="02040503050406030204" pitchFamily="18" charset="0"/>
                      </a:rPr>
                      <m:t>𝑚𝑎𝑥𝑅𝑒𝑚𝑎𝑖𝑛</m:t>
                    </m:r>
                  </m:oMath>
                </a14:m>
                <a:r>
                  <a:rPr lang="en-US" altLang="zh-CN" sz="2100"/>
                  <a:t>, greedily assign the uncompleted tasks with the</a:t>
                </a:r>
                <a:r>
                  <a:rPr lang="en-US" altLang="zh-CN" sz="2100">
                    <a:solidFill>
                      <a:srgbClr val="FF0000"/>
                    </a:solidFill>
                  </a:rPr>
                  <a:t> least accumulated accuracy</a:t>
                </a:r>
                <a:endParaRPr lang="en-US" altLang="zh-CN" sz="2100"/>
              </a:p>
              <a:p>
                <a:pPr lvl="2"/>
                <a:endParaRPr lang="en-US" altLang="zh-CN"/>
              </a:p>
            </p:txBody>
          </p:sp>
        </mc:Choice>
        <mc:Fallback xmlns="">
          <p:sp>
            <p:nvSpPr>
              <p:cNvPr id="62" name="内容占位符 2"/>
              <p:cNvSpPr>
                <a:spLocks noGrp="1" noRot="1" noChangeAspect="1" noMove="1" noResize="1" noEditPoints="1" noAdjustHandles="1" noChangeArrowheads="1" noChangeShapeType="1" noTextEdit="1"/>
              </p:cNvSpPr>
              <p:nvPr>
                <p:ph idx="1"/>
              </p:nvPr>
            </p:nvSpPr>
            <p:spPr>
              <a:xfrm>
                <a:off x="457200" y="980728"/>
                <a:ext cx="8363272" cy="5688360"/>
              </a:xfrm>
              <a:blipFill rotWithShape="0">
                <a:blip r:embed="rId20"/>
                <a:stretch>
                  <a:fillRect l="-583" t="-117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64787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bwMode="auto">
          <a:xfrm>
            <a:off x="1775758" y="3020730"/>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7" name="椭圆 6"/>
          <p:cNvSpPr/>
          <p:nvPr/>
        </p:nvSpPr>
        <p:spPr bwMode="auto">
          <a:xfrm>
            <a:off x="1775758" y="4001468"/>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effectLst/>
              <a:latin typeface="Arial" charset="0"/>
              <a:ea typeface="Arial Unicode MS" pitchFamily="50" charset="-127"/>
              <a:cs typeface="Arial Unicode MS" pitchFamily="50" charset="-127"/>
            </a:endParaRPr>
          </a:p>
        </p:txBody>
      </p:sp>
      <p:sp>
        <p:nvSpPr>
          <p:cNvPr id="8" name="椭圆 7"/>
          <p:cNvSpPr/>
          <p:nvPr/>
        </p:nvSpPr>
        <p:spPr bwMode="auto">
          <a:xfrm>
            <a:off x="1775758" y="4491837"/>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9" name="椭圆 8"/>
          <p:cNvSpPr/>
          <p:nvPr/>
        </p:nvSpPr>
        <p:spPr bwMode="auto">
          <a:xfrm>
            <a:off x="1775758" y="4952561"/>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0" name="椭圆 9"/>
          <p:cNvSpPr/>
          <p:nvPr/>
        </p:nvSpPr>
        <p:spPr bwMode="auto">
          <a:xfrm>
            <a:off x="1775758" y="5413285"/>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1" name="椭圆 10"/>
          <p:cNvSpPr/>
          <p:nvPr/>
        </p:nvSpPr>
        <p:spPr bwMode="auto">
          <a:xfrm>
            <a:off x="1775758" y="5874009"/>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2" name="椭圆 11"/>
          <p:cNvSpPr/>
          <p:nvPr/>
        </p:nvSpPr>
        <p:spPr bwMode="auto">
          <a:xfrm>
            <a:off x="1758059" y="6326593"/>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cxnSp>
        <p:nvCxnSpPr>
          <p:cNvPr id="15" name="直接箭头连接符 14"/>
          <p:cNvCxnSpPr>
            <a:stCxn id="12" idx="6"/>
            <a:endCxn id="14" idx="2"/>
          </p:cNvCxnSpPr>
          <p:nvPr/>
        </p:nvCxnSpPr>
        <p:spPr bwMode="auto">
          <a:xfrm flipV="1">
            <a:off x="2118059" y="5763773"/>
            <a:ext cx="951283" cy="742820"/>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16" name="直接箭头连接符 15"/>
          <p:cNvCxnSpPr>
            <a:stCxn id="5" idx="6"/>
            <a:endCxn id="14" idx="2"/>
          </p:cNvCxnSpPr>
          <p:nvPr/>
        </p:nvCxnSpPr>
        <p:spPr bwMode="auto">
          <a:xfrm>
            <a:off x="2135758" y="3200730"/>
            <a:ext cx="933584" cy="2563043"/>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17" name="直接箭头连接符 16"/>
          <p:cNvCxnSpPr>
            <a:stCxn id="6" idx="6"/>
            <a:endCxn id="14" idx="2"/>
          </p:cNvCxnSpPr>
          <p:nvPr/>
        </p:nvCxnSpPr>
        <p:spPr bwMode="auto">
          <a:xfrm>
            <a:off x="2135758" y="3691099"/>
            <a:ext cx="933584" cy="2072674"/>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18" name="直接箭头连接符 17"/>
          <p:cNvCxnSpPr>
            <a:stCxn id="8" idx="6"/>
            <a:endCxn id="13" idx="2"/>
          </p:cNvCxnSpPr>
          <p:nvPr/>
        </p:nvCxnSpPr>
        <p:spPr bwMode="auto">
          <a:xfrm>
            <a:off x="2135758" y="4671837"/>
            <a:ext cx="933584" cy="145599"/>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19" name="直接箭头连接符 18"/>
          <p:cNvCxnSpPr>
            <a:stCxn id="8" idx="6"/>
            <a:endCxn id="45" idx="2"/>
          </p:cNvCxnSpPr>
          <p:nvPr/>
        </p:nvCxnSpPr>
        <p:spPr bwMode="auto">
          <a:xfrm flipV="1">
            <a:off x="2135758" y="3871099"/>
            <a:ext cx="933584" cy="800738"/>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0" name="直接箭头连接符 19"/>
          <p:cNvCxnSpPr>
            <a:stCxn id="8" idx="6"/>
            <a:endCxn id="14" idx="2"/>
          </p:cNvCxnSpPr>
          <p:nvPr/>
        </p:nvCxnSpPr>
        <p:spPr bwMode="auto">
          <a:xfrm>
            <a:off x="2135758" y="4671837"/>
            <a:ext cx="933584" cy="1091936"/>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1" name="直接箭头连接符 20"/>
          <p:cNvCxnSpPr>
            <a:stCxn id="9" idx="6"/>
            <a:endCxn id="45" idx="2"/>
          </p:cNvCxnSpPr>
          <p:nvPr/>
        </p:nvCxnSpPr>
        <p:spPr bwMode="auto">
          <a:xfrm flipV="1">
            <a:off x="2135758" y="3871099"/>
            <a:ext cx="933584" cy="1261462"/>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2" name="直接箭头连接符 21"/>
          <p:cNvCxnSpPr>
            <a:stCxn id="9" idx="6"/>
            <a:endCxn id="13" idx="2"/>
          </p:cNvCxnSpPr>
          <p:nvPr/>
        </p:nvCxnSpPr>
        <p:spPr bwMode="auto">
          <a:xfrm flipV="1">
            <a:off x="2135758" y="4817436"/>
            <a:ext cx="933584" cy="315125"/>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3" name="直接箭头连接符 22"/>
          <p:cNvCxnSpPr>
            <a:stCxn id="9" idx="6"/>
            <a:endCxn id="14" idx="2"/>
          </p:cNvCxnSpPr>
          <p:nvPr/>
        </p:nvCxnSpPr>
        <p:spPr bwMode="auto">
          <a:xfrm>
            <a:off x="2135758" y="5132561"/>
            <a:ext cx="933584" cy="631212"/>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4" name="直接箭头连接符 23"/>
          <p:cNvCxnSpPr>
            <a:stCxn id="10" idx="6"/>
            <a:endCxn id="13" idx="2"/>
          </p:cNvCxnSpPr>
          <p:nvPr/>
        </p:nvCxnSpPr>
        <p:spPr bwMode="auto">
          <a:xfrm flipV="1">
            <a:off x="2135758" y="4817436"/>
            <a:ext cx="933584" cy="775849"/>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5" name="直接箭头连接符 24"/>
          <p:cNvCxnSpPr>
            <a:stCxn id="10" idx="6"/>
            <a:endCxn id="45" idx="2"/>
          </p:cNvCxnSpPr>
          <p:nvPr/>
        </p:nvCxnSpPr>
        <p:spPr bwMode="auto">
          <a:xfrm flipV="1">
            <a:off x="2135758" y="3871099"/>
            <a:ext cx="933584" cy="1722186"/>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6" name="直接箭头连接符 25"/>
          <p:cNvCxnSpPr>
            <a:stCxn id="10" idx="6"/>
            <a:endCxn id="14" idx="2"/>
          </p:cNvCxnSpPr>
          <p:nvPr/>
        </p:nvCxnSpPr>
        <p:spPr bwMode="auto">
          <a:xfrm>
            <a:off x="2135758" y="5593285"/>
            <a:ext cx="933584" cy="170488"/>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7" name="直接箭头连接符 26"/>
          <p:cNvCxnSpPr>
            <a:stCxn id="11" idx="6"/>
            <a:endCxn id="13" idx="2"/>
          </p:cNvCxnSpPr>
          <p:nvPr/>
        </p:nvCxnSpPr>
        <p:spPr bwMode="auto">
          <a:xfrm flipV="1">
            <a:off x="2135758" y="4817436"/>
            <a:ext cx="933584" cy="1236573"/>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8" name="直接箭头连接符 27"/>
          <p:cNvCxnSpPr>
            <a:stCxn id="11" idx="6"/>
            <a:endCxn id="14" idx="2"/>
          </p:cNvCxnSpPr>
          <p:nvPr/>
        </p:nvCxnSpPr>
        <p:spPr bwMode="auto">
          <a:xfrm flipV="1">
            <a:off x="2135758" y="5763773"/>
            <a:ext cx="933584" cy="290236"/>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9" name="直接箭头连接符 28"/>
          <p:cNvCxnSpPr>
            <a:stCxn id="11" idx="6"/>
            <a:endCxn id="45" idx="2"/>
          </p:cNvCxnSpPr>
          <p:nvPr/>
        </p:nvCxnSpPr>
        <p:spPr bwMode="auto">
          <a:xfrm flipV="1">
            <a:off x="2135758" y="3871099"/>
            <a:ext cx="933584" cy="2182910"/>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0" name="直接箭头连接符 29"/>
          <p:cNvCxnSpPr>
            <a:stCxn id="12" idx="6"/>
            <a:endCxn id="45" idx="2"/>
          </p:cNvCxnSpPr>
          <p:nvPr/>
        </p:nvCxnSpPr>
        <p:spPr bwMode="auto">
          <a:xfrm flipV="1">
            <a:off x="2118059" y="3871099"/>
            <a:ext cx="951283" cy="2635494"/>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1" name="直接箭头连接符 30"/>
          <p:cNvCxnSpPr>
            <a:stCxn id="12" idx="6"/>
            <a:endCxn id="13" idx="2"/>
          </p:cNvCxnSpPr>
          <p:nvPr/>
        </p:nvCxnSpPr>
        <p:spPr bwMode="auto">
          <a:xfrm flipV="1">
            <a:off x="2118059" y="4817436"/>
            <a:ext cx="951283" cy="1689157"/>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2" name="文本框 31"/>
              <p:cNvSpPr txBox="1"/>
              <p:nvPr/>
            </p:nvSpPr>
            <p:spPr>
              <a:xfrm>
                <a:off x="1487706" y="3534566"/>
                <a:ext cx="936104" cy="307777"/>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2</m:t>
                          </m:r>
                        </m:sub>
                      </m:sSub>
                    </m:oMath>
                  </m:oMathPara>
                </a14:m>
                <a:endParaRPr lang="zh-CN" altLang="en-US"/>
              </a:p>
            </p:txBody>
          </p:sp>
        </mc:Choice>
        <mc:Fallback xmlns="">
          <p:sp>
            <p:nvSpPr>
              <p:cNvPr id="32" name="文本框 31"/>
              <p:cNvSpPr txBox="1">
                <a:spLocks noRot="1" noChangeAspect="1" noMove="1" noResize="1" noEditPoints="1" noAdjustHandles="1" noChangeArrowheads="1" noChangeShapeType="1" noTextEdit="1"/>
              </p:cNvSpPr>
              <p:nvPr/>
            </p:nvSpPr>
            <p:spPr>
              <a:xfrm>
                <a:off x="1487706" y="3534566"/>
                <a:ext cx="936104" cy="307777"/>
              </a:xfrm>
              <a:prstGeom prst="rect">
                <a:avLst/>
              </a:prstGeom>
              <a:blipFill rotWithShape="0">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1505555" y="303640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solidFill>
                                <a:srgbClr val="000000"/>
                              </a:solidFill>
                              <a:latin typeface="Cambria Math" panose="02040503050406030204" pitchFamily="18" charset="0"/>
                              <a:ea typeface="宋体" panose="02010600030101010101" pitchFamily="2" charset="-122"/>
                            </a:rPr>
                          </m:ctrlPr>
                        </m:sSubPr>
                        <m:e>
                          <m:r>
                            <a:rPr lang="en-US" altLang="zh-CN" b="0" i="1">
                              <a:solidFill>
                                <a:srgbClr val="000000"/>
                              </a:solidFill>
                              <a:latin typeface="Cambria Math" panose="02040503050406030204" pitchFamily="18" charset="0"/>
                              <a:ea typeface="宋体" panose="02010600030101010101" pitchFamily="2" charset="-122"/>
                            </a:rPr>
                            <m:t>𝑤</m:t>
                          </m:r>
                        </m:e>
                        <m:sub>
                          <m:r>
                            <a:rPr lang="en-US" altLang="zh-CN" b="0" i="1">
                              <a:solidFill>
                                <a:srgbClr val="000000"/>
                              </a:solidFill>
                              <a:latin typeface="Cambria Math" panose="02040503050406030204" pitchFamily="18" charset="0"/>
                              <a:ea typeface="宋体" panose="02010600030101010101" pitchFamily="2" charset="-122"/>
                            </a:rPr>
                            <m:t>1</m:t>
                          </m:r>
                        </m:sub>
                      </m:sSub>
                    </m:oMath>
                  </m:oMathPara>
                </a14:m>
                <a:endParaRPr lang="zh-CN" altLang="en-US"/>
              </a:p>
            </p:txBody>
          </p:sp>
        </mc:Choice>
        <mc:Fallback xmlns="">
          <p:sp>
            <p:nvSpPr>
              <p:cNvPr id="33" name="文本框 32"/>
              <p:cNvSpPr txBox="1">
                <a:spLocks noRot="1" noChangeAspect="1" noMove="1" noResize="1" noEditPoints="1" noAdjustHandles="1" noChangeArrowheads="1" noChangeShapeType="1" noTextEdit="1"/>
              </p:cNvSpPr>
              <p:nvPr/>
            </p:nvSpPr>
            <p:spPr>
              <a:xfrm>
                <a:off x="1505555" y="3036404"/>
                <a:ext cx="936104" cy="307777"/>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2800112" y="3698447"/>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1</m:t>
                          </m:r>
                        </m:sub>
                      </m:sSub>
                    </m:oMath>
                  </m:oMathPara>
                </a14:m>
                <a:endParaRPr lang="zh-CN" altLang="en-US"/>
              </a:p>
            </p:txBody>
          </p:sp>
        </mc:Choice>
        <mc:Fallback xmlns="">
          <p:sp>
            <p:nvSpPr>
              <p:cNvPr id="34" name="文本框 33"/>
              <p:cNvSpPr txBox="1">
                <a:spLocks noRot="1" noChangeAspect="1" noMove="1" noResize="1" noEditPoints="1" noAdjustHandles="1" noChangeArrowheads="1" noChangeShapeType="1" noTextEdit="1"/>
              </p:cNvSpPr>
              <p:nvPr/>
            </p:nvSpPr>
            <p:spPr>
              <a:xfrm>
                <a:off x="2800112" y="3698447"/>
                <a:ext cx="936104" cy="307777"/>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p:cNvSpPr txBox="1"/>
              <p:nvPr/>
            </p:nvSpPr>
            <p:spPr>
              <a:xfrm>
                <a:off x="2781290" y="462101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2</m:t>
                          </m:r>
                        </m:sub>
                      </m:sSub>
                    </m:oMath>
                  </m:oMathPara>
                </a14:m>
                <a:endParaRPr lang="zh-CN" altLang="en-US"/>
              </a:p>
            </p:txBody>
          </p:sp>
        </mc:Choice>
        <mc:Fallback xmlns="">
          <p:sp>
            <p:nvSpPr>
              <p:cNvPr id="35" name="文本框 34"/>
              <p:cNvSpPr txBox="1">
                <a:spLocks noRot="1" noChangeAspect="1" noMove="1" noResize="1" noEditPoints="1" noAdjustHandles="1" noChangeArrowheads="1" noChangeShapeType="1" noTextEdit="1"/>
              </p:cNvSpPr>
              <p:nvPr/>
            </p:nvSpPr>
            <p:spPr>
              <a:xfrm>
                <a:off x="2781290" y="4621015"/>
                <a:ext cx="936104" cy="307777"/>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2781290" y="560390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3</m:t>
                          </m:r>
                        </m:sub>
                      </m:sSub>
                    </m:oMath>
                  </m:oMathPara>
                </a14:m>
                <a:endParaRPr lang="zh-CN" altLang="en-US"/>
              </a:p>
            </p:txBody>
          </p:sp>
        </mc:Choice>
        <mc:Fallback xmlns="">
          <p:sp>
            <p:nvSpPr>
              <p:cNvPr id="36" name="文本框 35"/>
              <p:cNvSpPr txBox="1">
                <a:spLocks noRot="1" noChangeAspect="1" noMove="1" noResize="1" noEditPoints="1" noAdjustHandles="1" noChangeArrowheads="1" noChangeShapeType="1" noTextEdit="1"/>
              </p:cNvSpPr>
              <p:nvPr/>
            </p:nvSpPr>
            <p:spPr>
              <a:xfrm>
                <a:off x="2781290" y="5603905"/>
                <a:ext cx="936104" cy="307777"/>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p:cNvSpPr txBox="1"/>
              <p:nvPr/>
            </p:nvSpPr>
            <p:spPr>
              <a:xfrm>
                <a:off x="1496556" y="4012971"/>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3</m:t>
                          </m:r>
                        </m:sub>
                      </m:sSub>
                    </m:oMath>
                  </m:oMathPara>
                </a14:m>
                <a:endParaRPr lang="zh-CN" altLang="en-US"/>
              </a:p>
            </p:txBody>
          </p:sp>
        </mc:Choice>
        <mc:Fallback xmlns="">
          <p:sp>
            <p:nvSpPr>
              <p:cNvPr id="37" name="文本框 36"/>
              <p:cNvSpPr txBox="1">
                <a:spLocks noRot="1" noChangeAspect="1" noMove="1" noResize="1" noEditPoints="1" noAdjustHandles="1" noChangeArrowheads="1" noChangeShapeType="1" noTextEdit="1"/>
              </p:cNvSpPr>
              <p:nvPr/>
            </p:nvSpPr>
            <p:spPr>
              <a:xfrm>
                <a:off x="1496556" y="4012971"/>
                <a:ext cx="936104" cy="307777"/>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p:cNvSpPr txBox="1"/>
              <p:nvPr/>
            </p:nvSpPr>
            <p:spPr>
              <a:xfrm>
                <a:off x="1478857" y="632918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8</m:t>
                          </m:r>
                        </m:sub>
                      </m:sSub>
                    </m:oMath>
                  </m:oMathPara>
                </a14:m>
                <a:endParaRPr lang="zh-CN" altLang="en-US"/>
              </a:p>
            </p:txBody>
          </p:sp>
        </mc:Choice>
        <mc:Fallback xmlns="">
          <p:sp>
            <p:nvSpPr>
              <p:cNvPr id="38" name="文本框 37"/>
              <p:cNvSpPr txBox="1">
                <a:spLocks noRot="1" noChangeAspect="1" noMove="1" noResize="1" noEditPoints="1" noAdjustHandles="1" noChangeArrowheads="1" noChangeShapeType="1" noTextEdit="1"/>
              </p:cNvSpPr>
              <p:nvPr/>
            </p:nvSpPr>
            <p:spPr>
              <a:xfrm>
                <a:off x="1478857" y="6329185"/>
                <a:ext cx="936104" cy="307777"/>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p:cNvSpPr txBox="1"/>
              <p:nvPr/>
            </p:nvSpPr>
            <p:spPr>
              <a:xfrm>
                <a:off x="1502568" y="5875857"/>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7</m:t>
                          </m:r>
                        </m:sub>
                      </m:sSub>
                    </m:oMath>
                  </m:oMathPara>
                </a14:m>
                <a:endParaRPr lang="zh-CN" altLang="en-US"/>
              </a:p>
            </p:txBody>
          </p:sp>
        </mc:Choice>
        <mc:Fallback xmlns="">
          <p:sp>
            <p:nvSpPr>
              <p:cNvPr id="39" name="文本框 38"/>
              <p:cNvSpPr txBox="1">
                <a:spLocks noRot="1" noChangeAspect="1" noMove="1" noResize="1" noEditPoints="1" noAdjustHandles="1" noChangeArrowheads="1" noChangeShapeType="1" noTextEdit="1"/>
              </p:cNvSpPr>
              <p:nvPr/>
            </p:nvSpPr>
            <p:spPr>
              <a:xfrm>
                <a:off x="1502568" y="5875857"/>
                <a:ext cx="936104" cy="307777"/>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p:cNvSpPr txBox="1"/>
              <p:nvPr/>
            </p:nvSpPr>
            <p:spPr>
              <a:xfrm>
                <a:off x="1505555" y="544081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6</m:t>
                          </m:r>
                        </m:sub>
                      </m:sSub>
                    </m:oMath>
                  </m:oMathPara>
                </a14:m>
                <a:endParaRPr lang="zh-CN" altLang="en-US"/>
              </a:p>
            </p:txBody>
          </p:sp>
        </mc:Choice>
        <mc:Fallback xmlns="">
          <p:sp>
            <p:nvSpPr>
              <p:cNvPr id="40" name="文本框 39"/>
              <p:cNvSpPr txBox="1">
                <a:spLocks noRot="1" noChangeAspect="1" noMove="1" noResize="1" noEditPoints="1" noAdjustHandles="1" noChangeArrowheads="1" noChangeShapeType="1" noTextEdit="1"/>
              </p:cNvSpPr>
              <p:nvPr/>
            </p:nvSpPr>
            <p:spPr>
              <a:xfrm>
                <a:off x="1505555" y="5440814"/>
                <a:ext cx="936104" cy="307777"/>
              </a:xfrm>
              <a:prstGeom prst="rect">
                <a:avLst/>
              </a:prstGeom>
              <a:blipFill rotWithShape="0">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p:cNvSpPr txBox="1"/>
              <p:nvPr/>
            </p:nvSpPr>
            <p:spPr>
              <a:xfrm>
                <a:off x="1487706" y="497730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5</m:t>
                          </m:r>
                        </m:sub>
                      </m:sSub>
                    </m:oMath>
                  </m:oMathPara>
                </a14:m>
                <a:endParaRPr lang="zh-CN" altLang="en-US"/>
              </a:p>
            </p:txBody>
          </p:sp>
        </mc:Choice>
        <mc:Fallback xmlns="">
          <p:sp>
            <p:nvSpPr>
              <p:cNvPr id="41" name="文本框 40"/>
              <p:cNvSpPr txBox="1">
                <a:spLocks noRot="1" noChangeAspect="1" noMove="1" noResize="1" noEditPoints="1" noAdjustHandles="1" noChangeArrowheads="1" noChangeShapeType="1" noTextEdit="1"/>
              </p:cNvSpPr>
              <p:nvPr/>
            </p:nvSpPr>
            <p:spPr>
              <a:xfrm>
                <a:off x="1487706" y="4977304"/>
                <a:ext cx="936104" cy="307777"/>
              </a:xfrm>
              <a:prstGeom prst="rect">
                <a:avLst/>
              </a:prstGeom>
              <a:blipFill rotWithShape="0">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p:cNvSpPr txBox="1"/>
              <p:nvPr/>
            </p:nvSpPr>
            <p:spPr>
              <a:xfrm>
                <a:off x="1522420" y="4504951"/>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4</m:t>
                          </m:r>
                        </m:sub>
                      </m:sSub>
                    </m:oMath>
                  </m:oMathPara>
                </a14:m>
                <a:endParaRPr lang="zh-CN" altLang="en-US"/>
              </a:p>
            </p:txBody>
          </p:sp>
        </mc:Choice>
        <mc:Fallback xmlns="">
          <p:sp>
            <p:nvSpPr>
              <p:cNvPr id="42" name="文本框 41"/>
              <p:cNvSpPr txBox="1">
                <a:spLocks noRot="1" noChangeAspect="1" noMove="1" noResize="1" noEditPoints="1" noAdjustHandles="1" noChangeArrowheads="1" noChangeShapeType="1" noTextEdit="1"/>
              </p:cNvSpPr>
              <p:nvPr/>
            </p:nvSpPr>
            <p:spPr>
              <a:xfrm>
                <a:off x="1522420" y="4504951"/>
                <a:ext cx="936104" cy="307777"/>
              </a:xfrm>
              <a:prstGeom prst="rect">
                <a:avLst/>
              </a:prstGeom>
              <a:blipFill rotWithShape="0">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43" name="表格 42"/>
              <p:cNvGraphicFramePr>
                <a:graphicFrameLocks noGrp="1"/>
              </p:cNvGraphicFramePr>
              <p:nvPr>
                <p:extLst>
                  <p:ext uri="{D42A27DB-BD31-4B8C-83A1-F6EECF244321}">
                    <p14:modId xmlns:p14="http://schemas.microsoft.com/office/powerpoint/2010/main" val="2843631922"/>
                  </p:ext>
                </p:extLst>
              </p:nvPr>
            </p:nvGraphicFramePr>
            <p:xfrm>
              <a:off x="6349022" y="3298583"/>
              <a:ext cx="2529060" cy="3337560"/>
            </p:xfrm>
            <a:graphic>
              <a:graphicData uri="http://schemas.openxmlformats.org/drawingml/2006/table">
                <a:tbl>
                  <a:tblPr firstRow="1" bandRow="1">
                    <a:tableStyleId>{5C22544A-7EE6-4342-B048-85BDC9FD1C3A}</a:tableStyleId>
                  </a:tblPr>
                  <a:tblGrid>
                    <a:gridCol w="632265">
                      <a:extLst>
                        <a:ext uri="{9D8B030D-6E8A-4147-A177-3AD203B41FA5}">
                          <a16:colId xmlns="" xmlns:a16="http://schemas.microsoft.com/office/drawing/2014/main" val="20000"/>
                        </a:ext>
                      </a:extLst>
                    </a:gridCol>
                    <a:gridCol w="632265">
                      <a:extLst>
                        <a:ext uri="{9D8B030D-6E8A-4147-A177-3AD203B41FA5}">
                          <a16:colId xmlns="" xmlns:a16="http://schemas.microsoft.com/office/drawing/2014/main" val="20001"/>
                        </a:ext>
                      </a:extLst>
                    </a:gridCol>
                    <a:gridCol w="632265">
                      <a:extLst>
                        <a:ext uri="{9D8B030D-6E8A-4147-A177-3AD203B41FA5}">
                          <a16:colId xmlns="" xmlns:a16="http://schemas.microsoft.com/office/drawing/2014/main" val="20002"/>
                        </a:ext>
                      </a:extLst>
                    </a:gridCol>
                    <a:gridCol w="632265">
                      <a:extLst>
                        <a:ext uri="{9D8B030D-6E8A-4147-A177-3AD203B41FA5}">
                          <a16:colId xmlns="" xmlns:a16="http://schemas.microsoft.com/office/drawing/2014/main" val="20003"/>
                        </a:ext>
                      </a:extLst>
                    </a:gridCol>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𝟏</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𝟐</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𝟑</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𝟏</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1"/>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𝟐</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2"/>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𝟑</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 xmlns:a16="http://schemas.microsoft.com/office/drawing/2014/main" val="1000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𝟒</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0.98</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0.98</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bg1">
                                  <a:lumMod val="85000"/>
                                </a:schemeClr>
                              </a:solidFill>
                            </a:rPr>
                            <a:t>0.98</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4"/>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𝟓</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5"/>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𝟔</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6"/>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𝟕</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𝟖</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8"/>
                      </a:ext>
                    </a:extLst>
                  </a:tr>
                </a:tbl>
              </a:graphicData>
            </a:graphic>
          </p:graphicFrame>
        </mc:Choice>
        <mc:Fallback xmlns="">
          <p:graphicFrame>
            <p:nvGraphicFramePr>
              <p:cNvPr id="43" name="表格 42"/>
              <p:cNvGraphicFramePr>
                <a:graphicFrameLocks noGrp="1"/>
              </p:cNvGraphicFramePr>
              <p:nvPr>
                <p:extLst>
                  <p:ext uri="{D42A27DB-BD31-4B8C-83A1-F6EECF244321}">
                    <p14:modId xmlns:p14="http://schemas.microsoft.com/office/powerpoint/2010/main" val="2843631922"/>
                  </p:ext>
                </p:extLst>
              </p:nvPr>
            </p:nvGraphicFramePr>
            <p:xfrm>
              <a:off x="6349022" y="3298583"/>
              <a:ext cx="2529060" cy="3337560"/>
            </p:xfrm>
            <a:graphic>
              <a:graphicData uri="http://schemas.openxmlformats.org/drawingml/2006/table">
                <a:tbl>
                  <a:tblPr firstRow="1" bandRow="1">
                    <a:tableStyleId>{5C22544A-7EE6-4342-B048-85BDC9FD1C3A}</a:tableStyleId>
                  </a:tblPr>
                  <a:tblGrid>
                    <a:gridCol w="632265"/>
                    <a:gridCol w="632265"/>
                    <a:gridCol w="632265"/>
                    <a:gridCol w="632265"/>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100962" t="-1639" r="-201923" b="-822951"/>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200962" t="-1639" r="-101923" b="-822951"/>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300962" t="-1639" r="-1923" b="-822951"/>
                          </a:stretch>
                        </a:blip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101639" r="-301923" b="-722951"/>
                          </a:stretch>
                        </a:blip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201639" r="-301923" b="-622951"/>
                          </a:stretch>
                        </a:blip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0.96</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301639" r="-301923" b="-522951"/>
                          </a:stretch>
                        </a:blip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0.96</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0.96</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408333" r="-301923" b="-431667"/>
                          </a:stretch>
                        </a:blipFill>
                      </a:tcPr>
                    </a:tc>
                    <a:tc>
                      <a:txBody>
                        <a:bodyPr/>
                        <a:lstStyle/>
                        <a:p>
                          <a:pPr algn="ctr"/>
                          <a:r>
                            <a:rPr lang="en-US" altLang="zh-CN" smtClean="0">
                              <a:solidFill>
                                <a:schemeClr val="bg1">
                                  <a:lumMod val="85000"/>
                                </a:schemeClr>
                              </a:solidFill>
                            </a:rPr>
                            <a:t>0.98</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0.98</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bg1">
                                  <a:lumMod val="85000"/>
                                </a:schemeClr>
                              </a:solidFill>
                            </a:rPr>
                            <a:t>0.98</a:t>
                          </a:r>
                          <a:endParaRPr lang="zh-CN" altLang="en-US" smtClean="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500000" r="-301923" b="-324590"/>
                          </a:stretch>
                        </a:blip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bg1">
                                  <a:lumMod val="85000"/>
                                </a:schemeClr>
                              </a:solidFill>
                            </a:rPr>
                            <a:t>0.94</a:t>
                          </a:r>
                          <a:endParaRPr lang="zh-CN" altLang="en-US" smtClean="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600000" r="-301923" b="-224590"/>
                          </a:stretch>
                        </a:blip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700000" r="-301923" b="-124590"/>
                          </a:stretch>
                        </a:blip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800000" r="-301923" b="-24590"/>
                          </a:stretch>
                        </a:blip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Fallback>
      </mc:AlternateContent>
      <p:sp>
        <p:nvSpPr>
          <p:cNvPr id="44" name="文本框 43"/>
          <p:cNvSpPr txBox="1"/>
          <p:nvPr/>
        </p:nvSpPr>
        <p:spPr>
          <a:xfrm>
            <a:off x="3500851" y="3072953"/>
            <a:ext cx="2576555" cy="307777"/>
          </a:xfrm>
          <a:prstGeom prst="rect">
            <a:avLst/>
          </a:prstGeom>
          <a:noFill/>
        </p:spPr>
        <p:txBody>
          <a:bodyPr wrap="square" rtlCol="0">
            <a:spAutoFit/>
          </a:bodyPr>
          <a:lstStyle/>
          <a:p>
            <a:r>
              <a:rPr lang="en-US" altLang="zh-CN"/>
              <a:t>Accumulated Accuracy(S[j])</a:t>
            </a:r>
            <a:endParaRPr lang="zh-CN" altLang="en-US"/>
          </a:p>
        </p:txBody>
      </p:sp>
      <p:sp>
        <p:nvSpPr>
          <p:cNvPr id="45" name="椭圆 44"/>
          <p:cNvSpPr/>
          <p:nvPr/>
        </p:nvSpPr>
        <p:spPr bwMode="auto">
          <a:xfrm>
            <a:off x="3069342" y="3691099"/>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mc:AlternateContent xmlns:mc="http://schemas.openxmlformats.org/markup-compatibility/2006" xmlns:a14="http://schemas.microsoft.com/office/drawing/2010/main">
        <mc:Choice Requires="a14">
          <p:sp>
            <p:nvSpPr>
              <p:cNvPr id="48" name="文本框 47"/>
              <p:cNvSpPr txBox="1"/>
              <p:nvPr/>
            </p:nvSpPr>
            <p:spPr>
              <a:xfrm>
                <a:off x="3472016" y="3725781"/>
                <a:ext cx="2756168" cy="3125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𝟕𝟕</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m:t>
                          </m:r>
                          <m:r>
                            <a:rPr lang="en-US" altLang="zh-CN" b="1" i="1" smtClean="0">
                              <a:latin typeface="Cambria Math" panose="02040503050406030204" pitchFamily="18" charset="0"/>
                            </a:rPr>
                            <m:t>𝟐</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𝟗𝟖</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𝟏</m:t>
                          </m:r>
                          <m:r>
                            <a:rPr lang="en-US" altLang="zh-CN" b="1" i="1" smtClean="0">
                              <a:latin typeface="Cambria Math" panose="02040503050406030204" pitchFamily="18" charset="0"/>
                            </a:rPr>
                            <m:t>)</m:t>
                          </m:r>
                        </m:e>
                        <m:sup>
                          <m:r>
                            <a:rPr lang="en-US" altLang="zh-CN" b="1" i="1" smtClean="0">
                              <a:latin typeface="Cambria Math" panose="02040503050406030204" pitchFamily="18" charset="0"/>
                            </a:rPr>
                            <m:t>𝟐</m:t>
                          </m:r>
                        </m:sup>
                      </m:sSup>
                      <m:r>
                        <a:rPr lang="en-US" altLang="zh-CN" b="1" i="1" smtClean="0">
                          <a:latin typeface="Cambria Math" panose="02040503050406030204" pitchFamily="18" charset="0"/>
                        </a:rPr>
                        <m:t>=</m:t>
                      </m:r>
                      <m:r>
                        <a:rPr lang="en-US" altLang="zh-CN" b="1" i="1" smtClean="0">
                          <a:solidFill>
                            <a:srgbClr val="00B0F0"/>
                          </a:solidFill>
                          <a:latin typeface="Cambria Math" panose="02040503050406030204" pitchFamily="18" charset="0"/>
                        </a:rPr>
                        <m:t>𝟐</m:t>
                      </m:r>
                      <m:r>
                        <a:rPr lang="en-US" altLang="zh-CN" b="1" i="1" smtClean="0">
                          <a:solidFill>
                            <a:srgbClr val="00B0F0"/>
                          </a:solidFill>
                          <a:latin typeface="Cambria Math" panose="02040503050406030204" pitchFamily="18" charset="0"/>
                        </a:rPr>
                        <m:t>.</m:t>
                      </m:r>
                      <m:r>
                        <a:rPr lang="en-US" altLang="zh-CN" b="1" i="1" smtClean="0">
                          <a:solidFill>
                            <a:srgbClr val="00B0F0"/>
                          </a:solidFill>
                          <a:latin typeface="Cambria Math" panose="02040503050406030204" pitchFamily="18" charset="0"/>
                        </a:rPr>
                        <m:t>𝟔𝟗</m:t>
                      </m:r>
                    </m:oMath>
                  </m:oMathPara>
                </a14:m>
                <a:endParaRPr lang="zh-CN" altLang="en-US">
                  <a:solidFill>
                    <a:srgbClr val="00B0F0"/>
                  </a:solidFill>
                </a:endParaRPr>
              </a:p>
            </p:txBody>
          </p:sp>
        </mc:Choice>
        <mc:Fallback xmlns="">
          <p:sp>
            <p:nvSpPr>
              <p:cNvPr id="48" name="文本框 47"/>
              <p:cNvSpPr txBox="1">
                <a:spLocks noRot="1" noChangeAspect="1" noMove="1" noResize="1" noEditPoints="1" noAdjustHandles="1" noChangeArrowheads="1" noChangeShapeType="1" noTextEdit="1"/>
              </p:cNvSpPr>
              <p:nvPr/>
            </p:nvSpPr>
            <p:spPr>
              <a:xfrm>
                <a:off x="3472016" y="3725781"/>
                <a:ext cx="2756168" cy="312586"/>
              </a:xfrm>
              <a:prstGeom prst="rect">
                <a:avLst/>
              </a:prstGeom>
              <a:blipFill rotWithShape="0">
                <a:blip r:embed="rId16"/>
                <a:stretch>
                  <a:fillRect b="-98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3476209" y="4664843"/>
                <a:ext cx="2823983" cy="3125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𝟕𝟕</m:t>
                      </m:r>
                    </m:oMath>
                  </m:oMathPara>
                </a14:m>
                <a:endParaRPr lang="zh-CN" altLang="en-US">
                  <a:solidFill>
                    <a:srgbClr val="00B0F0"/>
                  </a:solidFill>
                </a:endParaRPr>
              </a:p>
            </p:txBody>
          </p:sp>
        </mc:Choice>
        <mc:Fallback xmlns="">
          <p:sp>
            <p:nvSpPr>
              <p:cNvPr id="49" name="文本框 48"/>
              <p:cNvSpPr txBox="1">
                <a:spLocks noRot="1" noChangeAspect="1" noMove="1" noResize="1" noEditPoints="1" noAdjustHandles="1" noChangeArrowheads="1" noChangeShapeType="1" noTextEdit="1"/>
              </p:cNvSpPr>
              <p:nvPr/>
            </p:nvSpPr>
            <p:spPr>
              <a:xfrm>
                <a:off x="3476209" y="4664843"/>
                <a:ext cx="2823983" cy="312586"/>
              </a:xfrm>
              <a:prstGeom prst="rect">
                <a:avLst/>
              </a:prstGeom>
              <a:blipFill rotWithShape="0">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p:cNvSpPr txBox="1"/>
              <p:nvPr/>
            </p:nvSpPr>
            <p:spPr>
              <a:xfrm>
                <a:off x="3501257" y="5627594"/>
                <a:ext cx="2576555" cy="3125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1" i="1" smtClean="0">
                          <a:latin typeface="Cambria Math" panose="02040503050406030204" pitchFamily="18" charset="0"/>
                        </a:rPr>
                        <m:t>𝟎</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𝟐</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𝟎</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𝟗𝟔</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𝟏</m:t>
                          </m:r>
                          <m:r>
                            <a:rPr lang="en-US" altLang="zh-CN" i="1">
                              <a:latin typeface="Cambria Math" panose="02040503050406030204" pitchFamily="18" charset="0"/>
                            </a:rPr>
                            <m:t>)</m:t>
                          </m:r>
                        </m:e>
                        <m:sup>
                          <m:r>
                            <a:rPr lang="en-US" altLang="zh-CN" i="1">
                              <a:latin typeface="Cambria Math" panose="02040503050406030204" pitchFamily="18" charset="0"/>
                            </a:rPr>
                            <m:t>𝟐</m:t>
                          </m:r>
                        </m:sup>
                      </m:sSup>
                      <m:r>
                        <a:rPr lang="en-US" altLang="zh-CN" b="1" i="1" smtClean="0">
                          <a:latin typeface="Cambria Math" panose="02040503050406030204" pitchFamily="18" charset="0"/>
                        </a:rPr>
                        <m:t>=</m:t>
                      </m:r>
                      <m:r>
                        <a:rPr lang="en-US" altLang="zh-CN" b="1" i="1" smtClean="0">
                          <a:solidFill>
                            <a:srgbClr val="00B0F0"/>
                          </a:solidFill>
                          <a:latin typeface="Cambria Math" panose="02040503050406030204" pitchFamily="18" charset="0"/>
                        </a:rPr>
                        <m:t>𝟎</m:t>
                      </m:r>
                      <m:r>
                        <a:rPr lang="en-US" altLang="zh-CN" b="1" i="1" smtClean="0">
                          <a:solidFill>
                            <a:srgbClr val="00B0F0"/>
                          </a:solidFill>
                          <a:latin typeface="Cambria Math" panose="02040503050406030204" pitchFamily="18" charset="0"/>
                        </a:rPr>
                        <m:t>.</m:t>
                      </m:r>
                      <m:r>
                        <a:rPr lang="en-US" altLang="zh-CN" b="1" i="1" smtClean="0">
                          <a:solidFill>
                            <a:srgbClr val="00B0F0"/>
                          </a:solidFill>
                          <a:latin typeface="Cambria Math" panose="02040503050406030204" pitchFamily="18" charset="0"/>
                        </a:rPr>
                        <m:t>𝟖𝟓</m:t>
                      </m:r>
                    </m:oMath>
                  </m:oMathPara>
                </a14:m>
                <a:endParaRPr lang="zh-CN" altLang="en-US">
                  <a:solidFill>
                    <a:srgbClr val="00B0F0"/>
                  </a:solidFill>
                </a:endParaRPr>
              </a:p>
            </p:txBody>
          </p:sp>
        </mc:Choice>
        <mc:Fallback xmlns="">
          <p:sp>
            <p:nvSpPr>
              <p:cNvPr id="50" name="文本框 49"/>
              <p:cNvSpPr txBox="1">
                <a:spLocks noRot="1" noChangeAspect="1" noMove="1" noResize="1" noEditPoints="1" noAdjustHandles="1" noChangeArrowheads="1" noChangeShapeType="1" noTextEdit="1"/>
              </p:cNvSpPr>
              <p:nvPr/>
            </p:nvSpPr>
            <p:spPr>
              <a:xfrm>
                <a:off x="3501257" y="5627594"/>
                <a:ext cx="2576555" cy="312586"/>
              </a:xfrm>
              <a:prstGeom prst="rect">
                <a:avLst/>
              </a:prstGeom>
              <a:blipFill rotWithShape="0">
                <a:blip r:embed="rId18"/>
                <a:stretch>
                  <a:fillRect b="-9804"/>
                </a:stretch>
              </a:blipFill>
            </p:spPr>
            <p:txBody>
              <a:bodyPr/>
              <a:lstStyle/>
              <a:p>
                <a:r>
                  <a:rPr lang="zh-CN" altLang="en-US">
                    <a:noFill/>
                  </a:rPr>
                  <a:t> </a:t>
                </a:r>
              </a:p>
            </p:txBody>
          </p:sp>
        </mc:Fallback>
      </mc:AlternateContent>
      <p:sp>
        <p:nvSpPr>
          <p:cNvPr id="56" name="文本框 55"/>
          <p:cNvSpPr txBox="1"/>
          <p:nvPr/>
        </p:nvSpPr>
        <p:spPr>
          <a:xfrm>
            <a:off x="6315925" y="2727642"/>
            <a:ext cx="2648563" cy="523220"/>
          </a:xfrm>
          <a:prstGeom prst="rect">
            <a:avLst/>
          </a:prstGeom>
          <a:noFill/>
        </p:spPr>
        <p:txBody>
          <a:bodyPr wrap="square" rtlCol="0">
            <a:spAutoFit/>
          </a:bodyPr>
          <a:lstStyle/>
          <a:p>
            <a:pPr algn="ctr"/>
            <a:r>
              <a:rPr lang="en-US" altLang="zh-CN"/>
              <a:t>TABLE I. Predicted accuracy between tasks and workers</a:t>
            </a:r>
            <a:endParaRPr lang="zh-CN" altLang="en-US"/>
          </a:p>
        </p:txBody>
      </p:sp>
      <p:sp>
        <p:nvSpPr>
          <p:cNvPr id="59" name="标题 1"/>
          <p:cNvSpPr>
            <a:spLocks noGrp="1"/>
          </p:cNvSpPr>
          <p:nvPr>
            <p:ph type="title"/>
          </p:nvPr>
        </p:nvSpPr>
        <p:spPr>
          <a:xfrm>
            <a:off x="138336" y="115888"/>
            <a:ext cx="8867328" cy="714375"/>
          </a:xfrm>
        </p:spPr>
        <p:txBody>
          <a:bodyPr/>
          <a:lstStyle/>
          <a:p>
            <a:pPr algn="ctr"/>
            <a:r>
              <a:rPr lang="en-US" altLang="zh-CN"/>
              <a:t>Optimized Greedy Algorithm</a:t>
            </a:r>
            <a:endParaRPr lang="zh-CN" altLang="en-US"/>
          </a:p>
        </p:txBody>
      </p:sp>
      <p:cxnSp>
        <p:nvCxnSpPr>
          <p:cNvPr id="46" name="直接箭头连接符 45"/>
          <p:cNvCxnSpPr>
            <a:stCxn id="5" idx="6"/>
            <a:endCxn id="45" idx="2"/>
          </p:cNvCxnSpPr>
          <p:nvPr/>
        </p:nvCxnSpPr>
        <p:spPr bwMode="auto">
          <a:xfrm>
            <a:off x="2135758" y="3200730"/>
            <a:ext cx="933584" cy="670369"/>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47" name="直接箭头连接符 46"/>
          <p:cNvCxnSpPr>
            <a:stCxn id="5" idx="6"/>
            <a:endCxn id="13" idx="2"/>
          </p:cNvCxnSpPr>
          <p:nvPr/>
        </p:nvCxnSpPr>
        <p:spPr bwMode="auto">
          <a:xfrm>
            <a:off x="2135758" y="3200730"/>
            <a:ext cx="933584" cy="1616706"/>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sp>
        <p:nvSpPr>
          <p:cNvPr id="14" name="椭圆 13"/>
          <p:cNvSpPr/>
          <p:nvPr/>
        </p:nvSpPr>
        <p:spPr bwMode="auto">
          <a:xfrm>
            <a:off x="3069342" y="5583773"/>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3" name="椭圆 12"/>
          <p:cNvSpPr/>
          <p:nvPr/>
        </p:nvSpPr>
        <p:spPr bwMode="auto">
          <a:xfrm>
            <a:off x="3069342" y="4637436"/>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6" name="椭圆 5"/>
          <p:cNvSpPr/>
          <p:nvPr/>
        </p:nvSpPr>
        <p:spPr bwMode="auto">
          <a:xfrm>
            <a:off x="1775758" y="3511099"/>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cxnSp>
        <p:nvCxnSpPr>
          <p:cNvPr id="51" name="直接箭头连接符 50"/>
          <p:cNvCxnSpPr>
            <a:stCxn id="6" idx="6"/>
            <a:endCxn id="45" idx="2"/>
          </p:cNvCxnSpPr>
          <p:nvPr/>
        </p:nvCxnSpPr>
        <p:spPr bwMode="auto">
          <a:xfrm>
            <a:off x="2135758" y="3691099"/>
            <a:ext cx="933584" cy="180000"/>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52" name="直接箭头连接符 51"/>
          <p:cNvCxnSpPr>
            <a:stCxn id="6" idx="6"/>
            <a:endCxn id="13" idx="2"/>
          </p:cNvCxnSpPr>
          <p:nvPr/>
        </p:nvCxnSpPr>
        <p:spPr bwMode="auto">
          <a:xfrm>
            <a:off x="2135758" y="3691099"/>
            <a:ext cx="933584" cy="1126337"/>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53" name="直接箭头连接符 52"/>
          <p:cNvCxnSpPr>
            <a:stCxn id="7" idx="6"/>
            <a:endCxn id="45" idx="2"/>
          </p:cNvCxnSpPr>
          <p:nvPr/>
        </p:nvCxnSpPr>
        <p:spPr bwMode="auto">
          <a:xfrm flipV="1">
            <a:off x="2135758" y="3871099"/>
            <a:ext cx="933584" cy="310369"/>
          </a:xfrm>
          <a:prstGeom prst="straightConnector1">
            <a:avLst/>
          </a:prstGeom>
          <a:solidFill>
            <a:srgbClr val="C0C0C0">
              <a:alpha val="0"/>
            </a:srgbClr>
          </a:solidFill>
          <a:ln w="19050" cap="flat" cmpd="sng" algn="ctr">
            <a:solidFill>
              <a:srgbClr val="00B0F0"/>
            </a:solidFill>
            <a:prstDash val="solid"/>
            <a:round/>
            <a:headEnd type="none" w="med" len="med"/>
            <a:tailEnd type="triangle"/>
          </a:ln>
          <a:effectLst/>
        </p:spPr>
      </p:cxnSp>
      <p:cxnSp>
        <p:nvCxnSpPr>
          <p:cNvPr id="55" name="直接箭头连接符 54"/>
          <p:cNvCxnSpPr>
            <a:stCxn id="7" idx="6"/>
            <a:endCxn id="13" idx="2"/>
          </p:cNvCxnSpPr>
          <p:nvPr/>
        </p:nvCxnSpPr>
        <p:spPr bwMode="auto">
          <a:xfrm>
            <a:off x="2135758" y="4181468"/>
            <a:ext cx="933584" cy="635968"/>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54" name="直接箭头连接符 53"/>
          <p:cNvCxnSpPr>
            <a:stCxn id="7" idx="6"/>
            <a:endCxn id="14" idx="2"/>
          </p:cNvCxnSpPr>
          <p:nvPr/>
        </p:nvCxnSpPr>
        <p:spPr bwMode="auto">
          <a:xfrm>
            <a:off x="2135758" y="4181468"/>
            <a:ext cx="933584" cy="1582305"/>
          </a:xfrm>
          <a:prstGeom prst="straightConnector1">
            <a:avLst/>
          </a:prstGeom>
          <a:solidFill>
            <a:srgbClr val="C0C0C0">
              <a:alpha val="0"/>
            </a:srgbClr>
          </a:solidFill>
          <a:ln w="19050" cap="flat" cmpd="sng" algn="ctr">
            <a:solidFill>
              <a:srgbClr val="00B0F0"/>
            </a:solidFill>
            <a:prstDash val="solid"/>
            <a:round/>
            <a:headEnd type="none" w="med" len="med"/>
            <a:tailEnd type="triangle"/>
          </a:ln>
          <a:effectLst/>
        </p:spPr>
      </p:cxnSp>
      <p:sp>
        <p:nvSpPr>
          <p:cNvPr id="2" name="灯片编号占位符 1"/>
          <p:cNvSpPr>
            <a:spLocks noGrp="1"/>
          </p:cNvSpPr>
          <p:nvPr>
            <p:ph type="sldNum" sz="quarter" idx="12"/>
          </p:nvPr>
        </p:nvSpPr>
        <p:spPr/>
        <p:txBody>
          <a:bodyPr/>
          <a:lstStyle/>
          <a:p>
            <a:pPr>
              <a:defRPr/>
            </a:pPr>
            <a:fld id="{73697CC5-BB9E-487E-AFF3-8F5506CF83B5}" type="slidenum">
              <a:rPr lang="en-US" altLang="ko-KR" smtClean="0"/>
              <a:pPr>
                <a:defRPr/>
              </a:pPr>
              <a:t>41</a:t>
            </a:fld>
            <a:endParaRPr lang="en-US" altLang="ko-KR"/>
          </a:p>
        </p:txBody>
      </p:sp>
      <mc:AlternateContent xmlns:mc="http://schemas.openxmlformats.org/markup-compatibility/2006" xmlns:a14="http://schemas.microsoft.com/office/drawing/2010/main">
        <mc:Choice Requires="a14">
          <p:sp>
            <p:nvSpPr>
              <p:cNvPr id="58" name="内容占位符 2"/>
              <p:cNvSpPr>
                <a:spLocks noGrp="1"/>
              </p:cNvSpPr>
              <p:nvPr>
                <p:ph idx="1"/>
              </p:nvPr>
            </p:nvSpPr>
            <p:spPr>
              <a:xfrm>
                <a:off x="457200" y="980728"/>
                <a:ext cx="8363272" cy="5688360"/>
              </a:xfrm>
            </p:spPr>
            <p:txBody>
              <a:bodyPr/>
              <a:lstStyle/>
              <a:p>
                <a:r>
                  <a:rPr lang="en-US" altLang="zh-CN" sz="2800"/>
                  <a:t>Basic </a:t>
                </a:r>
                <a:r>
                  <a:rPr lang="en-US" altLang="zh-CN" sz="2800" smtClean="0"/>
                  <a:t>idea of AAM</a:t>
                </a:r>
                <a:endParaRPr lang="en-US" altLang="zh-CN" sz="2800"/>
              </a:p>
              <a:p>
                <a:pPr lvl="1"/>
                <a:r>
                  <a:rPr lang="en-US" altLang="zh-CN" sz="2400"/>
                  <a:t>Dynamically select the greedy strategy</a:t>
                </a:r>
              </a:p>
              <a:p>
                <a:pPr lvl="2"/>
                <a:r>
                  <a:rPr lang="en-US" altLang="zh-CN" sz="2100"/>
                  <a:t>When </a:t>
                </a:r>
                <a14:m>
                  <m:oMath xmlns:m="http://schemas.openxmlformats.org/officeDocument/2006/math">
                    <m:r>
                      <a:rPr lang="en-US" altLang="zh-CN" sz="2100" i="1">
                        <a:solidFill>
                          <a:srgbClr val="FF0000"/>
                        </a:solidFill>
                        <a:latin typeface="Cambria Math" panose="02040503050406030204" pitchFamily="18" charset="0"/>
                      </a:rPr>
                      <m:t>𝑎𝑣𝑔</m:t>
                    </m:r>
                    <m:r>
                      <a:rPr lang="en-US" altLang="zh-CN" sz="2100" i="1">
                        <a:solidFill>
                          <a:srgbClr val="FF0000"/>
                        </a:solidFill>
                        <a:latin typeface="Cambria Math" panose="02040503050406030204" pitchFamily="18" charset="0"/>
                      </a:rPr>
                      <m:t>&lt; </m:t>
                    </m:r>
                    <m:r>
                      <a:rPr lang="en-US" altLang="zh-CN" sz="2100" i="1">
                        <a:solidFill>
                          <a:srgbClr val="FF0000"/>
                        </a:solidFill>
                        <a:latin typeface="Cambria Math" panose="02040503050406030204" pitchFamily="18" charset="0"/>
                      </a:rPr>
                      <m:t>𝑚𝑎𝑥𝑅𝑒𝑚𝑎𝑖𝑛</m:t>
                    </m:r>
                  </m:oMath>
                </a14:m>
                <a:r>
                  <a:rPr lang="en-US" altLang="zh-CN" sz="2100"/>
                  <a:t>, greedily assign the uncompleted tasks with the</a:t>
                </a:r>
                <a:r>
                  <a:rPr lang="en-US" altLang="zh-CN" sz="2100">
                    <a:solidFill>
                      <a:srgbClr val="FF0000"/>
                    </a:solidFill>
                  </a:rPr>
                  <a:t> least accumulated accuracy</a:t>
                </a:r>
                <a:endParaRPr lang="en-US" altLang="zh-CN" sz="2100"/>
              </a:p>
              <a:p>
                <a:pPr lvl="2"/>
                <a:endParaRPr lang="en-US" altLang="zh-CN"/>
              </a:p>
            </p:txBody>
          </p:sp>
        </mc:Choice>
        <mc:Fallback xmlns="">
          <p:sp>
            <p:nvSpPr>
              <p:cNvPr id="58" name="内容占位符 2"/>
              <p:cNvSpPr>
                <a:spLocks noGrp="1" noRot="1" noChangeAspect="1" noMove="1" noResize="1" noEditPoints="1" noAdjustHandles="1" noChangeArrowheads="1" noChangeShapeType="1" noTextEdit="1"/>
              </p:cNvSpPr>
              <p:nvPr>
                <p:ph idx="1"/>
              </p:nvPr>
            </p:nvSpPr>
            <p:spPr>
              <a:xfrm>
                <a:off x="457200" y="980728"/>
                <a:ext cx="8363272" cy="5688360"/>
              </a:xfrm>
              <a:blipFill rotWithShape="0">
                <a:blip r:embed="rId19"/>
                <a:stretch>
                  <a:fillRect l="-583" t="-117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262438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bwMode="auto">
          <a:xfrm>
            <a:off x="1775758" y="3020730"/>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6" name="椭圆 5"/>
          <p:cNvSpPr/>
          <p:nvPr/>
        </p:nvSpPr>
        <p:spPr bwMode="auto">
          <a:xfrm>
            <a:off x="1775758" y="3511099"/>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7" name="椭圆 6"/>
          <p:cNvSpPr/>
          <p:nvPr/>
        </p:nvSpPr>
        <p:spPr bwMode="auto">
          <a:xfrm>
            <a:off x="1775758" y="4001468"/>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effectLst/>
              <a:latin typeface="Arial" charset="0"/>
              <a:ea typeface="Arial Unicode MS" pitchFamily="50" charset="-127"/>
              <a:cs typeface="Arial Unicode MS" pitchFamily="50" charset="-127"/>
            </a:endParaRPr>
          </a:p>
        </p:txBody>
      </p:sp>
      <p:sp>
        <p:nvSpPr>
          <p:cNvPr id="9" name="椭圆 8"/>
          <p:cNvSpPr/>
          <p:nvPr/>
        </p:nvSpPr>
        <p:spPr bwMode="auto">
          <a:xfrm>
            <a:off x="1775758" y="4952561"/>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0" name="椭圆 9"/>
          <p:cNvSpPr/>
          <p:nvPr/>
        </p:nvSpPr>
        <p:spPr bwMode="auto">
          <a:xfrm>
            <a:off x="1775758" y="5413285"/>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1" name="椭圆 10"/>
          <p:cNvSpPr/>
          <p:nvPr/>
        </p:nvSpPr>
        <p:spPr bwMode="auto">
          <a:xfrm>
            <a:off x="1775758" y="5874009"/>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2" name="椭圆 11"/>
          <p:cNvSpPr/>
          <p:nvPr/>
        </p:nvSpPr>
        <p:spPr bwMode="auto">
          <a:xfrm>
            <a:off x="1758059" y="6326593"/>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3" name="椭圆 12"/>
          <p:cNvSpPr/>
          <p:nvPr/>
        </p:nvSpPr>
        <p:spPr bwMode="auto">
          <a:xfrm>
            <a:off x="3069342" y="4637436"/>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4" name="椭圆 13"/>
          <p:cNvSpPr/>
          <p:nvPr/>
        </p:nvSpPr>
        <p:spPr bwMode="auto">
          <a:xfrm>
            <a:off x="3069342" y="5583773"/>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cxnSp>
        <p:nvCxnSpPr>
          <p:cNvPr id="15" name="直接箭头连接符 14"/>
          <p:cNvCxnSpPr>
            <a:stCxn id="12" idx="6"/>
            <a:endCxn id="14" idx="2"/>
          </p:cNvCxnSpPr>
          <p:nvPr/>
        </p:nvCxnSpPr>
        <p:spPr bwMode="auto">
          <a:xfrm flipV="1">
            <a:off x="2118059" y="5763773"/>
            <a:ext cx="951283" cy="742820"/>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16" name="直接箭头连接符 15"/>
          <p:cNvCxnSpPr>
            <a:stCxn id="5" idx="6"/>
            <a:endCxn id="14" idx="2"/>
          </p:cNvCxnSpPr>
          <p:nvPr/>
        </p:nvCxnSpPr>
        <p:spPr bwMode="auto">
          <a:xfrm>
            <a:off x="2135758" y="3200730"/>
            <a:ext cx="933584" cy="2563043"/>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17" name="直接箭头连接符 16"/>
          <p:cNvCxnSpPr>
            <a:stCxn id="6" idx="6"/>
            <a:endCxn id="14" idx="2"/>
          </p:cNvCxnSpPr>
          <p:nvPr/>
        </p:nvCxnSpPr>
        <p:spPr bwMode="auto">
          <a:xfrm>
            <a:off x="2135758" y="3691099"/>
            <a:ext cx="933584" cy="2072674"/>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18" name="直接箭头连接符 17"/>
          <p:cNvCxnSpPr>
            <a:stCxn id="8" idx="6"/>
            <a:endCxn id="13" idx="2"/>
          </p:cNvCxnSpPr>
          <p:nvPr/>
        </p:nvCxnSpPr>
        <p:spPr bwMode="auto">
          <a:xfrm>
            <a:off x="2135758" y="4671837"/>
            <a:ext cx="933584" cy="145599"/>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19" name="直接箭头连接符 18"/>
          <p:cNvCxnSpPr>
            <a:stCxn id="8" idx="6"/>
            <a:endCxn id="45" idx="2"/>
          </p:cNvCxnSpPr>
          <p:nvPr/>
        </p:nvCxnSpPr>
        <p:spPr bwMode="auto">
          <a:xfrm flipV="1">
            <a:off x="2135758" y="3871099"/>
            <a:ext cx="933584" cy="800738"/>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0" name="直接箭头连接符 19"/>
          <p:cNvCxnSpPr>
            <a:stCxn id="8" idx="6"/>
            <a:endCxn id="14" idx="2"/>
          </p:cNvCxnSpPr>
          <p:nvPr/>
        </p:nvCxnSpPr>
        <p:spPr bwMode="auto">
          <a:xfrm>
            <a:off x="2135758" y="4671837"/>
            <a:ext cx="933584" cy="1091936"/>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1" name="直接箭头连接符 20"/>
          <p:cNvCxnSpPr>
            <a:stCxn id="9" idx="6"/>
            <a:endCxn id="45" idx="2"/>
          </p:cNvCxnSpPr>
          <p:nvPr/>
        </p:nvCxnSpPr>
        <p:spPr bwMode="auto">
          <a:xfrm flipV="1">
            <a:off x="2135758" y="3871099"/>
            <a:ext cx="933584" cy="1261462"/>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2" name="直接箭头连接符 21"/>
          <p:cNvCxnSpPr>
            <a:stCxn id="9" idx="6"/>
            <a:endCxn id="13" idx="2"/>
          </p:cNvCxnSpPr>
          <p:nvPr/>
        </p:nvCxnSpPr>
        <p:spPr bwMode="auto">
          <a:xfrm flipV="1">
            <a:off x="2135758" y="4817436"/>
            <a:ext cx="933584" cy="315125"/>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3" name="直接箭头连接符 22"/>
          <p:cNvCxnSpPr>
            <a:stCxn id="9" idx="6"/>
            <a:endCxn id="14" idx="2"/>
          </p:cNvCxnSpPr>
          <p:nvPr/>
        </p:nvCxnSpPr>
        <p:spPr bwMode="auto">
          <a:xfrm>
            <a:off x="2135758" y="5132561"/>
            <a:ext cx="933584" cy="631212"/>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4" name="直接箭头连接符 23"/>
          <p:cNvCxnSpPr>
            <a:stCxn id="10" idx="6"/>
            <a:endCxn id="13" idx="2"/>
          </p:cNvCxnSpPr>
          <p:nvPr/>
        </p:nvCxnSpPr>
        <p:spPr bwMode="auto">
          <a:xfrm flipV="1">
            <a:off x="2135758" y="4817436"/>
            <a:ext cx="933584" cy="775849"/>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5" name="直接箭头连接符 24"/>
          <p:cNvCxnSpPr>
            <a:stCxn id="10" idx="6"/>
            <a:endCxn id="45" idx="2"/>
          </p:cNvCxnSpPr>
          <p:nvPr/>
        </p:nvCxnSpPr>
        <p:spPr bwMode="auto">
          <a:xfrm flipV="1">
            <a:off x="2135758" y="3871099"/>
            <a:ext cx="933584" cy="1722186"/>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6" name="直接箭头连接符 25"/>
          <p:cNvCxnSpPr>
            <a:stCxn id="10" idx="6"/>
            <a:endCxn id="14" idx="2"/>
          </p:cNvCxnSpPr>
          <p:nvPr/>
        </p:nvCxnSpPr>
        <p:spPr bwMode="auto">
          <a:xfrm>
            <a:off x="2135758" y="5593285"/>
            <a:ext cx="933584" cy="170488"/>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7" name="直接箭头连接符 26"/>
          <p:cNvCxnSpPr>
            <a:stCxn id="11" idx="6"/>
            <a:endCxn id="13" idx="2"/>
          </p:cNvCxnSpPr>
          <p:nvPr/>
        </p:nvCxnSpPr>
        <p:spPr bwMode="auto">
          <a:xfrm flipV="1">
            <a:off x="2135758" y="4817436"/>
            <a:ext cx="933584" cy="1236573"/>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8" name="直接箭头连接符 27"/>
          <p:cNvCxnSpPr>
            <a:stCxn id="11" idx="6"/>
            <a:endCxn id="14" idx="2"/>
          </p:cNvCxnSpPr>
          <p:nvPr/>
        </p:nvCxnSpPr>
        <p:spPr bwMode="auto">
          <a:xfrm flipV="1">
            <a:off x="2135758" y="5763773"/>
            <a:ext cx="933584" cy="290236"/>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9" name="直接箭头连接符 28"/>
          <p:cNvCxnSpPr>
            <a:stCxn id="11" idx="6"/>
            <a:endCxn id="45" idx="2"/>
          </p:cNvCxnSpPr>
          <p:nvPr/>
        </p:nvCxnSpPr>
        <p:spPr bwMode="auto">
          <a:xfrm flipV="1">
            <a:off x="2135758" y="3871099"/>
            <a:ext cx="933584" cy="2182910"/>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0" name="直接箭头连接符 29"/>
          <p:cNvCxnSpPr>
            <a:stCxn id="12" idx="6"/>
            <a:endCxn id="45" idx="2"/>
          </p:cNvCxnSpPr>
          <p:nvPr/>
        </p:nvCxnSpPr>
        <p:spPr bwMode="auto">
          <a:xfrm flipV="1">
            <a:off x="2118059" y="3871099"/>
            <a:ext cx="951283" cy="2635494"/>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1" name="直接箭头连接符 30"/>
          <p:cNvCxnSpPr>
            <a:stCxn id="12" idx="6"/>
            <a:endCxn id="13" idx="2"/>
          </p:cNvCxnSpPr>
          <p:nvPr/>
        </p:nvCxnSpPr>
        <p:spPr bwMode="auto">
          <a:xfrm flipV="1">
            <a:off x="2118059" y="4817436"/>
            <a:ext cx="951283" cy="1689157"/>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2" name="文本框 31"/>
              <p:cNvSpPr txBox="1"/>
              <p:nvPr/>
            </p:nvSpPr>
            <p:spPr>
              <a:xfrm>
                <a:off x="1487706" y="3534566"/>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2</m:t>
                          </m:r>
                        </m:sub>
                      </m:sSub>
                    </m:oMath>
                  </m:oMathPara>
                </a14:m>
                <a:endParaRPr lang="zh-CN" altLang="en-US"/>
              </a:p>
            </p:txBody>
          </p:sp>
        </mc:Choice>
        <mc:Fallback xmlns="">
          <p:sp>
            <p:nvSpPr>
              <p:cNvPr id="32" name="文本框 31"/>
              <p:cNvSpPr txBox="1">
                <a:spLocks noRot="1" noChangeAspect="1" noMove="1" noResize="1" noEditPoints="1" noAdjustHandles="1" noChangeArrowheads="1" noChangeShapeType="1" noTextEdit="1"/>
              </p:cNvSpPr>
              <p:nvPr/>
            </p:nvSpPr>
            <p:spPr>
              <a:xfrm>
                <a:off x="1487706" y="3534566"/>
                <a:ext cx="936104" cy="307777"/>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1505555" y="303640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solidFill>
                                <a:srgbClr val="000000"/>
                              </a:solidFill>
                              <a:latin typeface="Cambria Math" panose="02040503050406030204" pitchFamily="18" charset="0"/>
                              <a:ea typeface="宋体" panose="02010600030101010101" pitchFamily="2" charset="-122"/>
                            </a:rPr>
                          </m:ctrlPr>
                        </m:sSubPr>
                        <m:e>
                          <m:r>
                            <a:rPr lang="en-US" altLang="zh-CN" b="0" i="1">
                              <a:solidFill>
                                <a:srgbClr val="000000"/>
                              </a:solidFill>
                              <a:latin typeface="Cambria Math" panose="02040503050406030204" pitchFamily="18" charset="0"/>
                              <a:ea typeface="宋体" panose="02010600030101010101" pitchFamily="2" charset="-122"/>
                            </a:rPr>
                            <m:t>𝑤</m:t>
                          </m:r>
                        </m:e>
                        <m:sub>
                          <m:r>
                            <a:rPr lang="en-US" altLang="zh-CN" b="0" i="1">
                              <a:solidFill>
                                <a:srgbClr val="000000"/>
                              </a:solidFill>
                              <a:latin typeface="Cambria Math" panose="02040503050406030204" pitchFamily="18" charset="0"/>
                              <a:ea typeface="宋体" panose="02010600030101010101" pitchFamily="2" charset="-122"/>
                            </a:rPr>
                            <m:t>1</m:t>
                          </m:r>
                        </m:sub>
                      </m:sSub>
                    </m:oMath>
                  </m:oMathPara>
                </a14:m>
                <a:endParaRPr lang="zh-CN" altLang="en-US"/>
              </a:p>
            </p:txBody>
          </p:sp>
        </mc:Choice>
        <mc:Fallback xmlns="">
          <p:sp>
            <p:nvSpPr>
              <p:cNvPr id="33" name="文本框 32"/>
              <p:cNvSpPr txBox="1">
                <a:spLocks noRot="1" noChangeAspect="1" noMove="1" noResize="1" noEditPoints="1" noAdjustHandles="1" noChangeArrowheads="1" noChangeShapeType="1" noTextEdit="1"/>
              </p:cNvSpPr>
              <p:nvPr/>
            </p:nvSpPr>
            <p:spPr>
              <a:xfrm>
                <a:off x="1505555" y="3036404"/>
                <a:ext cx="936104" cy="307777"/>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2800112" y="3698447"/>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1</m:t>
                          </m:r>
                        </m:sub>
                      </m:sSub>
                    </m:oMath>
                  </m:oMathPara>
                </a14:m>
                <a:endParaRPr lang="zh-CN" altLang="en-US"/>
              </a:p>
            </p:txBody>
          </p:sp>
        </mc:Choice>
        <mc:Fallback xmlns="">
          <p:sp>
            <p:nvSpPr>
              <p:cNvPr id="34" name="文本框 33"/>
              <p:cNvSpPr txBox="1">
                <a:spLocks noRot="1" noChangeAspect="1" noMove="1" noResize="1" noEditPoints="1" noAdjustHandles="1" noChangeArrowheads="1" noChangeShapeType="1" noTextEdit="1"/>
              </p:cNvSpPr>
              <p:nvPr/>
            </p:nvSpPr>
            <p:spPr>
              <a:xfrm>
                <a:off x="2800112" y="3698447"/>
                <a:ext cx="936104" cy="307777"/>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p:cNvSpPr txBox="1"/>
              <p:nvPr/>
            </p:nvSpPr>
            <p:spPr>
              <a:xfrm>
                <a:off x="2781290" y="462101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2</m:t>
                          </m:r>
                        </m:sub>
                      </m:sSub>
                    </m:oMath>
                  </m:oMathPara>
                </a14:m>
                <a:endParaRPr lang="zh-CN" altLang="en-US"/>
              </a:p>
            </p:txBody>
          </p:sp>
        </mc:Choice>
        <mc:Fallback xmlns="">
          <p:sp>
            <p:nvSpPr>
              <p:cNvPr id="35" name="文本框 34"/>
              <p:cNvSpPr txBox="1">
                <a:spLocks noRot="1" noChangeAspect="1" noMove="1" noResize="1" noEditPoints="1" noAdjustHandles="1" noChangeArrowheads="1" noChangeShapeType="1" noTextEdit="1"/>
              </p:cNvSpPr>
              <p:nvPr/>
            </p:nvSpPr>
            <p:spPr>
              <a:xfrm>
                <a:off x="2781290" y="4621015"/>
                <a:ext cx="936104" cy="307777"/>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2781290" y="560390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3</m:t>
                          </m:r>
                        </m:sub>
                      </m:sSub>
                    </m:oMath>
                  </m:oMathPara>
                </a14:m>
                <a:endParaRPr lang="zh-CN" altLang="en-US"/>
              </a:p>
            </p:txBody>
          </p:sp>
        </mc:Choice>
        <mc:Fallback xmlns="">
          <p:sp>
            <p:nvSpPr>
              <p:cNvPr id="36" name="文本框 35"/>
              <p:cNvSpPr txBox="1">
                <a:spLocks noRot="1" noChangeAspect="1" noMove="1" noResize="1" noEditPoints="1" noAdjustHandles="1" noChangeArrowheads="1" noChangeShapeType="1" noTextEdit="1"/>
              </p:cNvSpPr>
              <p:nvPr/>
            </p:nvSpPr>
            <p:spPr>
              <a:xfrm>
                <a:off x="2781290" y="5603905"/>
                <a:ext cx="936104" cy="307777"/>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p:cNvSpPr txBox="1"/>
              <p:nvPr/>
            </p:nvSpPr>
            <p:spPr>
              <a:xfrm>
                <a:off x="1496556" y="4012971"/>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3</m:t>
                          </m:r>
                        </m:sub>
                      </m:sSub>
                    </m:oMath>
                  </m:oMathPara>
                </a14:m>
                <a:endParaRPr lang="zh-CN" altLang="en-US"/>
              </a:p>
            </p:txBody>
          </p:sp>
        </mc:Choice>
        <mc:Fallback xmlns="">
          <p:sp>
            <p:nvSpPr>
              <p:cNvPr id="37" name="文本框 36"/>
              <p:cNvSpPr txBox="1">
                <a:spLocks noRot="1" noChangeAspect="1" noMove="1" noResize="1" noEditPoints="1" noAdjustHandles="1" noChangeArrowheads="1" noChangeShapeType="1" noTextEdit="1"/>
              </p:cNvSpPr>
              <p:nvPr/>
            </p:nvSpPr>
            <p:spPr>
              <a:xfrm>
                <a:off x="1496556" y="4012971"/>
                <a:ext cx="936104" cy="307777"/>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p:cNvSpPr txBox="1"/>
              <p:nvPr/>
            </p:nvSpPr>
            <p:spPr>
              <a:xfrm>
                <a:off x="1478857" y="632918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8</m:t>
                          </m:r>
                        </m:sub>
                      </m:sSub>
                    </m:oMath>
                  </m:oMathPara>
                </a14:m>
                <a:endParaRPr lang="zh-CN" altLang="en-US"/>
              </a:p>
            </p:txBody>
          </p:sp>
        </mc:Choice>
        <mc:Fallback xmlns="">
          <p:sp>
            <p:nvSpPr>
              <p:cNvPr id="38" name="文本框 37"/>
              <p:cNvSpPr txBox="1">
                <a:spLocks noRot="1" noChangeAspect="1" noMove="1" noResize="1" noEditPoints="1" noAdjustHandles="1" noChangeArrowheads="1" noChangeShapeType="1" noTextEdit="1"/>
              </p:cNvSpPr>
              <p:nvPr/>
            </p:nvSpPr>
            <p:spPr>
              <a:xfrm>
                <a:off x="1478857" y="6329185"/>
                <a:ext cx="936104" cy="307777"/>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p:cNvSpPr txBox="1"/>
              <p:nvPr/>
            </p:nvSpPr>
            <p:spPr>
              <a:xfrm>
                <a:off x="1502568" y="5875857"/>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7</m:t>
                          </m:r>
                        </m:sub>
                      </m:sSub>
                    </m:oMath>
                  </m:oMathPara>
                </a14:m>
                <a:endParaRPr lang="zh-CN" altLang="en-US"/>
              </a:p>
            </p:txBody>
          </p:sp>
        </mc:Choice>
        <mc:Fallback xmlns="">
          <p:sp>
            <p:nvSpPr>
              <p:cNvPr id="39" name="文本框 38"/>
              <p:cNvSpPr txBox="1">
                <a:spLocks noRot="1" noChangeAspect="1" noMove="1" noResize="1" noEditPoints="1" noAdjustHandles="1" noChangeArrowheads="1" noChangeShapeType="1" noTextEdit="1"/>
              </p:cNvSpPr>
              <p:nvPr/>
            </p:nvSpPr>
            <p:spPr>
              <a:xfrm>
                <a:off x="1502568" y="5875857"/>
                <a:ext cx="936104" cy="307777"/>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p:cNvSpPr txBox="1"/>
              <p:nvPr/>
            </p:nvSpPr>
            <p:spPr>
              <a:xfrm>
                <a:off x="1505555" y="544081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6</m:t>
                          </m:r>
                        </m:sub>
                      </m:sSub>
                    </m:oMath>
                  </m:oMathPara>
                </a14:m>
                <a:endParaRPr lang="zh-CN" altLang="en-US"/>
              </a:p>
            </p:txBody>
          </p:sp>
        </mc:Choice>
        <mc:Fallback xmlns="">
          <p:sp>
            <p:nvSpPr>
              <p:cNvPr id="40" name="文本框 39"/>
              <p:cNvSpPr txBox="1">
                <a:spLocks noRot="1" noChangeAspect="1" noMove="1" noResize="1" noEditPoints="1" noAdjustHandles="1" noChangeArrowheads="1" noChangeShapeType="1" noTextEdit="1"/>
              </p:cNvSpPr>
              <p:nvPr/>
            </p:nvSpPr>
            <p:spPr>
              <a:xfrm>
                <a:off x="1505555" y="5440814"/>
                <a:ext cx="936104" cy="307777"/>
              </a:xfrm>
              <a:prstGeom prst="rect">
                <a:avLst/>
              </a:prstGeom>
              <a:blipFill rotWithShape="0">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p:cNvSpPr txBox="1"/>
              <p:nvPr/>
            </p:nvSpPr>
            <p:spPr>
              <a:xfrm>
                <a:off x="1487706" y="497730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5</m:t>
                          </m:r>
                        </m:sub>
                      </m:sSub>
                    </m:oMath>
                  </m:oMathPara>
                </a14:m>
                <a:endParaRPr lang="zh-CN" altLang="en-US"/>
              </a:p>
            </p:txBody>
          </p:sp>
        </mc:Choice>
        <mc:Fallback xmlns="">
          <p:sp>
            <p:nvSpPr>
              <p:cNvPr id="41" name="文本框 40"/>
              <p:cNvSpPr txBox="1">
                <a:spLocks noRot="1" noChangeAspect="1" noMove="1" noResize="1" noEditPoints="1" noAdjustHandles="1" noChangeArrowheads="1" noChangeShapeType="1" noTextEdit="1"/>
              </p:cNvSpPr>
              <p:nvPr/>
            </p:nvSpPr>
            <p:spPr>
              <a:xfrm>
                <a:off x="1487706" y="4977304"/>
                <a:ext cx="936104" cy="307777"/>
              </a:xfrm>
              <a:prstGeom prst="rect">
                <a:avLst/>
              </a:prstGeom>
              <a:blipFill rotWithShape="0">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p:cNvSpPr txBox="1"/>
              <p:nvPr/>
            </p:nvSpPr>
            <p:spPr>
              <a:xfrm>
                <a:off x="1484234" y="448507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4</m:t>
                          </m:r>
                        </m:sub>
                      </m:sSub>
                    </m:oMath>
                  </m:oMathPara>
                </a14:m>
                <a:endParaRPr lang="zh-CN" altLang="en-US"/>
              </a:p>
            </p:txBody>
          </p:sp>
        </mc:Choice>
        <mc:Fallback xmlns="">
          <p:sp>
            <p:nvSpPr>
              <p:cNvPr id="42" name="文本框 41"/>
              <p:cNvSpPr txBox="1">
                <a:spLocks noRot="1" noChangeAspect="1" noMove="1" noResize="1" noEditPoints="1" noAdjustHandles="1" noChangeArrowheads="1" noChangeShapeType="1" noTextEdit="1"/>
              </p:cNvSpPr>
              <p:nvPr/>
            </p:nvSpPr>
            <p:spPr>
              <a:xfrm>
                <a:off x="1484234" y="4485074"/>
                <a:ext cx="936104" cy="307777"/>
              </a:xfrm>
              <a:prstGeom prst="rect">
                <a:avLst/>
              </a:prstGeom>
              <a:blipFill rotWithShape="0">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43" name="表格 42"/>
              <p:cNvGraphicFramePr>
                <a:graphicFrameLocks noGrp="1"/>
              </p:cNvGraphicFramePr>
              <p:nvPr>
                <p:extLst>
                  <p:ext uri="{D42A27DB-BD31-4B8C-83A1-F6EECF244321}">
                    <p14:modId xmlns:p14="http://schemas.microsoft.com/office/powerpoint/2010/main" val="454199323"/>
                  </p:ext>
                </p:extLst>
              </p:nvPr>
            </p:nvGraphicFramePr>
            <p:xfrm>
              <a:off x="6349022" y="3298583"/>
              <a:ext cx="2529060" cy="3337560"/>
            </p:xfrm>
            <a:graphic>
              <a:graphicData uri="http://schemas.openxmlformats.org/drawingml/2006/table">
                <a:tbl>
                  <a:tblPr firstRow="1" bandRow="1">
                    <a:tableStyleId>{5C22544A-7EE6-4342-B048-85BDC9FD1C3A}</a:tableStyleId>
                  </a:tblPr>
                  <a:tblGrid>
                    <a:gridCol w="632265">
                      <a:extLst>
                        <a:ext uri="{9D8B030D-6E8A-4147-A177-3AD203B41FA5}">
                          <a16:colId xmlns="" xmlns:a16="http://schemas.microsoft.com/office/drawing/2014/main" val="20000"/>
                        </a:ext>
                      </a:extLst>
                    </a:gridCol>
                    <a:gridCol w="632265">
                      <a:extLst>
                        <a:ext uri="{9D8B030D-6E8A-4147-A177-3AD203B41FA5}">
                          <a16:colId xmlns="" xmlns:a16="http://schemas.microsoft.com/office/drawing/2014/main" val="20001"/>
                        </a:ext>
                      </a:extLst>
                    </a:gridCol>
                    <a:gridCol w="632265">
                      <a:extLst>
                        <a:ext uri="{9D8B030D-6E8A-4147-A177-3AD203B41FA5}">
                          <a16:colId xmlns="" xmlns:a16="http://schemas.microsoft.com/office/drawing/2014/main" val="20002"/>
                        </a:ext>
                      </a:extLst>
                    </a:gridCol>
                    <a:gridCol w="632265">
                      <a:extLst>
                        <a:ext uri="{9D8B030D-6E8A-4147-A177-3AD203B41FA5}">
                          <a16:colId xmlns="" xmlns:a16="http://schemas.microsoft.com/office/drawing/2014/main" val="20003"/>
                        </a:ext>
                      </a:extLst>
                    </a:gridCol>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𝟏</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𝟐</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𝟑</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𝟏</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1"/>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𝟐</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2"/>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𝟑</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𝟒</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4"/>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𝟓</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5"/>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𝟔</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6"/>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𝟕</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𝟖</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8"/>
                      </a:ext>
                    </a:extLst>
                  </a:tr>
                </a:tbl>
              </a:graphicData>
            </a:graphic>
          </p:graphicFrame>
        </mc:Choice>
        <mc:Fallback xmlns="">
          <p:graphicFrame>
            <p:nvGraphicFramePr>
              <p:cNvPr id="43" name="表格 42"/>
              <p:cNvGraphicFramePr>
                <a:graphicFrameLocks noGrp="1"/>
              </p:cNvGraphicFramePr>
              <p:nvPr>
                <p:extLst>
                  <p:ext uri="{D42A27DB-BD31-4B8C-83A1-F6EECF244321}">
                    <p14:modId xmlns:p14="http://schemas.microsoft.com/office/powerpoint/2010/main" val="454199323"/>
                  </p:ext>
                </p:extLst>
              </p:nvPr>
            </p:nvGraphicFramePr>
            <p:xfrm>
              <a:off x="6349022" y="3298583"/>
              <a:ext cx="2529060" cy="3337560"/>
            </p:xfrm>
            <a:graphic>
              <a:graphicData uri="http://schemas.openxmlformats.org/drawingml/2006/table">
                <a:tbl>
                  <a:tblPr firstRow="1" bandRow="1">
                    <a:tableStyleId>{5C22544A-7EE6-4342-B048-85BDC9FD1C3A}</a:tableStyleId>
                  </a:tblPr>
                  <a:tblGrid>
                    <a:gridCol w="632265"/>
                    <a:gridCol w="632265"/>
                    <a:gridCol w="632265"/>
                    <a:gridCol w="632265"/>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100962" t="-1639" r="-201923" b="-822951"/>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200962" t="-1639" r="-101923" b="-822951"/>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300962" t="-1639" r="-1923" b="-822951"/>
                          </a:stretch>
                        </a:blip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101639" r="-301923" b="-722951"/>
                          </a:stretch>
                        </a:blip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201639" r="-301923" b="-622951"/>
                          </a:stretch>
                        </a:blip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0.96</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301639" r="-301923" b="-522951"/>
                          </a:stretch>
                        </a:blip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0.96</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0.96</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408333" r="-301923" b="-431667"/>
                          </a:stretch>
                        </a:blip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0.98</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500000" r="-301923" b="-324590"/>
                          </a:stretch>
                        </a:blip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bg1">
                                  <a:lumMod val="85000"/>
                                </a:schemeClr>
                              </a:solidFill>
                            </a:rPr>
                            <a:t>0.94</a:t>
                          </a:r>
                          <a:endParaRPr lang="zh-CN" altLang="en-US" smtClean="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600000" r="-301923" b="-224590"/>
                          </a:stretch>
                        </a:blip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700000" r="-301923" b="-124590"/>
                          </a:stretch>
                        </a:blip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800000" r="-301923" b="-24590"/>
                          </a:stretch>
                        </a:blip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Fallback>
      </mc:AlternateContent>
      <p:sp>
        <p:nvSpPr>
          <p:cNvPr id="44" name="文本框 43"/>
          <p:cNvSpPr txBox="1"/>
          <p:nvPr/>
        </p:nvSpPr>
        <p:spPr>
          <a:xfrm>
            <a:off x="3500851" y="3072953"/>
            <a:ext cx="2576555" cy="307777"/>
          </a:xfrm>
          <a:prstGeom prst="rect">
            <a:avLst/>
          </a:prstGeom>
          <a:noFill/>
        </p:spPr>
        <p:txBody>
          <a:bodyPr wrap="square" rtlCol="0">
            <a:spAutoFit/>
          </a:bodyPr>
          <a:lstStyle/>
          <a:p>
            <a:r>
              <a:rPr lang="en-US" altLang="zh-CN"/>
              <a:t>Accumulated Accuracy(S[j])</a:t>
            </a:r>
            <a:endParaRPr lang="zh-CN" altLang="en-US"/>
          </a:p>
        </p:txBody>
      </p:sp>
      <p:sp>
        <p:nvSpPr>
          <p:cNvPr id="45" name="椭圆 44"/>
          <p:cNvSpPr/>
          <p:nvPr/>
        </p:nvSpPr>
        <p:spPr bwMode="auto">
          <a:xfrm>
            <a:off x="3069342" y="3691099"/>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cxnSp>
        <p:nvCxnSpPr>
          <p:cNvPr id="46" name="直接箭头连接符 45"/>
          <p:cNvCxnSpPr>
            <a:stCxn id="5" idx="6"/>
            <a:endCxn id="45" idx="2"/>
          </p:cNvCxnSpPr>
          <p:nvPr/>
        </p:nvCxnSpPr>
        <p:spPr bwMode="auto">
          <a:xfrm>
            <a:off x="2135758" y="3200730"/>
            <a:ext cx="933584" cy="670369"/>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8" name="文本框 47"/>
              <p:cNvSpPr txBox="1"/>
              <p:nvPr/>
            </p:nvSpPr>
            <p:spPr>
              <a:xfrm>
                <a:off x="3472016" y="3725781"/>
                <a:ext cx="2756168" cy="3125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1" i="1" smtClean="0">
                          <a:latin typeface="Cambria Math" panose="02040503050406030204" pitchFamily="18" charset="0"/>
                        </a:rPr>
                        <m:t>𝟐</m:t>
                      </m:r>
                      <m:r>
                        <a:rPr lang="en-US" altLang="zh-CN" b="1" i="1" smtClean="0">
                          <a:latin typeface="Cambria Math" panose="02040503050406030204" pitchFamily="18" charset="0"/>
                        </a:rPr>
                        <m:t>.</m:t>
                      </m:r>
                      <m:r>
                        <a:rPr lang="en-US" altLang="zh-CN" b="1" i="1" smtClean="0">
                          <a:latin typeface="Cambria Math" panose="02040503050406030204" pitchFamily="18" charset="0"/>
                        </a:rPr>
                        <m:t>𝟔𝟗</m:t>
                      </m:r>
                    </m:oMath>
                  </m:oMathPara>
                </a14:m>
                <a:endParaRPr lang="zh-CN" altLang="en-US">
                  <a:solidFill>
                    <a:srgbClr val="00B0F0"/>
                  </a:solidFill>
                </a:endParaRPr>
              </a:p>
            </p:txBody>
          </p:sp>
        </mc:Choice>
        <mc:Fallback xmlns="">
          <p:sp>
            <p:nvSpPr>
              <p:cNvPr id="48" name="文本框 47"/>
              <p:cNvSpPr txBox="1">
                <a:spLocks noRot="1" noChangeAspect="1" noMove="1" noResize="1" noEditPoints="1" noAdjustHandles="1" noChangeArrowheads="1" noChangeShapeType="1" noTextEdit="1"/>
              </p:cNvSpPr>
              <p:nvPr/>
            </p:nvSpPr>
            <p:spPr>
              <a:xfrm>
                <a:off x="3472016" y="3725781"/>
                <a:ext cx="2756168" cy="312586"/>
              </a:xfrm>
              <a:prstGeom prst="rect">
                <a:avLst/>
              </a:prstGeom>
              <a:blipFill rotWithShape="0">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3476209" y="4664843"/>
                <a:ext cx="2823983" cy="3125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1" i="0" smtClean="0">
                          <a:solidFill>
                            <a:schemeClr val="tx1"/>
                          </a:solidFill>
                          <a:latin typeface="Cambria Math" panose="02040503050406030204" pitchFamily="18" charset="0"/>
                        </a:rPr>
                        <m:t>𝟏</m:t>
                      </m:r>
                      <m:r>
                        <a:rPr lang="en-US" altLang="zh-CN">
                          <a:solidFill>
                            <a:schemeClr val="tx1"/>
                          </a:solidFill>
                          <a:latin typeface="Cambria Math" panose="02040503050406030204" pitchFamily="18" charset="0"/>
                        </a:rPr>
                        <m:t>.</m:t>
                      </m:r>
                      <m:r>
                        <a:rPr lang="en-US" altLang="zh-CN" b="1" i="0" smtClean="0">
                          <a:solidFill>
                            <a:schemeClr val="tx1"/>
                          </a:solidFill>
                          <a:latin typeface="Cambria Math" panose="02040503050406030204" pitchFamily="18" charset="0"/>
                        </a:rPr>
                        <m:t>𝟕𝟕</m:t>
                      </m:r>
                    </m:oMath>
                  </m:oMathPara>
                </a14:m>
                <a:endParaRPr lang="zh-CN" altLang="en-US">
                  <a:solidFill>
                    <a:schemeClr val="tx1"/>
                  </a:solidFill>
                </a:endParaRPr>
              </a:p>
            </p:txBody>
          </p:sp>
        </mc:Choice>
        <mc:Fallback xmlns="">
          <p:sp>
            <p:nvSpPr>
              <p:cNvPr id="49" name="文本框 48"/>
              <p:cNvSpPr txBox="1">
                <a:spLocks noRot="1" noChangeAspect="1" noMove="1" noResize="1" noEditPoints="1" noAdjustHandles="1" noChangeArrowheads="1" noChangeShapeType="1" noTextEdit="1"/>
              </p:cNvSpPr>
              <p:nvPr/>
            </p:nvSpPr>
            <p:spPr>
              <a:xfrm>
                <a:off x="3476209" y="4664843"/>
                <a:ext cx="2823983" cy="312586"/>
              </a:xfrm>
              <a:prstGeom prst="rect">
                <a:avLst/>
              </a:prstGeom>
              <a:blipFill rotWithShape="0">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p:cNvSpPr txBox="1"/>
              <p:nvPr/>
            </p:nvSpPr>
            <p:spPr>
              <a:xfrm>
                <a:off x="3501257" y="5627594"/>
                <a:ext cx="2576555" cy="3125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𝟖𝟓</m:t>
                      </m:r>
                    </m:oMath>
                  </m:oMathPara>
                </a14:m>
                <a:endParaRPr lang="zh-CN" altLang="en-US">
                  <a:solidFill>
                    <a:srgbClr val="00B0F0"/>
                  </a:solidFill>
                </a:endParaRPr>
              </a:p>
            </p:txBody>
          </p:sp>
        </mc:Choice>
        <mc:Fallback xmlns="">
          <p:sp>
            <p:nvSpPr>
              <p:cNvPr id="50" name="文本框 49"/>
              <p:cNvSpPr txBox="1">
                <a:spLocks noRot="1" noChangeAspect="1" noMove="1" noResize="1" noEditPoints="1" noAdjustHandles="1" noChangeArrowheads="1" noChangeShapeType="1" noTextEdit="1"/>
              </p:cNvSpPr>
              <p:nvPr/>
            </p:nvSpPr>
            <p:spPr>
              <a:xfrm>
                <a:off x="3501257" y="5627594"/>
                <a:ext cx="2576555" cy="312586"/>
              </a:xfrm>
              <a:prstGeom prst="rect">
                <a:avLst/>
              </a:prstGeom>
              <a:blipFill rotWithShape="0">
                <a:blip r:embed="rId18"/>
                <a:stretch>
                  <a:fillRect/>
                </a:stretch>
              </a:blipFill>
            </p:spPr>
            <p:txBody>
              <a:bodyPr/>
              <a:lstStyle/>
              <a:p>
                <a:r>
                  <a:rPr lang="zh-CN" altLang="en-US">
                    <a:noFill/>
                  </a:rPr>
                  <a:t> </a:t>
                </a:r>
              </a:p>
            </p:txBody>
          </p:sp>
        </mc:Fallback>
      </mc:AlternateContent>
      <p:cxnSp>
        <p:nvCxnSpPr>
          <p:cNvPr id="51" name="直接箭头连接符 50"/>
          <p:cNvCxnSpPr>
            <a:stCxn id="6" idx="6"/>
            <a:endCxn id="45" idx="2"/>
          </p:cNvCxnSpPr>
          <p:nvPr/>
        </p:nvCxnSpPr>
        <p:spPr bwMode="auto">
          <a:xfrm>
            <a:off x="2135758" y="3691099"/>
            <a:ext cx="933584" cy="180000"/>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53" name="直接箭头连接符 52"/>
          <p:cNvCxnSpPr>
            <a:stCxn id="7" idx="6"/>
            <a:endCxn id="45" idx="2"/>
          </p:cNvCxnSpPr>
          <p:nvPr/>
        </p:nvCxnSpPr>
        <p:spPr bwMode="auto">
          <a:xfrm flipV="1">
            <a:off x="2135758" y="3871099"/>
            <a:ext cx="933584" cy="310369"/>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55" name="直接箭头连接符 54"/>
          <p:cNvCxnSpPr>
            <a:stCxn id="7" idx="6"/>
            <a:endCxn id="13" idx="2"/>
          </p:cNvCxnSpPr>
          <p:nvPr/>
        </p:nvCxnSpPr>
        <p:spPr bwMode="auto">
          <a:xfrm>
            <a:off x="2135758" y="4181468"/>
            <a:ext cx="933584" cy="635968"/>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7" name="矩形标注 56"/>
              <p:cNvSpPr>
                <a:spLocks noChangeArrowheads="1"/>
              </p:cNvSpPr>
              <p:nvPr/>
            </p:nvSpPr>
            <p:spPr bwMode="auto">
              <a:xfrm>
                <a:off x="120353" y="6026271"/>
                <a:ext cx="8903294" cy="802686"/>
              </a:xfrm>
              <a:prstGeom prst="wedgeRectCallout">
                <a:avLst>
                  <a:gd name="adj1" fmla="val -50115"/>
                  <a:gd name="adj2" fmla="val -15486"/>
                </a:avLst>
              </a:prstGeom>
              <a:solidFill>
                <a:srgbClr val="FFC000"/>
              </a:solidFill>
              <a:ln>
                <a:noFill/>
              </a:ln>
            </p:spPr>
            <p:txBody>
              <a:bodyPr/>
              <a:lstStyle>
                <a:defPPr>
                  <a:defRPr lang="ko-KR"/>
                </a:defPPr>
                <a:lvl1pPr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9pPr>
              </a:lstStyle>
              <a:p>
                <a:pPr algn="just" eaLnBrk="1" hangingPunct="1">
                  <a:buNone/>
                </a:pPr>
                <a:r>
                  <a:rPr lang="en-US" altLang="zh-CN" sz="1600">
                    <a:cs typeface="ＭＳ Ｐゴシック" charset="-128"/>
                  </a:rPr>
                  <a:t>Average Latency</a:t>
                </a:r>
                <a:r>
                  <a:rPr lang="zh-CN" altLang="en-US" sz="1600">
                    <a:cs typeface="ＭＳ Ｐゴシック" charset="-128"/>
                  </a:rPr>
                  <a:t>：</a:t>
                </a:r>
                <a:r>
                  <a:rPr lang="en-US" altLang="zh-CN" sz="1600">
                    <a:cs typeface="ＭＳ Ｐゴシック" charset="-128"/>
                  </a:rPr>
                  <a:t> </a:t>
                </a:r>
                <a14:m>
                  <m:oMath xmlns:m="http://schemas.openxmlformats.org/officeDocument/2006/math">
                    <m:r>
                      <a:rPr lang="en-US" altLang="zh-CN" sz="1600" b="1" i="1" smtClean="0">
                        <a:latin typeface="Cambria Math" panose="02040503050406030204" pitchFamily="18" charset="0"/>
                        <a:cs typeface="ＭＳ Ｐゴシック" charset="-128"/>
                      </a:rPr>
                      <m:t>𝒂𝒗𝒈</m:t>
                    </m:r>
                    <m:r>
                      <a:rPr lang="en-US" altLang="zh-CN" sz="1600" b="1" i="1" smtClean="0">
                        <a:latin typeface="Cambria Math" panose="02040503050406030204" pitchFamily="18" charset="0"/>
                        <a:cs typeface="ＭＳ Ｐゴシック" charset="-128"/>
                      </a:rPr>
                      <m:t>= </m:t>
                    </m:r>
                    <m:f>
                      <m:fPr>
                        <m:ctrlPr>
                          <a:rPr lang="en-US" altLang="zh-CN" sz="1600" b="1" i="1" smtClean="0">
                            <a:latin typeface="Cambria Math" panose="02040503050406030204" pitchFamily="18" charset="0"/>
                          </a:rPr>
                        </m:ctrlPr>
                      </m:fPr>
                      <m:num>
                        <m:nary>
                          <m:naryPr>
                            <m:chr m:val="∑"/>
                            <m:ctrlPr>
                              <a:rPr lang="en-US" altLang="zh-CN" sz="1600" b="1" i="1" smtClean="0">
                                <a:latin typeface="Cambria Math" panose="02040503050406030204" pitchFamily="18" charset="0"/>
                              </a:rPr>
                            </m:ctrlPr>
                          </m:naryPr>
                          <m:sub>
                            <m:r>
                              <m:rPr>
                                <m:brk m:alnAt="23"/>
                              </m:rPr>
                              <a:rPr lang="en-US" altLang="zh-CN" sz="1600" b="1" i="1" smtClean="0">
                                <a:latin typeface="Cambria Math" panose="02040503050406030204" pitchFamily="18" charset="0"/>
                              </a:rPr>
                              <m:t>𝒋</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𝟏</m:t>
                            </m:r>
                          </m:sub>
                          <m:sup>
                            <m:r>
                              <a:rPr lang="en-US" altLang="zh-CN" sz="1600" b="1" i="1" smtClean="0">
                                <a:latin typeface="Cambria Math" panose="02040503050406030204" pitchFamily="18" charset="0"/>
                              </a:rPr>
                              <m:t>𝟑</m:t>
                            </m:r>
                          </m:sup>
                          <m:e>
                            <m:r>
                              <a:rPr lang="en-US" altLang="zh-CN" sz="1600" b="1" i="1" smtClean="0">
                                <a:latin typeface="Cambria Math" panose="02040503050406030204" pitchFamily="18" charset="0"/>
                              </a:rPr>
                              <m:t>(</m:t>
                            </m:r>
                            <m:r>
                              <a:rPr lang="zh-CN" altLang="en-US" sz="1600" b="1" i="1" smtClean="0">
                                <a:latin typeface="Cambria Math" panose="02040503050406030204" pitchFamily="18" charset="0"/>
                              </a:rPr>
                              <m:t>𝜹</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𝑺</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𝒋</m:t>
                            </m:r>
                            <m:r>
                              <a:rPr lang="en-US" altLang="zh-CN" sz="1600" b="1" i="1" smtClean="0">
                                <a:latin typeface="Cambria Math" panose="02040503050406030204" pitchFamily="18" charset="0"/>
                              </a:rPr>
                              <m:t>])</m:t>
                            </m:r>
                          </m:e>
                        </m:nary>
                      </m:num>
                      <m:den>
                        <m:r>
                          <a:rPr lang="en-US" altLang="zh-CN" sz="1600" b="1" i="1" smtClean="0">
                            <a:latin typeface="Cambria Math" panose="02040503050406030204" pitchFamily="18" charset="0"/>
                          </a:rPr>
                          <m:t>𝑲</m:t>
                        </m:r>
                      </m:den>
                    </m:f>
                    <m:r>
                      <a:rPr lang="en-US" altLang="zh-CN" sz="1600" b="1" i="1" smtClean="0">
                        <a:latin typeface="Cambria Math" panose="02040503050406030204" pitchFamily="18" charset="0"/>
                      </a:rPr>
                      <m:t>=</m:t>
                    </m:r>
                    <m:f>
                      <m:fPr>
                        <m:ctrlPr>
                          <a:rPr lang="en-US" altLang="zh-CN" sz="1600" b="1" i="1" smtClean="0">
                            <a:latin typeface="Cambria Math" panose="02040503050406030204" pitchFamily="18" charset="0"/>
                          </a:rPr>
                        </m:ctrlPr>
                      </m:fPr>
                      <m:num>
                        <m:d>
                          <m:dPr>
                            <m:ctrlPr>
                              <a:rPr lang="en-US" altLang="zh-CN" sz="1600" b="1" i="1" smtClean="0">
                                <a:latin typeface="Cambria Math" panose="02040503050406030204" pitchFamily="18" charset="0"/>
                              </a:rPr>
                            </m:ctrlPr>
                          </m:dPr>
                          <m:e>
                            <m:r>
                              <a:rPr lang="en-US" altLang="zh-CN" sz="1600" b="1" i="1" smtClean="0">
                                <a:latin typeface="Cambria Math" panose="02040503050406030204" pitchFamily="18" charset="0"/>
                              </a:rPr>
                              <m:t>𝟑</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𝟐𝟐</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𝟔𝟗</m:t>
                            </m:r>
                          </m:e>
                        </m:d>
                        <m:r>
                          <a:rPr lang="en-US" altLang="zh-CN" sz="1600" b="1" i="1" smtClean="0">
                            <a:latin typeface="Cambria Math" panose="02040503050406030204" pitchFamily="18" charset="0"/>
                          </a:rPr>
                          <m:t>+</m:t>
                        </m:r>
                        <m:d>
                          <m:dPr>
                            <m:ctrlPr>
                              <a:rPr lang="en-US" altLang="zh-CN" sz="1600" b="1" i="1" smtClean="0">
                                <a:latin typeface="Cambria Math" panose="02040503050406030204" pitchFamily="18" charset="0"/>
                              </a:rPr>
                            </m:ctrlPr>
                          </m:dPr>
                          <m:e>
                            <m:r>
                              <a:rPr lang="en-US" altLang="zh-CN" sz="1600" b="1" i="1" smtClean="0">
                                <a:latin typeface="Cambria Math" panose="02040503050406030204" pitchFamily="18" charset="0"/>
                              </a:rPr>
                              <m:t>𝟑</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𝟐𝟐</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𝟏</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𝟕𝟕</m:t>
                            </m:r>
                          </m:e>
                        </m:d>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𝟑</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𝟐𝟐</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𝟎</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𝟖𝟓</m:t>
                        </m:r>
                        <m:r>
                          <a:rPr lang="en-US" altLang="zh-CN" sz="1600" b="1" i="1" smtClean="0">
                            <a:latin typeface="Cambria Math" panose="02040503050406030204" pitchFamily="18" charset="0"/>
                          </a:rPr>
                          <m:t>)</m:t>
                        </m:r>
                      </m:num>
                      <m:den>
                        <m:r>
                          <a:rPr lang="en-US" altLang="zh-CN" sz="1600" b="1" i="1" smtClean="0">
                            <a:latin typeface="Cambria Math" panose="02040503050406030204" pitchFamily="18" charset="0"/>
                          </a:rPr>
                          <m:t>𝟐</m:t>
                        </m:r>
                      </m:den>
                    </m:f>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𝟏𝟖</m:t>
                    </m:r>
                    <m:r>
                      <a:rPr lang="en-US" altLang="zh-CN" sz="1600" b="1" i="0" smtClean="0">
                        <a:latin typeface="Cambria Math" panose="02040503050406030204" pitchFamily="18" charset="0"/>
                      </a:rPr>
                      <m:t>&lt;</m:t>
                    </m:r>
                    <m:r>
                      <a:rPr lang="en-US" altLang="zh-CN" sz="1600" b="1" i="0" smtClean="0">
                        <a:latin typeface="Cambria Math" panose="02040503050406030204" pitchFamily="18" charset="0"/>
                      </a:rPr>
                      <m:t>𝟐</m:t>
                    </m:r>
                    <m:r>
                      <a:rPr lang="en-US" altLang="zh-CN" sz="1600" b="1" i="0" smtClean="0">
                        <a:latin typeface="Cambria Math" panose="02040503050406030204" pitchFamily="18" charset="0"/>
                      </a:rPr>
                      <m:t>.</m:t>
                    </m:r>
                    <m:r>
                      <a:rPr lang="en-US" altLang="zh-CN" sz="1600" b="1" i="0" smtClean="0">
                        <a:latin typeface="Cambria Math" panose="02040503050406030204" pitchFamily="18" charset="0"/>
                      </a:rPr>
                      <m:t>𝟑𝟕</m:t>
                    </m:r>
                  </m:oMath>
                </a14:m>
                <a:endParaRPr lang="en-US" altLang="zh-CN" sz="1600" b="1"/>
              </a:p>
              <a:p>
                <a:pPr algn="just" eaLnBrk="1" hangingPunct="1">
                  <a:buNone/>
                </a:pPr>
                <a:r>
                  <a:rPr lang="en-US" altLang="zh-CN" sz="1600"/>
                  <a:t>Maximum Latency</a:t>
                </a:r>
                <a:r>
                  <a:rPr lang="zh-CN" altLang="en-US" sz="1600"/>
                  <a:t>：</a:t>
                </a:r>
                <a:r>
                  <a:rPr lang="en-US" altLang="zh-CN" sz="1600"/>
                  <a:t> </a:t>
                </a:r>
                <a14:m>
                  <m:oMath xmlns:m="http://schemas.openxmlformats.org/officeDocument/2006/math">
                    <m:r>
                      <a:rPr lang="en-US" altLang="zh-CN" sz="1600" b="1" i="1" smtClean="0">
                        <a:latin typeface="Cambria Math" panose="02040503050406030204" pitchFamily="18" charset="0"/>
                      </a:rPr>
                      <m:t>𝒎𝒂𝒙𝑹𝒆𝒎𝒂𝒊𝒏</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𝒎𝒂𝒙</m:t>
                    </m:r>
                    <m:d>
                      <m:dPr>
                        <m:begChr m:val="{"/>
                        <m:endChr m:val="}"/>
                        <m:ctrlPr>
                          <a:rPr lang="en-US" altLang="zh-CN" sz="1600" b="1" i="1" smtClean="0">
                            <a:latin typeface="Cambria Math" panose="02040503050406030204" pitchFamily="18" charset="0"/>
                          </a:rPr>
                        </m:ctrlPr>
                      </m:dPr>
                      <m:e>
                        <m:r>
                          <a:rPr lang="en-US" altLang="zh-CN" sz="1600" b="1" i="1" smtClean="0">
                            <a:latin typeface="Cambria Math" panose="02040503050406030204" pitchFamily="18" charset="0"/>
                          </a:rPr>
                          <m:t>𝟑</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𝟐𝟐</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𝟔𝟗</m:t>
                        </m:r>
                        <m:r>
                          <a:rPr lang="en-US" altLang="zh-CN" sz="1600" b="1" i="1" smtClean="0">
                            <a:latin typeface="Cambria Math" panose="02040503050406030204" pitchFamily="18" charset="0"/>
                          </a:rPr>
                          <m:t>,  </m:t>
                        </m:r>
                        <m:r>
                          <a:rPr lang="en-US" altLang="zh-CN" sz="1600" b="1" i="1" smtClean="0">
                            <a:latin typeface="Cambria Math" panose="02040503050406030204" pitchFamily="18" charset="0"/>
                          </a:rPr>
                          <m:t>𝟑</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𝟐𝟐</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𝟏</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𝟕𝟕</m:t>
                        </m:r>
                        <m:r>
                          <a:rPr lang="en-US" altLang="zh-CN" sz="1600" b="1" i="1" smtClean="0">
                            <a:latin typeface="Cambria Math" panose="02040503050406030204" pitchFamily="18" charset="0"/>
                          </a:rPr>
                          <m:t>,  </m:t>
                        </m:r>
                        <m:r>
                          <a:rPr lang="en-US" altLang="zh-CN" sz="1600" b="1" i="1" smtClean="0">
                            <a:latin typeface="Cambria Math" panose="02040503050406030204" pitchFamily="18" charset="0"/>
                          </a:rPr>
                          <m:t>𝟑</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𝟐𝟐</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𝟎</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𝟖𝟓</m:t>
                        </m:r>
                      </m:e>
                    </m:d>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𝟑𝟕</m:t>
                    </m:r>
                  </m:oMath>
                </a14:m>
                <a:endParaRPr lang="en-US" altLang="zh-CN" sz="1600" b="1"/>
              </a:p>
            </p:txBody>
          </p:sp>
        </mc:Choice>
        <mc:Fallback xmlns="">
          <p:sp>
            <p:nvSpPr>
              <p:cNvPr id="57" name="矩形标注 56"/>
              <p:cNvSpPr>
                <a:spLocks noRot="1" noChangeAspect="1" noMove="1" noResize="1" noEditPoints="1" noAdjustHandles="1" noChangeArrowheads="1" noChangeShapeType="1" noTextEdit="1"/>
              </p:cNvSpPr>
              <p:nvPr/>
            </p:nvSpPr>
            <p:spPr bwMode="auto">
              <a:xfrm>
                <a:off x="120353" y="6026271"/>
                <a:ext cx="8903294" cy="802686"/>
              </a:xfrm>
              <a:prstGeom prst="wedgeRectCallout">
                <a:avLst>
                  <a:gd name="adj1" fmla="val -50115"/>
                  <a:gd name="adj2" fmla="val -15486"/>
                </a:avLst>
              </a:prstGeom>
              <a:blipFill rotWithShape="0">
                <a:blip r:embed="rId19"/>
                <a:stretch>
                  <a:fillRect l="-274" b="-5344"/>
                </a:stretch>
              </a:blipFill>
              <a:ln>
                <a:noFill/>
              </a:ln>
            </p:spPr>
            <p:txBody>
              <a:bodyPr/>
              <a:lstStyle/>
              <a:p>
                <a:r>
                  <a:rPr lang="zh-CN" altLang="en-US">
                    <a:noFill/>
                  </a:rPr>
                  <a:t> </a:t>
                </a:r>
              </a:p>
            </p:txBody>
          </p:sp>
        </mc:Fallback>
      </mc:AlternateContent>
      <p:sp>
        <p:nvSpPr>
          <p:cNvPr id="58" name="文本框 57"/>
          <p:cNvSpPr txBox="1"/>
          <p:nvPr/>
        </p:nvSpPr>
        <p:spPr>
          <a:xfrm>
            <a:off x="6315925" y="2727642"/>
            <a:ext cx="2648563" cy="523220"/>
          </a:xfrm>
          <a:prstGeom prst="rect">
            <a:avLst/>
          </a:prstGeom>
          <a:noFill/>
        </p:spPr>
        <p:txBody>
          <a:bodyPr wrap="square" rtlCol="0">
            <a:spAutoFit/>
          </a:bodyPr>
          <a:lstStyle/>
          <a:p>
            <a:pPr algn="ctr"/>
            <a:r>
              <a:rPr lang="en-US" altLang="zh-CN"/>
              <a:t>TABLE I. Predicted accuracy between tasks and workers</a:t>
            </a:r>
            <a:endParaRPr lang="zh-CN" altLang="en-US"/>
          </a:p>
        </p:txBody>
      </p:sp>
      <p:sp>
        <p:nvSpPr>
          <p:cNvPr id="59" name="标题 1"/>
          <p:cNvSpPr>
            <a:spLocks noGrp="1"/>
          </p:cNvSpPr>
          <p:nvPr>
            <p:ph type="title"/>
          </p:nvPr>
        </p:nvSpPr>
        <p:spPr>
          <a:xfrm>
            <a:off x="138336" y="115888"/>
            <a:ext cx="8867328" cy="714375"/>
          </a:xfrm>
        </p:spPr>
        <p:txBody>
          <a:bodyPr/>
          <a:lstStyle/>
          <a:p>
            <a:pPr algn="ctr"/>
            <a:r>
              <a:rPr lang="en-US" altLang="zh-CN"/>
              <a:t>Optimized Greedy Algorithm</a:t>
            </a:r>
            <a:endParaRPr lang="zh-CN" altLang="en-US"/>
          </a:p>
        </p:txBody>
      </p:sp>
      <p:cxnSp>
        <p:nvCxnSpPr>
          <p:cNvPr id="54" name="直接箭头连接符 53"/>
          <p:cNvCxnSpPr>
            <a:stCxn id="7" idx="6"/>
            <a:endCxn id="14" idx="2"/>
          </p:cNvCxnSpPr>
          <p:nvPr/>
        </p:nvCxnSpPr>
        <p:spPr bwMode="auto">
          <a:xfrm>
            <a:off x="2135758" y="4181468"/>
            <a:ext cx="933584" cy="1582305"/>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52" name="直接箭头连接符 51"/>
          <p:cNvCxnSpPr>
            <a:stCxn id="6" idx="6"/>
            <a:endCxn id="13" idx="2"/>
          </p:cNvCxnSpPr>
          <p:nvPr/>
        </p:nvCxnSpPr>
        <p:spPr bwMode="auto">
          <a:xfrm>
            <a:off x="2135758" y="3691099"/>
            <a:ext cx="933584" cy="1126337"/>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47" name="直接箭头连接符 46"/>
          <p:cNvCxnSpPr>
            <a:stCxn id="5" idx="6"/>
            <a:endCxn id="13" idx="2"/>
          </p:cNvCxnSpPr>
          <p:nvPr/>
        </p:nvCxnSpPr>
        <p:spPr bwMode="auto">
          <a:xfrm>
            <a:off x="2135758" y="3200730"/>
            <a:ext cx="933584" cy="1616706"/>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sp>
        <p:nvSpPr>
          <p:cNvPr id="8" name="椭圆 7"/>
          <p:cNvSpPr/>
          <p:nvPr/>
        </p:nvSpPr>
        <p:spPr bwMode="auto">
          <a:xfrm>
            <a:off x="1775758" y="4491837"/>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2" name="灯片编号占位符 1"/>
          <p:cNvSpPr>
            <a:spLocks noGrp="1"/>
          </p:cNvSpPr>
          <p:nvPr>
            <p:ph type="sldNum" sz="quarter" idx="12"/>
          </p:nvPr>
        </p:nvSpPr>
        <p:spPr/>
        <p:txBody>
          <a:bodyPr/>
          <a:lstStyle/>
          <a:p>
            <a:pPr>
              <a:defRPr/>
            </a:pPr>
            <a:fld id="{73697CC5-BB9E-487E-AFF3-8F5506CF83B5}" type="slidenum">
              <a:rPr lang="en-US" altLang="ko-KR" smtClean="0"/>
              <a:pPr>
                <a:defRPr/>
              </a:pPr>
              <a:t>42</a:t>
            </a:fld>
            <a:endParaRPr lang="en-US" altLang="ko-KR"/>
          </a:p>
        </p:txBody>
      </p:sp>
      <mc:AlternateContent xmlns:mc="http://schemas.openxmlformats.org/markup-compatibility/2006" xmlns:a14="http://schemas.microsoft.com/office/drawing/2010/main">
        <mc:Choice Requires="a14">
          <p:sp>
            <p:nvSpPr>
              <p:cNvPr id="60" name="内容占位符 2"/>
              <p:cNvSpPr>
                <a:spLocks noGrp="1"/>
              </p:cNvSpPr>
              <p:nvPr>
                <p:ph idx="1"/>
              </p:nvPr>
            </p:nvSpPr>
            <p:spPr>
              <a:xfrm>
                <a:off x="457200" y="980728"/>
                <a:ext cx="8363272" cy="5688360"/>
              </a:xfrm>
            </p:spPr>
            <p:txBody>
              <a:bodyPr/>
              <a:lstStyle/>
              <a:p>
                <a:r>
                  <a:rPr lang="en-US" altLang="zh-CN" sz="2800"/>
                  <a:t>Basic </a:t>
                </a:r>
                <a:r>
                  <a:rPr lang="en-US" altLang="zh-CN" sz="2800" smtClean="0"/>
                  <a:t>idea of AAM</a:t>
                </a:r>
                <a:endParaRPr lang="en-US" altLang="zh-CN" sz="2800"/>
              </a:p>
              <a:p>
                <a:pPr lvl="1"/>
                <a:r>
                  <a:rPr lang="en-US" altLang="zh-CN" sz="2400"/>
                  <a:t>Dynamically select the greedy strategy</a:t>
                </a:r>
              </a:p>
              <a:p>
                <a:pPr lvl="2"/>
                <a:r>
                  <a:rPr lang="en-US" altLang="zh-CN" sz="2100"/>
                  <a:t>When </a:t>
                </a:r>
                <a14:m>
                  <m:oMath xmlns:m="http://schemas.openxmlformats.org/officeDocument/2006/math">
                    <m:r>
                      <a:rPr lang="en-US" altLang="zh-CN" sz="2100" i="1">
                        <a:solidFill>
                          <a:srgbClr val="FF0000"/>
                        </a:solidFill>
                        <a:latin typeface="Cambria Math" panose="02040503050406030204" pitchFamily="18" charset="0"/>
                      </a:rPr>
                      <m:t>𝑎𝑣𝑔</m:t>
                    </m:r>
                    <m:r>
                      <a:rPr lang="en-US" altLang="zh-CN" sz="2100" i="1">
                        <a:solidFill>
                          <a:srgbClr val="FF0000"/>
                        </a:solidFill>
                        <a:latin typeface="Cambria Math" panose="02040503050406030204" pitchFamily="18" charset="0"/>
                      </a:rPr>
                      <m:t>&lt; </m:t>
                    </m:r>
                    <m:r>
                      <a:rPr lang="en-US" altLang="zh-CN" sz="2100" i="1">
                        <a:solidFill>
                          <a:srgbClr val="FF0000"/>
                        </a:solidFill>
                        <a:latin typeface="Cambria Math" panose="02040503050406030204" pitchFamily="18" charset="0"/>
                      </a:rPr>
                      <m:t>𝑚𝑎𝑥𝑅𝑒𝑚𝑎𝑖𝑛</m:t>
                    </m:r>
                  </m:oMath>
                </a14:m>
                <a:r>
                  <a:rPr lang="en-US" altLang="zh-CN" sz="2100"/>
                  <a:t>, greedily assign the uncompleted tasks with the</a:t>
                </a:r>
                <a:r>
                  <a:rPr lang="en-US" altLang="zh-CN" sz="2100">
                    <a:solidFill>
                      <a:srgbClr val="FF0000"/>
                    </a:solidFill>
                  </a:rPr>
                  <a:t> least accumulated accuracy</a:t>
                </a:r>
                <a:endParaRPr lang="en-US" altLang="zh-CN" sz="2100"/>
              </a:p>
              <a:p>
                <a:pPr lvl="2"/>
                <a:endParaRPr lang="en-US" altLang="zh-CN"/>
              </a:p>
            </p:txBody>
          </p:sp>
        </mc:Choice>
        <mc:Fallback xmlns="">
          <p:sp>
            <p:nvSpPr>
              <p:cNvPr id="60" name="内容占位符 2"/>
              <p:cNvSpPr>
                <a:spLocks noGrp="1" noRot="1" noChangeAspect="1" noMove="1" noResize="1" noEditPoints="1" noAdjustHandles="1" noChangeArrowheads="1" noChangeShapeType="1" noTextEdit="1"/>
              </p:cNvSpPr>
              <p:nvPr>
                <p:ph idx="1"/>
              </p:nvPr>
            </p:nvSpPr>
            <p:spPr>
              <a:xfrm>
                <a:off x="457200" y="980728"/>
                <a:ext cx="8363272" cy="5688360"/>
              </a:xfrm>
              <a:blipFill rotWithShape="0">
                <a:blip r:embed="rId20"/>
                <a:stretch>
                  <a:fillRect l="-583" t="-117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5752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bwMode="auto">
          <a:xfrm>
            <a:off x="1775758" y="3020730"/>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6" name="椭圆 5"/>
          <p:cNvSpPr/>
          <p:nvPr/>
        </p:nvSpPr>
        <p:spPr bwMode="auto">
          <a:xfrm>
            <a:off x="1775758" y="3511099"/>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7" name="椭圆 6"/>
          <p:cNvSpPr/>
          <p:nvPr/>
        </p:nvSpPr>
        <p:spPr bwMode="auto">
          <a:xfrm>
            <a:off x="1775758" y="4001468"/>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effectLst/>
              <a:latin typeface="Arial" charset="0"/>
              <a:ea typeface="Arial Unicode MS" pitchFamily="50" charset="-127"/>
              <a:cs typeface="Arial Unicode MS" pitchFamily="50" charset="-127"/>
            </a:endParaRPr>
          </a:p>
        </p:txBody>
      </p:sp>
      <p:sp>
        <p:nvSpPr>
          <p:cNvPr id="9" name="椭圆 8"/>
          <p:cNvSpPr/>
          <p:nvPr/>
        </p:nvSpPr>
        <p:spPr bwMode="auto">
          <a:xfrm>
            <a:off x="1775758" y="4952561"/>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0" name="椭圆 9"/>
          <p:cNvSpPr/>
          <p:nvPr/>
        </p:nvSpPr>
        <p:spPr bwMode="auto">
          <a:xfrm>
            <a:off x="1775758" y="5413285"/>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1" name="椭圆 10"/>
          <p:cNvSpPr/>
          <p:nvPr/>
        </p:nvSpPr>
        <p:spPr bwMode="auto">
          <a:xfrm>
            <a:off x="1775758" y="5874009"/>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2" name="椭圆 11"/>
          <p:cNvSpPr/>
          <p:nvPr/>
        </p:nvSpPr>
        <p:spPr bwMode="auto">
          <a:xfrm>
            <a:off x="1758059" y="6326593"/>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3" name="椭圆 12"/>
          <p:cNvSpPr/>
          <p:nvPr/>
        </p:nvSpPr>
        <p:spPr bwMode="auto">
          <a:xfrm>
            <a:off x="3069342" y="4637436"/>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4" name="椭圆 13"/>
          <p:cNvSpPr/>
          <p:nvPr/>
        </p:nvSpPr>
        <p:spPr bwMode="auto">
          <a:xfrm>
            <a:off x="3069342" y="5583773"/>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cxnSp>
        <p:nvCxnSpPr>
          <p:cNvPr id="15" name="直接箭头连接符 14"/>
          <p:cNvCxnSpPr>
            <a:stCxn id="12" idx="6"/>
            <a:endCxn id="14" idx="2"/>
          </p:cNvCxnSpPr>
          <p:nvPr/>
        </p:nvCxnSpPr>
        <p:spPr bwMode="auto">
          <a:xfrm flipV="1">
            <a:off x="2118059" y="5763773"/>
            <a:ext cx="951283" cy="742820"/>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16" name="直接箭头连接符 15"/>
          <p:cNvCxnSpPr>
            <a:stCxn id="5" idx="6"/>
            <a:endCxn id="14" idx="2"/>
          </p:cNvCxnSpPr>
          <p:nvPr/>
        </p:nvCxnSpPr>
        <p:spPr bwMode="auto">
          <a:xfrm>
            <a:off x="2135758" y="3200730"/>
            <a:ext cx="933584" cy="2563043"/>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17" name="直接箭头连接符 16"/>
          <p:cNvCxnSpPr>
            <a:stCxn id="6" idx="6"/>
            <a:endCxn id="14" idx="2"/>
          </p:cNvCxnSpPr>
          <p:nvPr/>
        </p:nvCxnSpPr>
        <p:spPr bwMode="auto">
          <a:xfrm>
            <a:off x="2135758" y="3691099"/>
            <a:ext cx="933584" cy="2072674"/>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19" name="直接箭头连接符 18"/>
          <p:cNvCxnSpPr>
            <a:stCxn id="8" idx="6"/>
            <a:endCxn id="45" idx="2"/>
          </p:cNvCxnSpPr>
          <p:nvPr/>
        </p:nvCxnSpPr>
        <p:spPr bwMode="auto">
          <a:xfrm flipV="1">
            <a:off x="2135758" y="3871099"/>
            <a:ext cx="933584" cy="800738"/>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1" name="直接箭头连接符 20"/>
          <p:cNvCxnSpPr>
            <a:stCxn id="9" idx="6"/>
            <a:endCxn id="45" idx="2"/>
          </p:cNvCxnSpPr>
          <p:nvPr/>
        </p:nvCxnSpPr>
        <p:spPr bwMode="auto">
          <a:xfrm flipV="1">
            <a:off x="2135758" y="3871099"/>
            <a:ext cx="933584" cy="1261462"/>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2" name="直接箭头连接符 21"/>
          <p:cNvCxnSpPr>
            <a:stCxn id="9" idx="6"/>
            <a:endCxn id="13" idx="2"/>
          </p:cNvCxnSpPr>
          <p:nvPr/>
        </p:nvCxnSpPr>
        <p:spPr bwMode="auto">
          <a:xfrm flipV="1">
            <a:off x="2135758" y="4817436"/>
            <a:ext cx="933584" cy="315125"/>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3" name="直接箭头连接符 22"/>
          <p:cNvCxnSpPr>
            <a:stCxn id="9" idx="6"/>
            <a:endCxn id="14" idx="2"/>
          </p:cNvCxnSpPr>
          <p:nvPr/>
        </p:nvCxnSpPr>
        <p:spPr bwMode="auto">
          <a:xfrm>
            <a:off x="2135758" y="5132561"/>
            <a:ext cx="933584" cy="631212"/>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4" name="直接箭头连接符 23"/>
          <p:cNvCxnSpPr>
            <a:stCxn id="10" idx="6"/>
            <a:endCxn id="13" idx="2"/>
          </p:cNvCxnSpPr>
          <p:nvPr/>
        </p:nvCxnSpPr>
        <p:spPr bwMode="auto">
          <a:xfrm flipV="1">
            <a:off x="2135758" y="4817436"/>
            <a:ext cx="933584" cy="775849"/>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5" name="直接箭头连接符 24"/>
          <p:cNvCxnSpPr>
            <a:stCxn id="10" idx="6"/>
            <a:endCxn id="45" idx="2"/>
          </p:cNvCxnSpPr>
          <p:nvPr/>
        </p:nvCxnSpPr>
        <p:spPr bwMode="auto">
          <a:xfrm flipV="1">
            <a:off x="2135758" y="3871099"/>
            <a:ext cx="933584" cy="1722186"/>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6" name="直接箭头连接符 25"/>
          <p:cNvCxnSpPr>
            <a:stCxn id="10" idx="6"/>
            <a:endCxn id="14" idx="2"/>
          </p:cNvCxnSpPr>
          <p:nvPr/>
        </p:nvCxnSpPr>
        <p:spPr bwMode="auto">
          <a:xfrm>
            <a:off x="2135758" y="5593285"/>
            <a:ext cx="933584" cy="170488"/>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7" name="直接箭头连接符 26"/>
          <p:cNvCxnSpPr>
            <a:stCxn id="11" idx="6"/>
            <a:endCxn id="13" idx="2"/>
          </p:cNvCxnSpPr>
          <p:nvPr/>
        </p:nvCxnSpPr>
        <p:spPr bwMode="auto">
          <a:xfrm flipV="1">
            <a:off x="2135758" y="4817436"/>
            <a:ext cx="933584" cy="1236573"/>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8" name="直接箭头连接符 27"/>
          <p:cNvCxnSpPr>
            <a:stCxn id="11" idx="6"/>
            <a:endCxn id="14" idx="2"/>
          </p:cNvCxnSpPr>
          <p:nvPr/>
        </p:nvCxnSpPr>
        <p:spPr bwMode="auto">
          <a:xfrm flipV="1">
            <a:off x="2135758" y="5763773"/>
            <a:ext cx="933584" cy="290236"/>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9" name="直接箭头连接符 28"/>
          <p:cNvCxnSpPr>
            <a:stCxn id="11" idx="6"/>
            <a:endCxn id="45" idx="2"/>
          </p:cNvCxnSpPr>
          <p:nvPr/>
        </p:nvCxnSpPr>
        <p:spPr bwMode="auto">
          <a:xfrm flipV="1">
            <a:off x="2135758" y="3871099"/>
            <a:ext cx="933584" cy="2182910"/>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0" name="直接箭头连接符 29"/>
          <p:cNvCxnSpPr>
            <a:stCxn id="12" idx="6"/>
            <a:endCxn id="45" idx="2"/>
          </p:cNvCxnSpPr>
          <p:nvPr/>
        </p:nvCxnSpPr>
        <p:spPr bwMode="auto">
          <a:xfrm flipV="1">
            <a:off x="2118059" y="3871099"/>
            <a:ext cx="951283" cy="2635494"/>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1" name="直接箭头连接符 30"/>
          <p:cNvCxnSpPr>
            <a:stCxn id="12" idx="6"/>
            <a:endCxn id="13" idx="2"/>
          </p:cNvCxnSpPr>
          <p:nvPr/>
        </p:nvCxnSpPr>
        <p:spPr bwMode="auto">
          <a:xfrm flipV="1">
            <a:off x="2118059" y="4817436"/>
            <a:ext cx="951283" cy="1689157"/>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2" name="文本框 31"/>
              <p:cNvSpPr txBox="1"/>
              <p:nvPr/>
            </p:nvSpPr>
            <p:spPr>
              <a:xfrm>
                <a:off x="1487706" y="3534566"/>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2</m:t>
                          </m:r>
                        </m:sub>
                      </m:sSub>
                    </m:oMath>
                  </m:oMathPara>
                </a14:m>
                <a:endParaRPr lang="zh-CN" altLang="en-US"/>
              </a:p>
            </p:txBody>
          </p:sp>
        </mc:Choice>
        <mc:Fallback xmlns="">
          <p:sp>
            <p:nvSpPr>
              <p:cNvPr id="32" name="文本框 31"/>
              <p:cNvSpPr txBox="1">
                <a:spLocks noRot="1" noChangeAspect="1" noMove="1" noResize="1" noEditPoints="1" noAdjustHandles="1" noChangeArrowheads="1" noChangeShapeType="1" noTextEdit="1"/>
              </p:cNvSpPr>
              <p:nvPr/>
            </p:nvSpPr>
            <p:spPr>
              <a:xfrm>
                <a:off x="1487706" y="3534566"/>
                <a:ext cx="936104" cy="307777"/>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1505555" y="303640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solidFill>
                                <a:srgbClr val="000000"/>
                              </a:solidFill>
                              <a:latin typeface="Cambria Math" panose="02040503050406030204" pitchFamily="18" charset="0"/>
                              <a:ea typeface="宋体" panose="02010600030101010101" pitchFamily="2" charset="-122"/>
                            </a:rPr>
                          </m:ctrlPr>
                        </m:sSubPr>
                        <m:e>
                          <m:r>
                            <a:rPr lang="en-US" altLang="zh-CN" b="0" i="1">
                              <a:solidFill>
                                <a:srgbClr val="000000"/>
                              </a:solidFill>
                              <a:latin typeface="Cambria Math" panose="02040503050406030204" pitchFamily="18" charset="0"/>
                              <a:ea typeface="宋体" panose="02010600030101010101" pitchFamily="2" charset="-122"/>
                            </a:rPr>
                            <m:t>𝑤</m:t>
                          </m:r>
                        </m:e>
                        <m:sub>
                          <m:r>
                            <a:rPr lang="en-US" altLang="zh-CN" b="0" i="1">
                              <a:solidFill>
                                <a:srgbClr val="000000"/>
                              </a:solidFill>
                              <a:latin typeface="Cambria Math" panose="02040503050406030204" pitchFamily="18" charset="0"/>
                              <a:ea typeface="宋体" panose="02010600030101010101" pitchFamily="2" charset="-122"/>
                            </a:rPr>
                            <m:t>1</m:t>
                          </m:r>
                        </m:sub>
                      </m:sSub>
                    </m:oMath>
                  </m:oMathPara>
                </a14:m>
                <a:endParaRPr lang="zh-CN" altLang="en-US"/>
              </a:p>
            </p:txBody>
          </p:sp>
        </mc:Choice>
        <mc:Fallback xmlns="">
          <p:sp>
            <p:nvSpPr>
              <p:cNvPr id="33" name="文本框 32"/>
              <p:cNvSpPr txBox="1">
                <a:spLocks noRot="1" noChangeAspect="1" noMove="1" noResize="1" noEditPoints="1" noAdjustHandles="1" noChangeArrowheads="1" noChangeShapeType="1" noTextEdit="1"/>
              </p:cNvSpPr>
              <p:nvPr/>
            </p:nvSpPr>
            <p:spPr>
              <a:xfrm>
                <a:off x="1505555" y="3036404"/>
                <a:ext cx="936104" cy="307777"/>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2800112" y="3698447"/>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1</m:t>
                          </m:r>
                        </m:sub>
                      </m:sSub>
                    </m:oMath>
                  </m:oMathPara>
                </a14:m>
                <a:endParaRPr lang="zh-CN" altLang="en-US"/>
              </a:p>
            </p:txBody>
          </p:sp>
        </mc:Choice>
        <mc:Fallback xmlns="">
          <p:sp>
            <p:nvSpPr>
              <p:cNvPr id="34" name="文本框 33"/>
              <p:cNvSpPr txBox="1">
                <a:spLocks noRot="1" noChangeAspect="1" noMove="1" noResize="1" noEditPoints="1" noAdjustHandles="1" noChangeArrowheads="1" noChangeShapeType="1" noTextEdit="1"/>
              </p:cNvSpPr>
              <p:nvPr/>
            </p:nvSpPr>
            <p:spPr>
              <a:xfrm>
                <a:off x="2800112" y="3698447"/>
                <a:ext cx="936104" cy="307777"/>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p:cNvSpPr txBox="1"/>
              <p:nvPr/>
            </p:nvSpPr>
            <p:spPr>
              <a:xfrm>
                <a:off x="2781290" y="462101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2</m:t>
                          </m:r>
                        </m:sub>
                      </m:sSub>
                    </m:oMath>
                  </m:oMathPara>
                </a14:m>
                <a:endParaRPr lang="zh-CN" altLang="en-US"/>
              </a:p>
            </p:txBody>
          </p:sp>
        </mc:Choice>
        <mc:Fallback xmlns="">
          <p:sp>
            <p:nvSpPr>
              <p:cNvPr id="35" name="文本框 34"/>
              <p:cNvSpPr txBox="1">
                <a:spLocks noRot="1" noChangeAspect="1" noMove="1" noResize="1" noEditPoints="1" noAdjustHandles="1" noChangeArrowheads="1" noChangeShapeType="1" noTextEdit="1"/>
              </p:cNvSpPr>
              <p:nvPr/>
            </p:nvSpPr>
            <p:spPr>
              <a:xfrm>
                <a:off x="2781290" y="4621015"/>
                <a:ext cx="936104" cy="307777"/>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2781290" y="560390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3</m:t>
                          </m:r>
                        </m:sub>
                      </m:sSub>
                    </m:oMath>
                  </m:oMathPara>
                </a14:m>
                <a:endParaRPr lang="zh-CN" altLang="en-US"/>
              </a:p>
            </p:txBody>
          </p:sp>
        </mc:Choice>
        <mc:Fallback xmlns="">
          <p:sp>
            <p:nvSpPr>
              <p:cNvPr id="36" name="文本框 35"/>
              <p:cNvSpPr txBox="1">
                <a:spLocks noRot="1" noChangeAspect="1" noMove="1" noResize="1" noEditPoints="1" noAdjustHandles="1" noChangeArrowheads="1" noChangeShapeType="1" noTextEdit="1"/>
              </p:cNvSpPr>
              <p:nvPr/>
            </p:nvSpPr>
            <p:spPr>
              <a:xfrm>
                <a:off x="2781290" y="5603905"/>
                <a:ext cx="936104" cy="307777"/>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p:cNvSpPr txBox="1"/>
              <p:nvPr/>
            </p:nvSpPr>
            <p:spPr>
              <a:xfrm>
                <a:off x="1496556" y="4012971"/>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3</m:t>
                          </m:r>
                        </m:sub>
                      </m:sSub>
                    </m:oMath>
                  </m:oMathPara>
                </a14:m>
                <a:endParaRPr lang="zh-CN" altLang="en-US"/>
              </a:p>
            </p:txBody>
          </p:sp>
        </mc:Choice>
        <mc:Fallback xmlns="">
          <p:sp>
            <p:nvSpPr>
              <p:cNvPr id="37" name="文本框 36"/>
              <p:cNvSpPr txBox="1">
                <a:spLocks noRot="1" noChangeAspect="1" noMove="1" noResize="1" noEditPoints="1" noAdjustHandles="1" noChangeArrowheads="1" noChangeShapeType="1" noTextEdit="1"/>
              </p:cNvSpPr>
              <p:nvPr/>
            </p:nvSpPr>
            <p:spPr>
              <a:xfrm>
                <a:off x="1496556" y="4012971"/>
                <a:ext cx="936104" cy="307777"/>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p:cNvSpPr txBox="1"/>
              <p:nvPr/>
            </p:nvSpPr>
            <p:spPr>
              <a:xfrm>
                <a:off x="1478857" y="632918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8</m:t>
                          </m:r>
                        </m:sub>
                      </m:sSub>
                    </m:oMath>
                  </m:oMathPara>
                </a14:m>
                <a:endParaRPr lang="zh-CN" altLang="en-US"/>
              </a:p>
            </p:txBody>
          </p:sp>
        </mc:Choice>
        <mc:Fallback xmlns="">
          <p:sp>
            <p:nvSpPr>
              <p:cNvPr id="38" name="文本框 37"/>
              <p:cNvSpPr txBox="1">
                <a:spLocks noRot="1" noChangeAspect="1" noMove="1" noResize="1" noEditPoints="1" noAdjustHandles="1" noChangeArrowheads="1" noChangeShapeType="1" noTextEdit="1"/>
              </p:cNvSpPr>
              <p:nvPr/>
            </p:nvSpPr>
            <p:spPr>
              <a:xfrm>
                <a:off x="1478857" y="6329185"/>
                <a:ext cx="936104" cy="307777"/>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p:cNvSpPr txBox="1"/>
              <p:nvPr/>
            </p:nvSpPr>
            <p:spPr>
              <a:xfrm>
                <a:off x="1502568" y="5875857"/>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7</m:t>
                          </m:r>
                        </m:sub>
                      </m:sSub>
                    </m:oMath>
                  </m:oMathPara>
                </a14:m>
                <a:endParaRPr lang="zh-CN" altLang="en-US"/>
              </a:p>
            </p:txBody>
          </p:sp>
        </mc:Choice>
        <mc:Fallback xmlns="">
          <p:sp>
            <p:nvSpPr>
              <p:cNvPr id="39" name="文本框 38"/>
              <p:cNvSpPr txBox="1">
                <a:spLocks noRot="1" noChangeAspect="1" noMove="1" noResize="1" noEditPoints="1" noAdjustHandles="1" noChangeArrowheads="1" noChangeShapeType="1" noTextEdit="1"/>
              </p:cNvSpPr>
              <p:nvPr/>
            </p:nvSpPr>
            <p:spPr>
              <a:xfrm>
                <a:off x="1502568" y="5875857"/>
                <a:ext cx="936104" cy="307777"/>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p:cNvSpPr txBox="1"/>
              <p:nvPr/>
            </p:nvSpPr>
            <p:spPr>
              <a:xfrm>
                <a:off x="1505555" y="544081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6</m:t>
                          </m:r>
                        </m:sub>
                      </m:sSub>
                    </m:oMath>
                  </m:oMathPara>
                </a14:m>
                <a:endParaRPr lang="zh-CN" altLang="en-US"/>
              </a:p>
            </p:txBody>
          </p:sp>
        </mc:Choice>
        <mc:Fallback xmlns="">
          <p:sp>
            <p:nvSpPr>
              <p:cNvPr id="40" name="文本框 39"/>
              <p:cNvSpPr txBox="1">
                <a:spLocks noRot="1" noChangeAspect="1" noMove="1" noResize="1" noEditPoints="1" noAdjustHandles="1" noChangeArrowheads="1" noChangeShapeType="1" noTextEdit="1"/>
              </p:cNvSpPr>
              <p:nvPr/>
            </p:nvSpPr>
            <p:spPr>
              <a:xfrm>
                <a:off x="1505555" y="5440814"/>
                <a:ext cx="936104" cy="307777"/>
              </a:xfrm>
              <a:prstGeom prst="rect">
                <a:avLst/>
              </a:prstGeom>
              <a:blipFill rotWithShape="0">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p:cNvSpPr txBox="1"/>
              <p:nvPr/>
            </p:nvSpPr>
            <p:spPr>
              <a:xfrm>
                <a:off x="1487706" y="497730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5</m:t>
                          </m:r>
                        </m:sub>
                      </m:sSub>
                    </m:oMath>
                  </m:oMathPara>
                </a14:m>
                <a:endParaRPr lang="zh-CN" altLang="en-US"/>
              </a:p>
            </p:txBody>
          </p:sp>
        </mc:Choice>
        <mc:Fallback xmlns="">
          <p:sp>
            <p:nvSpPr>
              <p:cNvPr id="41" name="文本框 40"/>
              <p:cNvSpPr txBox="1">
                <a:spLocks noRot="1" noChangeAspect="1" noMove="1" noResize="1" noEditPoints="1" noAdjustHandles="1" noChangeArrowheads="1" noChangeShapeType="1" noTextEdit="1"/>
              </p:cNvSpPr>
              <p:nvPr/>
            </p:nvSpPr>
            <p:spPr>
              <a:xfrm>
                <a:off x="1487706" y="4977304"/>
                <a:ext cx="936104" cy="307777"/>
              </a:xfrm>
              <a:prstGeom prst="rect">
                <a:avLst/>
              </a:prstGeom>
              <a:blipFill rotWithShape="0">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p:cNvSpPr txBox="1"/>
              <p:nvPr/>
            </p:nvSpPr>
            <p:spPr>
              <a:xfrm>
                <a:off x="1484234" y="448507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4</m:t>
                          </m:r>
                        </m:sub>
                      </m:sSub>
                    </m:oMath>
                  </m:oMathPara>
                </a14:m>
                <a:endParaRPr lang="zh-CN" altLang="en-US"/>
              </a:p>
            </p:txBody>
          </p:sp>
        </mc:Choice>
        <mc:Fallback xmlns="">
          <p:sp>
            <p:nvSpPr>
              <p:cNvPr id="42" name="文本框 41"/>
              <p:cNvSpPr txBox="1">
                <a:spLocks noRot="1" noChangeAspect="1" noMove="1" noResize="1" noEditPoints="1" noAdjustHandles="1" noChangeArrowheads="1" noChangeShapeType="1" noTextEdit="1"/>
              </p:cNvSpPr>
              <p:nvPr/>
            </p:nvSpPr>
            <p:spPr>
              <a:xfrm>
                <a:off x="1484234" y="4485074"/>
                <a:ext cx="936104" cy="307777"/>
              </a:xfrm>
              <a:prstGeom prst="rect">
                <a:avLst/>
              </a:prstGeom>
              <a:blipFill rotWithShape="0">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43" name="表格 42"/>
              <p:cNvGraphicFramePr>
                <a:graphicFrameLocks noGrp="1"/>
              </p:cNvGraphicFramePr>
              <p:nvPr>
                <p:extLst>
                  <p:ext uri="{D42A27DB-BD31-4B8C-83A1-F6EECF244321}">
                    <p14:modId xmlns:p14="http://schemas.microsoft.com/office/powerpoint/2010/main" val="2412255882"/>
                  </p:ext>
                </p:extLst>
              </p:nvPr>
            </p:nvGraphicFramePr>
            <p:xfrm>
              <a:off x="6349022" y="3298583"/>
              <a:ext cx="2529060" cy="3337560"/>
            </p:xfrm>
            <a:graphic>
              <a:graphicData uri="http://schemas.openxmlformats.org/drawingml/2006/table">
                <a:tbl>
                  <a:tblPr firstRow="1" bandRow="1">
                    <a:tableStyleId>{5C22544A-7EE6-4342-B048-85BDC9FD1C3A}</a:tableStyleId>
                  </a:tblPr>
                  <a:tblGrid>
                    <a:gridCol w="632265">
                      <a:extLst>
                        <a:ext uri="{9D8B030D-6E8A-4147-A177-3AD203B41FA5}">
                          <a16:colId xmlns="" xmlns:a16="http://schemas.microsoft.com/office/drawing/2014/main" val="20000"/>
                        </a:ext>
                      </a:extLst>
                    </a:gridCol>
                    <a:gridCol w="632265">
                      <a:extLst>
                        <a:ext uri="{9D8B030D-6E8A-4147-A177-3AD203B41FA5}">
                          <a16:colId xmlns="" xmlns:a16="http://schemas.microsoft.com/office/drawing/2014/main" val="20001"/>
                        </a:ext>
                      </a:extLst>
                    </a:gridCol>
                    <a:gridCol w="632265">
                      <a:extLst>
                        <a:ext uri="{9D8B030D-6E8A-4147-A177-3AD203B41FA5}">
                          <a16:colId xmlns="" xmlns:a16="http://schemas.microsoft.com/office/drawing/2014/main" val="20002"/>
                        </a:ext>
                      </a:extLst>
                    </a:gridCol>
                    <a:gridCol w="632265">
                      <a:extLst>
                        <a:ext uri="{9D8B030D-6E8A-4147-A177-3AD203B41FA5}">
                          <a16:colId xmlns="" xmlns:a16="http://schemas.microsoft.com/office/drawing/2014/main" val="20003"/>
                        </a:ext>
                      </a:extLst>
                    </a:gridCol>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𝟏</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𝟐</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𝟑</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𝟏</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1"/>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𝟐</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2"/>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𝟑</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𝟒</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 xmlns:a16="http://schemas.microsoft.com/office/drawing/2014/main" val="10004"/>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𝟓</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5"/>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𝟔</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6"/>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𝟕</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𝟖</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8"/>
                      </a:ext>
                    </a:extLst>
                  </a:tr>
                </a:tbl>
              </a:graphicData>
            </a:graphic>
          </p:graphicFrame>
        </mc:Choice>
        <mc:Fallback xmlns="">
          <p:graphicFrame>
            <p:nvGraphicFramePr>
              <p:cNvPr id="43" name="表格 42"/>
              <p:cNvGraphicFramePr>
                <a:graphicFrameLocks noGrp="1"/>
              </p:cNvGraphicFramePr>
              <p:nvPr>
                <p:extLst>
                  <p:ext uri="{D42A27DB-BD31-4B8C-83A1-F6EECF244321}">
                    <p14:modId xmlns:p14="http://schemas.microsoft.com/office/powerpoint/2010/main" val="2412255882"/>
                  </p:ext>
                </p:extLst>
              </p:nvPr>
            </p:nvGraphicFramePr>
            <p:xfrm>
              <a:off x="6349022" y="3298583"/>
              <a:ext cx="2529060" cy="3337560"/>
            </p:xfrm>
            <a:graphic>
              <a:graphicData uri="http://schemas.openxmlformats.org/drawingml/2006/table">
                <a:tbl>
                  <a:tblPr firstRow="1" bandRow="1">
                    <a:tableStyleId>{5C22544A-7EE6-4342-B048-85BDC9FD1C3A}</a:tableStyleId>
                  </a:tblPr>
                  <a:tblGrid>
                    <a:gridCol w="632265"/>
                    <a:gridCol w="632265"/>
                    <a:gridCol w="632265"/>
                    <a:gridCol w="632265"/>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100962" t="-1639" r="-201923" b="-822951"/>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200962" t="-1639" r="-101923" b="-822951"/>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300962" t="-1639" r="-1923" b="-822951"/>
                          </a:stretch>
                        </a:blip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101639" r="-301923" b="-722951"/>
                          </a:stretch>
                        </a:blip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201639" r="-301923" b="-622951"/>
                          </a:stretch>
                        </a:blip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0.96</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301639" r="-301923" b="-522951"/>
                          </a:stretch>
                        </a:blip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0.96</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0.96</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408333" r="-301923" b="-431667"/>
                          </a:stretch>
                        </a:blip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0.98</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500000" r="-301923" b="-324590"/>
                          </a:stretch>
                        </a:blip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bg1">
                                  <a:lumMod val="85000"/>
                                </a:schemeClr>
                              </a:solidFill>
                            </a:rPr>
                            <a:t>0.94</a:t>
                          </a:r>
                          <a:endParaRPr lang="zh-CN" altLang="en-US" smtClean="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600000" r="-301923" b="-224590"/>
                          </a:stretch>
                        </a:blip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700000" r="-301923" b="-124590"/>
                          </a:stretch>
                        </a:blip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800000" r="-301923" b="-24590"/>
                          </a:stretch>
                        </a:blip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Fallback>
      </mc:AlternateContent>
      <p:sp>
        <p:nvSpPr>
          <p:cNvPr id="44" name="文本框 43"/>
          <p:cNvSpPr txBox="1"/>
          <p:nvPr/>
        </p:nvSpPr>
        <p:spPr>
          <a:xfrm>
            <a:off x="3500851" y="3072953"/>
            <a:ext cx="2576555" cy="307777"/>
          </a:xfrm>
          <a:prstGeom prst="rect">
            <a:avLst/>
          </a:prstGeom>
          <a:noFill/>
        </p:spPr>
        <p:txBody>
          <a:bodyPr wrap="square" rtlCol="0">
            <a:spAutoFit/>
          </a:bodyPr>
          <a:lstStyle/>
          <a:p>
            <a:r>
              <a:rPr lang="en-US" altLang="zh-CN"/>
              <a:t>Accumulated Accuracy(S[j])</a:t>
            </a:r>
            <a:endParaRPr lang="zh-CN" altLang="en-US"/>
          </a:p>
        </p:txBody>
      </p:sp>
      <p:sp>
        <p:nvSpPr>
          <p:cNvPr id="45" name="椭圆 44"/>
          <p:cNvSpPr/>
          <p:nvPr/>
        </p:nvSpPr>
        <p:spPr bwMode="auto">
          <a:xfrm>
            <a:off x="3069342" y="3691099"/>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cxnSp>
        <p:nvCxnSpPr>
          <p:cNvPr id="46" name="直接箭头连接符 45"/>
          <p:cNvCxnSpPr>
            <a:stCxn id="5" idx="6"/>
            <a:endCxn id="45" idx="2"/>
          </p:cNvCxnSpPr>
          <p:nvPr/>
        </p:nvCxnSpPr>
        <p:spPr bwMode="auto">
          <a:xfrm>
            <a:off x="2135758" y="3200730"/>
            <a:ext cx="933584" cy="670369"/>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8" name="文本框 47"/>
              <p:cNvSpPr txBox="1"/>
              <p:nvPr/>
            </p:nvSpPr>
            <p:spPr>
              <a:xfrm>
                <a:off x="3472016" y="3725781"/>
                <a:ext cx="2756168" cy="3125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1" i="1" smtClean="0">
                          <a:latin typeface="Cambria Math" panose="02040503050406030204" pitchFamily="18" charset="0"/>
                        </a:rPr>
                        <m:t>𝟐</m:t>
                      </m:r>
                      <m:r>
                        <a:rPr lang="en-US" altLang="zh-CN" b="1" i="1" smtClean="0">
                          <a:latin typeface="Cambria Math" panose="02040503050406030204" pitchFamily="18" charset="0"/>
                        </a:rPr>
                        <m:t>.</m:t>
                      </m:r>
                      <m:r>
                        <a:rPr lang="en-US" altLang="zh-CN" b="1" i="1" smtClean="0">
                          <a:latin typeface="Cambria Math" panose="02040503050406030204" pitchFamily="18" charset="0"/>
                        </a:rPr>
                        <m:t>𝟔𝟗</m:t>
                      </m:r>
                    </m:oMath>
                  </m:oMathPara>
                </a14:m>
                <a:endParaRPr lang="zh-CN" altLang="en-US">
                  <a:solidFill>
                    <a:srgbClr val="00B0F0"/>
                  </a:solidFill>
                </a:endParaRPr>
              </a:p>
            </p:txBody>
          </p:sp>
        </mc:Choice>
        <mc:Fallback xmlns="">
          <p:sp>
            <p:nvSpPr>
              <p:cNvPr id="48" name="文本框 47"/>
              <p:cNvSpPr txBox="1">
                <a:spLocks noRot="1" noChangeAspect="1" noMove="1" noResize="1" noEditPoints="1" noAdjustHandles="1" noChangeArrowheads="1" noChangeShapeType="1" noTextEdit="1"/>
              </p:cNvSpPr>
              <p:nvPr/>
            </p:nvSpPr>
            <p:spPr>
              <a:xfrm>
                <a:off x="3472016" y="3725781"/>
                <a:ext cx="2756168" cy="312586"/>
              </a:xfrm>
              <a:prstGeom prst="rect">
                <a:avLst/>
              </a:prstGeom>
              <a:blipFill rotWithShape="0">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3476209" y="4664843"/>
                <a:ext cx="2823983" cy="3125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1" i="0" smtClean="0">
                          <a:solidFill>
                            <a:schemeClr val="tx1"/>
                          </a:solidFill>
                          <a:latin typeface="Cambria Math" panose="02040503050406030204" pitchFamily="18" charset="0"/>
                        </a:rPr>
                        <m:t>𝟏</m:t>
                      </m:r>
                      <m:r>
                        <a:rPr lang="en-US" altLang="zh-CN">
                          <a:solidFill>
                            <a:schemeClr val="tx1"/>
                          </a:solidFill>
                          <a:latin typeface="Cambria Math" panose="02040503050406030204" pitchFamily="18" charset="0"/>
                        </a:rPr>
                        <m:t>.</m:t>
                      </m:r>
                      <m:r>
                        <a:rPr lang="en-US" altLang="zh-CN" b="1" i="0" smtClean="0">
                          <a:solidFill>
                            <a:schemeClr val="tx1"/>
                          </a:solidFill>
                          <a:latin typeface="Cambria Math" panose="02040503050406030204" pitchFamily="18" charset="0"/>
                        </a:rPr>
                        <m:t>𝟕𝟕</m:t>
                      </m:r>
                      <m:r>
                        <a:rPr lang="en-US" altLang="zh-CN" b="1" i="0" smtClean="0">
                          <a:solidFill>
                            <a:schemeClr val="tx1"/>
                          </a:solidFill>
                          <a:latin typeface="Cambria Math" panose="02040503050406030204" pitchFamily="18" charset="0"/>
                        </a:rPr>
                        <m:t>+</m:t>
                      </m:r>
                      <m:sSup>
                        <m:sSupPr>
                          <m:ctrlPr>
                            <a:rPr lang="en-US" altLang="zh-CN" b="1" i="1" smtClean="0">
                              <a:solidFill>
                                <a:schemeClr val="tx1"/>
                              </a:solidFill>
                              <a:latin typeface="Cambria Math" panose="02040503050406030204" pitchFamily="18" charset="0"/>
                            </a:rPr>
                          </m:ctrlPr>
                        </m:sSupPr>
                        <m:e>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𝟐</m:t>
                          </m:r>
                          <m:r>
                            <a:rPr lang="en-US" altLang="zh-CN" b="1" i="1" smtClean="0">
                              <a:solidFill>
                                <a:schemeClr val="tx1"/>
                              </a:solidFill>
                              <a:latin typeface="Cambria Math" panose="02040503050406030204" pitchFamily="18" charset="0"/>
                              <a:ea typeface="Cambria Math" panose="02040503050406030204" pitchFamily="18" charset="0"/>
                            </a:rPr>
                            <m:t>×</m:t>
                          </m:r>
                          <m:r>
                            <a:rPr lang="en-US" altLang="zh-CN" b="1" i="1" smtClean="0">
                              <a:solidFill>
                                <a:schemeClr val="tx1"/>
                              </a:solidFill>
                              <a:latin typeface="Cambria Math" panose="02040503050406030204" pitchFamily="18" charset="0"/>
                              <a:ea typeface="Cambria Math" panose="02040503050406030204" pitchFamily="18" charset="0"/>
                            </a:rPr>
                            <m:t>𝟎</m:t>
                          </m:r>
                          <m:r>
                            <a:rPr lang="en-US" altLang="zh-CN" b="1" i="1" smtClean="0">
                              <a:solidFill>
                                <a:schemeClr val="tx1"/>
                              </a:solidFill>
                              <a:latin typeface="Cambria Math" panose="02040503050406030204" pitchFamily="18" charset="0"/>
                              <a:ea typeface="Cambria Math" panose="02040503050406030204" pitchFamily="18" charset="0"/>
                            </a:rPr>
                            <m:t>.</m:t>
                          </m:r>
                          <m:r>
                            <a:rPr lang="en-US" altLang="zh-CN" b="1" i="1" smtClean="0">
                              <a:solidFill>
                                <a:schemeClr val="tx1"/>
                              </a:solidFill>
                              <a:latin typeface="Cambria Math" panose="02040503050406030204" pitchFamily="18" charset="0"/>
                              <a:ea typeface="Cambria Math" panose="02040503050406030204" pitchFamily="18" charset="0"/>
                            </a:rPr>
                            <m:t>𝟗𝟖</m:t>
                          </m:r>
                          <m:r>
                            <a:rPr lang="en-US" altLang="zh-CN" b="1" i="1" smtClean="0">
                              <a:solidFill>
                                <a:schemeClr val="tx1"/>
                              </a:solidFill>
                              <a:latin typeface="Cambria Math" panose="02040503050406030204" pitchFamily="18" charset="0"/>
                              <a:ea typeface="Cambria Math" panose="02040503050406030204" pitchFamily="18" charset="0"/>
                            </a:rPr>
                            <m:t>−</m:t>
                          </m:r>
                          <m:r>
                            <a:rPr lang="en-US" altLang="zh-CN" b="1" i="1" smtClean="0">
                              <a:solidFill>
                                <a:schemeClr val="tx1"/>
                              </a:solidFill>
                              <a:latin typeface="Cambria Math" panose="02040503050406030204" pitchFamily="18" charset="0"/>
                              <a:ea typeface="Cambria Math" panose="02040503050406030204" pitchFamily="18" charset="0"/>
                            </a:rPr>
                            <m:t>𝟏</m:t>
                          </m:r>
                          <m:r>
                            <a:rPr lang="en-US" altLang="zh-CN" b="1" i="1" smtClean="0">
                              <a:solidFill>
                                <a:schemeClr val="tx1"/>
                              </a:solidFill>
                              <a:latin typeface="Cambria Math" panose="02040503050406030204" pitchFamily="18" charset="0"/>
                            </a:rPr>
                            <m:t>)</m:t>
                          </m:r>
                        </m:e>
                        <m:sup>
                          <m:r>
                            <a:rPr lang="en-US" altLang="zh-CN" b="1" i="1" smtClean="0">
                              <a:solidFill>
                                <a:schemeClr val="tx1"/>
                              </a:solidFill>
                              <a:latin typeface="Cambria Math" panose="02040503050406030204" pitchFamily="18" charset="0"/>
                            </a:rPr>
                            <m:t>𝟐</m:t>
                          </m:r>
                        </m:sup>
                      </m:sSup>
                      <m:r>
                        <a:rPr lang="en-US" altLang="zh-CN" b="1" i="1" smtClean="0">
                          <a:solidFill>
                            <a:schemeClr val="tx1"/>
                          </a:solidFill>
                          <a:latin typeface="Cambria Math" panose="02040503050406030204" pitchFamily="18" charset="0"/>
                        </a:rPr>
                        <m:t>=</m:t>
                      </m:r>
                      <m:r>
                        <a:rPr lang="en-US" altLang="zh-CN" b="1" i="1" smtClean="0">
                          <a:solidFill>
                            <a:srgbClr val="00B0F0"/>
                          </a:solidFill>
                          <a:latin typeface="Cambria Math" panose="02040503050406030204" pitchFamily="18" charset="0"/>
                        </a:rPr>
                        <m:t>𝟐</m:t>
                      </m:r>
                      <m:r>
                        <a:rPr lang="en-US" altLang="zh-CN" b="1" i="1" smtClean="0">
                          <a:solidFill>
                            <a:srgbClr val="00B0F0"/>
                          </a:solidFill>
                          <a:latin typeface="Cambria Math" panose="02040503050406030204" pitchFamily="18" charset="0"/>
                        </a:rPr>
                        <m:t>.</m:t>
                      </m:r>
                      <m:r>
                        <a:rPr lang="en-US" altLang="zh-CN" b="1" i="1" smtClean="0">
                          <a:solidFill>
                            <a:srgbClr val="00B0F0"/>
                          </a:solidFill>
                          <a:latin typeface="Cambria Math" panose="02040503050406030204" pitchFamily="18" charset="0"/>
                        </a:rPr>
                        <m:t>𝟔𝟗</m:t>
                      </m:r>
                    </m:oMath>
                  </m:oMathPara>
                </a14:m>
                <a:endParaRPr lang="zh-CN" altLang="en-US">
                  <a:solidFill>
                    <a:srgbClr val="00B0F0"/>
                  </a:solidFill>
                </a:endParaRPr>
              </a:p>
            </p:txBody>
          </p:sp>
        </mc:Choice>
        <mc:Fallback xmlns="">
          <p:sp>
            <p:nvSpPr>
              <p:cNvPr id="49" name="文本框 48"/>
              <p:cNvSpPr txBox="1">
                <a:spLocks noRot="1" noChangeAspect="1" noMove="1" noResize="1" noEditPoints="1" noAdjustHandles="1" noChangeArrowheads="1" noChangeShapeType="1" noTextEdit="1"/>
              </p:cNvSpPr>
              <p:nvPr/>
            </p:nvSpPr>
            <p:spPr>
              <a:xfrm>
                <a:off x="3476209" y="4664843"/>
                <a:ext cx="2823983" cy="312586"/>
              </a:xfrm>
              <a:prstGeom prst="rect">
                <a:avLst/>
              </a:prstGeom>
              <a:blipFill rotWithShape="0">
                <a:blip r:embed="rId17"/>
                <a:stretch>
                  <a:fillRect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p:cNvSpPr txBox="1"/>
              <p:nvPr/>
            </p:nvSpPr>
            <p:spPr>
              <a:xfrm>
                <a:off x="3501257" y="5627594"/>
                <a:ext cx="2726927" cy="52803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𝟖𝟓</m:t>
                      </m:r>
                      <m:r>
                        <a:rPr lang="en-US" altLang="zh-CN">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𝟐</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𝟎</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𝟗𝟖</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𝟏</m:t>
                          </m:r>
                          <m:r>
                            <a:rPr lang="en-US" altLang="zh-CN" i="1">
                              <a:latin typeface="Cambria Math" panose="02040503050406030204" pitchFamily="18" charset="0"/>
                            </a:rPr>
                            <m:t>)</m:t>
                          </m:r>
                        </m:e>
                        <m:sup>
                          <m:r>
                            <a:rPr lang="en-US" altLang="zh-CN" i="1">
                              <a:latin typeface="Cambria Math" panose="02040503050406030204" pitchFamily="18" charset="0"/>
                            </a:rPr>
                            <m:t>𝟐</m:t>
                          </m:r>
                        </m:sup>
                      </m:sSup>
                      <m:r>
                        <a:rPr lang="en-US" altLang="zh-CN" i="1">
                          <a:latin typeface="Cambria Math" panose="02040503050406030204" pitchFamily="18" charset="0"/>
                        </a:rPr>
                        <m:t>=</m:t>
                      </m:r>
                      <m:r>
                        <a:rPr lang="en-US" altLang="zh-CN" b="1" i="1" smtClean="0">
                          <a:solidFill>
                            <a:srgbClr val="00B0F0"/>
                          </a:solidFill>
                          <a:latin typeface="Cambria Math" panose="02040503050406030204" pitchFamily="18" charset="0"/>
                        </a:rPr>
                        <m:t>𝟏</m:t>
                      </m:r>
                      <m:r>
                        <a:rPr lang="en-US" altLang="zh-CN" i="1">
                          <a:solidFill>
                            <a:srgbClr val="00B0F0"/>
                          </a:solidFill>
                          <a:latin typeface="Cambria Math" panose="02040503050406030204" pitchFamily="18" charset="0"/>
                        </a:rPr>
                        <m:t>.</m:t>
                      </m:r>
                      <m:r>
                        <a:rPr lang="en-US" altLang="zh-CN" b="1" i="1" smtClean="0">
                          <a:solidFill>
                            <a:srgbClr val="00B0F0"/>
                          </a:solidFill>
                          <a:latin typeface="Cambria Math" panose="02040503050406030204" pitchFamily="18" charset="0"/>
                        </a:rPr>
                        <m:t>𝟕𝟕</m:t>
                      </m:r>
                    </m:oMath>
                  </m:oMathPara>
                </a14:m>
                <a:endParaRPr lang="zh-CN" altLang="en-US"/>
              </a:p>
              <a:p>
                <a:endParaRPr lang="zh-CN" altLang="en-US">
                  <a:solidFill>
                    <a:srgbClr val="00B0F0"/>
                  </a:solidFill>
                </a:endParaRPr>
              </a:p>
            </p:txBody>
          </p:sp>
        </mc:Choice>
        <mc:Fallback xmlns="">
          <p:sp>
            <p:nvSpPr>
              <p:cNvPr id="50" name="文本框 49"/>
              <p:cNvSpPr txBox="1">
                <a:spLocks noRot="1" noChangeAspect="1" noMove="1" noResize="1" noEditPoints="1" noAdjustHandles="1" noChangeArrowheads="1" noChangeShapeType="1" noTextEdit="1"/>
              </p:cNvSpPr>
              <p:nvPr/>
            </p:nvSpPr>
            <p:spPr>
              <a:xfrm>
                <a:off x="3501257" y="5627594"/>
                <a:ext cx="2726927" cy="528030"/>
              </a:xfrm>
              <a:prstGeom prst="rect">
                <a:avLst/>
              </a:prstGeom>
              <a:blipFill rotWithShape="0">
                <a:blip r:embed="rId18"/>
                <a:stretch>
                  <a:fillRect/>
                </a:stretch>
              </a:blipFill>
            </p:spPr>
            <p:txBody>
              <a:bodyPr/>
              <a:lstStyle/>
              <a:p>
                <a:r>
                  <a:rPr lang="zh-CN" altLang="en-US">
                    <a:noFill/>
                  </a:rPr>
                  <a:t> </a:t>
                </a:r>
              </a:p>
            </p:txBody>
          </p:sp>
        </mc:Fallback>
      </mc:AlternateContent>
      <p:cxnSp>
        <p:nvCxnSpPr>
          <p:cNvPr id="51" name="直接箭头连接符 50"/>
          <p:cNvCxnSpPr>
            <a:stCxn id="6" idx="6"/>
            <a:endCxn id="45" idx="2"/>
          </p:cNvCxnSpPr>
          <p:nvPr/>
        </p:nvCxnSpPr>
        <p:spPr bwMode="auto">
          <a:xfrm>
            <a:off x="2135758" y="3691099"/>
            <a:ext cx="933584" cy="180000"/>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53" name="直接箭头连接符 52"/>
          <p:cNvCxnSpPr>
            <a:stCxn id="7" idx="6"/>
            <a:endCxn id="45" idx="2"/>
          </p:cNvCxnSpPr>
          <p:nvPr/>
        </p:nvCxnSpPr>
        <p:spPr bwMode="auto">
          <a:xfrm flipV="1">
            <a:off x="2135758" y="3871099"/>
            <a:ext cx="933584" cy="310369"/>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55" name="直接箭头连接符 54"/>
          <p:cNvCxnSpPr>
            <a:stCxn id="7" idx="6"/>
            <a:endCxn id="13" idx="2"/>
          </p:cNvCxnSpPr>
          <p:nvPr/>
        </p:nvCxnSpPr>
        <p:spPr bwMode="auto">
          <a:xfrm>
            <a:off x="2135758" y="4181468"/>
            <a:ext cx="933584" cy="635968"/>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sp>
        <p:nvSpPr>
          <p:cNvPr id="58" name="文本框 57"/>
          <p:cNvSpPr txBox="1"/>
          <p:nvPr/>
        </p:nvSpPr>
        <p:spPr>
          <a:xfrm>
            <a:off x="6315925" y="2727642"/>
            <a:ext cx="2648563" cy="523220"/>
          </a:xfrm>
          <a:prstGeom prst="rect">
            <a:avLst/>
          </a:prstGeom>
          <a:noFill/>
        </p:spPr>
        <p:txBody>
          <a:bodyPr wrap="square" rtlCol="0">
            <a:spAutoFit/>
          </a:bodyPr>
          <a:lstStyle/>
          <a:p>
            <a:pPr algn="ctr"/>
            <a:r>
              <a:rPr lang="en-US" altLang="zh-CN"/>
              <a:t>TABLE I. Predicted accuracy between tasks and workers</a:t>
            </a:r>
            <a:endParaRPr lang="zh-CN" altLang="en-US"/>
          </a:p>
        </p:txBody>
      </p:sp>
      <p:sp>
        <p:nvSpPr>
          <p:cNvPr id="59" name="标题 1"/>
          <p:cNvSpPr>
            <a:spLocks noGrp="1"/>
          </p:cNvSpPr>
          <p:nvPr>
            <p:ph type="title"/>
          </p:nvPr>
        </p:nvSpPr>
        <p:spPr>
          <a:xfrm>
            <a:off x="138336" y="115888"/>
            <a:ext cx="8867328" cy="714375"/>
          </a:xfrm>
        </p:spPr>
        <p:txBody>
          <a:bodyPr/>
          <a:lstStyle/>
          <a:p>
            <a:pPr algn="ctr"/>
            <a:r>
              <a:rPr lang="en-US" altLang="zh-CN"/>
              <a:t>Optimized Greedy Algorithm</a:t>
            </a:r>
            <a:endParaRPr lang="zh-CN" altLang="en-US"/>
          </a:p>
        </p:txBody>
      </p:sp>
      <p:cxnSp>
        <p:nvCxnSpPr>
          <p:cNvPr id="54" name="直接箭头连接符 53"/>
          <p:cNvCxnSpPr>
            <a:stCxn id="7" idx="6"/>
            <a:endCxn id="14" idx="2"/>
          </p:cNvCxnSpPr>
          <p:nvPr/>
        </p:nvCxnSpPr>
        <p:spPr bwMode="auto">
          <a:xfrm>
            <a:off x="2135758" y="4181468"/>
            <a:ext cx="933584" cy="1582305"/>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52" name="直接箭头连接符 51"/>
          <p:cNvCxnSpPr>
            <a:stCxn id="6" idx="6"/>
            <a:endCxn id="13" idx="2"/>
          </p:cNvCxnSpPr>
          <p:nvPr/>
        </p:nvCxnSpPr>
        <p:spPr bwMode="auto">
          <a:xfrm>
            <a:off x="2135758" y="3691099"/>
            <a:ext cx="933584" cy="1126337"/>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47" name="直接箭头连接符 46"/>
          <p:cNvCxnSpPr>
            <a:stCxn id="5" idx="6"/>
            <a:endCxn id="13" idx="2"/>
          </p:cNvCxnSpPr>
          <p:nvPr/>
        </p:nvCxnSpPr>
        <p:spPr bwMode="auto">
          <a:xfrm>
            <a:off x="2135758" y="3200730"/>
            <a:ext cx="933584" cy="1616706"/>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sp>
        <p:nvSpPr>
          <p:cNvPr id="8" name="椭圆 7"/>
          <p:cNvSpPr/>
          <p:nvPr/>
        </p:nvSpPr>
        <p:spPr bwMode="auto">
          <a:xfrm>
            <a:off x="1775758" y="4491837"/>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cxnSp>
        <p:nvCxnSpPr>
          <p:cNvPr id="18" name="直接箭头连接符 17"/>
          <p:cNvCxnSpPr>
            <a:stCxn id="8" idx="6"/>
            <a:endCxn id="13" idx="2"/>
          </p:cNvCxnSpPr>
          <p:nvPr/>
        </p:nvCxnSpPr>
        <p:spPr bwMode="auto">
          <a:xfrm>
            <a:off x="2135758" y="4671837"/>
            <a:ext cx="933584" cy="145599"/>
          </a:xfrm>
          <a:prstGeom prst="straightConnector1">
            <a:avLst/>
          </a:prstGeom>
          <a:solidFill>
            <a:srgbClr val="C0C0C0">
              <a:alpha val="0"/>
            </a:srgbClr>
          </a:solidFill>
          <a:ln w="19050" cap="flat" cmpd="sng" algn="ctr">
            <a:solidFill>
              <a:srgbClr val="00B0F0"/>
            </a:solidFill>
            <a:prstDash val="solid"/>
            <a:round/>
            <a:headEnd type="none" w="med" len="med"/>
            <a:tailEnd type="triangle"/>
          </a:ln>
          <a:effectLst/>
        </p:spPr>
      </p:cxnSp>
      <p:cxnSp>
        <p:nvCxnSpPr>
          <p:cNvPr id="20" name="直接箭头连接符 19"/>
          <p:cNvCxnSpPr>
            <a:stCxn id="8" idx="6"/>
            <a:endCxn id="14" idx="2"/>
          </p:cNvCxnSpPr>
          <p:nvPr/>
        </p:nvCxnSpPr>
        <p:spPr bwMode="auto">
          <a:xfrm>
            <a:off x="2135758" y="4671837"/>
            <a:ext cx="933584" cy="1091936"/>
          </a:xfrm>
          <a:prstGeom prst="straightConnector1">
            <a:avLst/>
          </a:prstGeom>
          <a:solidFill>
            <a:srgbClr val="C0C0C0">
              <a:alpha val="0"/>
            </a:srgbClr>
          </a:solidFill>
          <a:ln w="19050" cap="flat" cmpd="sng" algn="ctr">
            <a:solidFill>
              <a:srgbClr val="00B0F0"/>
            </a:solidFill>
            <a:prstDash val="solid"/>
            <a:round/>
            <a:headEnd type="none" w="med" len="med"/>
            <a:tailEnd type="triangle"/>
          </a:ln>
          <a:effectLst/>
        </p:spPr>
      </p:cxnSp>
      <p:sp>
        <p:nvSpPr>
          <p:cNvPr id="2" name="灯片编号占位符 1"/>
          <p:cNvSpPr>
            <a:spLocks noGrp="1"/>
          </p:cNvSpPr>
          <p:nvPr>
            <p:ph type="sldNum" sz="quarter" idx="12"/>
          </p:nvPr>
        </p:nvSpPr>
        <p:spPr/>
        <p:txBody>
          <a:bodyPr/>
          <a:lstStyle/>
          <a:p>
            <a:pPr>
              <a:defRPr/>
            </a:pPr>
            <a:fld id="{73697CC5-BB9E-487E-AFF3-8F5506CF83B5}" type="slidenum">
              <a:rPr lang="en-US" altLang="ko-KR" smtClean="0"/>
              <a:pPr>
                <a:defRPr/>
              </a:pPr>
              <a:t>43</a:t>
            </a:fld>
            <a:endParaRPr lang="en-US" altLang="ko-KR"/>
          </a:p>
        </p:txBody>
      </p:sp>
      <mc:AlternateContent xmlns:mc="http://schemas.openxmlformats.org/markup-compatibility/2006" xmlns:a14="http://schemas.microsoft.com/office/drawing/2010/main">
        <mc:Choice Requires="a14">
          <p:sp>
            <p:nvSpPr>
              <p:cNvPr id="60" name="内容占位符 2"/>
              <p:cNvSpPr>
                <a:spLocks noGrp="1"/>
              </p:cNvSpPr>
              <p:nvPr>
                <p:ph idx="1"/>
              </p:nvPr>
            </p:nvSpPr>
            <p:spPr>
              <a:xfrm>
                <a:off x="457200" y="980728"/>
                <a:ext cx="8363272" cy="5688360"/>
              </a:xfrm>
            </p:spPr>
            <p:txBody>
              <a:bodyPr/>
              <a:lstStyle/>
              <a:p>
                <a:r>
                  <a:rPr lang="en-US" altLang="zh-CN" sz="2800"/>
                  <a:t>Basic </a:t>
                </a:r>
                <a:r>
                  <a:rPr lang="en-US" altLang="zh-CN" sz="2800" smtClean="0"/>
                  <a:t>idea of AAM</a:t>
                </a:r>
                <a:endParaRPr lang="en-US" altLang="zh-CN" sz="2800"/>
              </a:p>
              <a:p>
                <a:pPr lvl="1"/>
                <a:r>
                  <a:rPr lang="en-US" altLang="zh-CN" sz="2400"/>
                  <a:t>Dynamically select the greedy strategy</a:t>
                </a:r>
              </a:p>
              <a:p>
                <a:pPr lvl="2"/>
                <a:r>
                  <a:rPr lang="en-US" altLang="zh-CN" sz="2100"/>
                  <a:t>When </a:t>
                </a:r>
                <a14:m>
                  <m:oMath xmlns:m="http://schemas.openxmlformats.org/officeDocument/2006/math">
                    <m:r>
                      <a:rPr lang="en-US" altLang="zh-CN" sz="2100" i="1">
                        <a:solidFill>
                          <a:srgbClr val="FF0000"/>
                        </a:solidFill>
                        <a:latin typeface="Cambria Math" panose="02040503050406030204" pitchFamily="18" charset="0"/>
                      </a:rPr>
                      <m:t>𝑎𝑣𝑔</m:t>
                    </m:r>
                    <m:r>
                      <a:rPr lang="en-US" altLang="zh-CN" sz="2100" i="1">
                        <a:solidFill>
                          <a:srgbClr val="FF0000"/>
                        </a:solidFill>
                        <a:latin typeface="Cambria Math" panose="02040503050406030204" pitchFamily="18" charset="0"/>
                      </a:rPr>
                      <m:t>&lt; </m:t>
                    </m:r>
                    <m:r>
                      <a:rPr lang="en-US" altLang="zh-CN" sz="2100" i="1">
                        <a:solidFill>
                          <a:srgbClr val="FF0000"/>
                        </a:solidFill>
                        <a:latin typeface="Cambria Math" panose="02040503050406030204" pitchFamily="18" charset="0"/>
                      </a:rPr>
                      <m:t>𝑚𝑎𝑥𝑅𝑒𝑚𝑎𝑖𝑛</m:t>
                    </m:r>
                  </m:oMath>
                </a14:m>
                <a:r>
                  <a:rPr lang="en-US" altLang="zh-CN" sz="2100"/>
                  <a:t>, greedily assign the uncompleted tasks with the</a:t>
                </a:r>
                <a:r>
                  <a:rPr lang="en-US" altLang="zh-CN" sz="2100">
                    <a:solidFill>
                      <a:srgbClr val="FF0000"/>
                    </a:solidFill>
                  </a:rPr>
                  <a:t> least accumulated accuracy</a:t>
                </a:r>
                <a:endParaRPr lang="en-US" altLang="zh-CN" sz="2100"/>
              </a:p>
              <a:p>
                <a:pPr lvl="2"/>
                <a:endParaRPr lang="en-US" altLang="zh-CN"/>
              </a:p>
            </p:txBody>
          </p:sp>
        </mc:Choice>
        <mc:Fallback xmlns="">
          <p:sp>
            <p:nvSpPr>
              <p:cNvPr id="60" name="内容占位符 2"/>
              <p:cNvSpPr>
                <a:spLocks noGrp="1" noRot="1" noChangeAspect="1" noMove="1" noResize="1" noEditPoints="1" noAdjustHandles="1" noChangeArrowheads="1" noChangeShapeType="1" noTextEdit="1"/>
              </p:cNvSpPr>
              <p:nvPr>
                <p:ph idx="1"/>
              </p:nvPr>
            </p:nvSpPr>
            <p:spPr>
              <a:xfrm>
                <a:off x="457200" y="980728"/>
                <a:ext cx="8363272" cy="5688360"/>
              </a:xfrm>
              <a:blipFill rotWithShape="0">
                <a:blip r:embed="rId19"/>
                <a:stretch>
                  <a:fillRect l="-583" t="-117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8212484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箭头连接符 20"/>
          <p:cNvCxnSpPr>
            <a:stCxn id="9" idx="6"/>
            <a:endCxn id="45" idx="2"/>
          </p:cNvCxnSpPr>
          <p:nvPr/>
        </p:nvCxnSpPr>
        <p:spPr bwMode="auto">
          <a:xfrm flipV="1">
            <a:off x="2135758" y="3871099"/>
            <a:ext cx="933584" cy="1261462"/>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3" name="直接箭头连接符 22"/>
          <p:cNvCxnSpPr>
            <a:stCxn id="9" idx="6"/>
            <a:endCxn id="14" idx="2"/>
          </p:cNvCxnSpPr>
          <p:nvPr/>
        </p:nvCxnSpPr>
        <p:spPr bwMode="auto">
          <a:xfrm>
            <a:off x="2135758" y="5132561"/>
            <a:ext cx="933584" cy="631212"/>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sp>
        <p:nvSpPr>
          <p:cNvPr id="5" name="椭圆 4"/>
          <p:cNvSpPr/>
          <p:nvPr/>
        </p:nvSpPr>
        <p:spPr bwMode="auto">
          <a:xfrm>
            <a:off x="1775758" y="3020730"/>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6" name="椭圆 5"/>
          <p:cNvSpPr/>
          <p:nvPr/>
        </p:nvSpPr>
        <p:spPr bwMode="auto">
          <a:xfrm>
            <a:off x="1775758" y="3511099"/>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7" name="椭圆 6"/>
          <p:cNvSpPr/>
          <p:nvPr/>
        </p:nvSpPr>
        <p:spPr bwMode="auto">
          <a:xfrm>
            <a:off x="1775758" y="4001468"/>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effectLst/>
              <a:latin typeface="Arial" charset="0"/>
              <a:ea typeface="Arial Unicode MS" pitchFamily="50" charset="-127"/>
              <a:cs typeface="Arial Unicode MS" pitchFamily="50" charset="-127"/>
            </a:endParaRPr>
          </a:p>
        </p:txBody>
      </p:sp>
      <p:sp>
        <p:nvSpPr>
          <p:cNvPr id="9" name="椭圆 8"/>
          <p:cNvSpPr/>
          <p:nvPr/>
        </p:nvSpPr>
        <p:spPr bwMode="auto">
          <a:xfrm>
            <a:off x="1775758" y="4952561"/>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0" name="椭圆 9"/>
          <p:cNvSpPr/>
          <p:nvPr/>
        </p:nvSpPr>
        <p:spPr bwMode="auto">
          <a:xfrm>
            <a:off x="1775758" y="5413285"/>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1" name="椭圆 10"/>
          <p:cNvSpPr/>
          <p:nvPr/>
        </p:nvSpPr>
        <p:spPr bwMode="auto">
          <a:xfrm>
            <a:off x="1775758" y="5874009"/>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2" name="椭圆 11"/>
          <p:cNvSpPr/>
          <p:nvPr/>
        </p:nvSpPr>
        <p:spPr bwMode="auto">
          <a:xfrm>
            <a:off x="1758059" y="6326593"/>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3" name="椭圆 12"/>
          <p:cNvSpPr/>
          <p:nvPr/>
        </p:nvSpPr>
        <p:spPr bwMode="auto">
          <a:xfrm>
            <a:off x="3069342" y="4637436"/>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4" name="椭圆 13"/>
          <p:cNvSpPr/>
          <p:nvPr/>
        </p:nvSpPr>
        <p:spPr bwMode="auto">
          <a:xfrm>
            <a:off x="3069342" y="5583773"/>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cxnSp>
        <p:nvCxnSpPr>
          <p:cNvPr id="15" name="直接箭头连接符 14"/>
          <p:cNvCxnSpPr>
            <a:stCxn id="12" idx="6"/>
            <a:endCxn id="14" idx="2"/>
          </p:cNvCxnSpPr>
          <p:nvPr/>
        </p:nvCxnSpPr>
        <p:spPr bwMode="auto">
          <a:xfrm flipV="1">
            <a:off x="2118059" y="5763773"/>
            <a:ext cx="951283" cy="742820"/>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16" name="直接箭头连接符 15"/>
          <p:cNvCxnSpPr>
            <a:stCxn id="5" idx="6"/>
            <a:endCxn id="14" idx="2"/>
          </p:cNvCxnSpPr>
          <p:nvPr/>
        </p:nvCxnSpPr>
        <p:spPr bwMode="auto">
          <a:xfrm>
            <a:off x="2135758" y="3200730"/>
            <a:ext cx="933584" cy="2563043"/>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17" name="直接箭头连接符 16"/>
          <p:cNvCxnSpPr>
            <a:stCxn id="6" idx="6"/>
            <a:endCxn id="14" idx="2"/>
          </p:cNvCxnSpPr>
          <p:nvPr/>
        </p:nvCxnSpPr>
        <p:spPr bwMode="auto">
          <a:xfrm>
            <a:off x="2135758" y="3691099"/>
            <a:ext cx="933584" cy="2072674"/>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19" name="直接箭头连接符 18"/>
          <p:cNvCxnSpPr>
            <a:stCxn id="8" idx="6"/>
            <a:endCxn id="45" idx="2"/>
          </p:cNvCxnSpPr>
          <p:nvPr/>
        </p:nvCxnSpPr>
        <p:spPr bwMode="auto">
          <a:xfrm flipV="1">
            <a:off x="2135758" y="3871099"/>
            <a:ext cx="933584" cy="800738"/>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2" name="直接箭头连接符 21"/>
          <p:cNvCxnSpPr>
            <a:stCxn id="9" idx="6"/>
            <a:endCxn id="13" idx="2"/>
          </p:cNvCxnSpPr>
          <p:nvPr/>
        </p:nvCxnSpPr>
        <p:spPr bwMode="auto">
          <a:xfrm flipV="1">
            <a:off x="2135758" y="4817436"/>
            <a:ext cx="933584" cy="315125"/>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4" name="直接箭头连接符 23"/>
          <p:cNvCxnSpPr>
            <a:stCxn id="10" idx="6"/>
            <a:endCxn id="13" idx="2"/>
          </p:cNvCxnSpPr>
          <p:nvPr/>
        </p:nvCxnSpPr>
        <p:spPr bwMode="auto">
          <a:xfrm flipV="1">
            <a:off x="2135758" y="4817436"/>
            <a:ext cx="933584" cy="775849"/>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5" name="直接箭头连接符 24"/>
          <p:cNvCxnSpPr>
            <a:stCxn id="10" idx="6"/>
            <a:endCxn id="45" idx="2"/>
          </p:cNvCxnSpPr>
          <p:nvPr/>
        </p:nvCxnSpPr>
        <p:spPr bwMode="auto">
          <a:xfrm flipV="1">
            <a:off x="2135758" y="3871099"/>
            <a:ext cx="933584" cy="1722186"/>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6" name="直接箭头连接符 25"/>
          <p:cNvCxnSpPr>
            <a:stCxn id="10" idx="6"/>
            <a:endCxn id="14" idx="2"/>
          </p:cNvCxnSpPr>
          <p:nvPr/>
        </p:nvCxnSpPr>
        <p:spPr bwMode="auto">
          <a:xfrm>
            <a:off x="2135758" y="5593285"/>
            <a:ext cx="933584" cy="170488"/>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7" name="直接箭头连接符 26"/>
          <p:cNvCxnSpPr>
            <a:stCxn id="11" idx="6"/>
            <a:endCxn id="13" idx="2"/>
          </p:cNvCxnSpPr>
          <p:nvPr/>
        </p:nvCxnSpPr>
        <p:spPr bwMode="auto">
          <a:xfrm flipV="1">
            <a:off x="2135758" y="4817436"/>
            <a:ext cx="933584" cy="1236573"/>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8" name="直接箭头连接符 27"/>
          <p:cNvCxnSpPr>
            <a:stCxn id="11" idx="6"/>
            <a:endCxn id="14" idx="2"/>
          </p:cNvCxnSpPr>
          <p:nvPr/>
        </p:nvCxnSpPr>
        <p:spPr bwMode="auto">
          <a:xfrm flipV="1">
            <a:off x="2135758" y="5763773"/>
            <a:ext cx="933584" cy="290236"/>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9" name="直接箭头连接符 28"/>
          <p:cNvCxnSpPr>
            <a:stCxn id="11" idx="6"/>
            <a:endCxn id="45" idx="2"/>
          </p:cNvCxnSpPr>
          <p:nvPr/>
        </p:nvCxnSpPr>
        <p:spPr bwMode="auto">
          <a:xfrm flipV="1">
            <a:off x="2135758" y="3871099"/>
            <a:ext cx="933584" cy="2182910"/>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0" name="直接箭头连接符 29"/>
          <p:cNvCxnSpPr>
            <a:stCxn id="12" idx="6"/>
            <a:endCxn id="45" idx="2"/>
          </p:cNvCxnSpPr>
          <p:nvPr/>
        </p:nvCxnSpPr>
        <p:spPr bwMode="auto">
          <a:xfrm flipV="1">
            <a:off x="2118059" y="3871099"/>
            <a:ext cx="951283" cy="2635494"/>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1" name="直接箭头连接符 30"/>
          <p:cNvCxnSpPr>
            <a:stCxn id="12" idx="6"/>
            <a:endCxn id="13" idx="2"/>
          </p:cNvCxnSpPr>
          <p:nvPr/>
        </p:nvCxnSpPr>
        <p:spPr bwMode="auto">
          <a:xfrm flipV="1">
            <a:off x="2118059" y="4817436"/>
            <a:ext cx="951283" cy="1689157"/>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2" name="文本框 31"/>
              <p:cNvSpPr txBox="1"/>
              <p:nvPr/>
            </p:nvSpPr>
            <p:spPr>
              <a:xfrm>
                <a:off x="1487706" y="3534566"/>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2</m:t>
                          </m:r>
                        </m:sub>
                      </m:sSub>
                    </m:oMath>
                  </m:oMathPara>
                </a14:m>
                <a:endParaRPr lang="zh-CN" altLang="en-US"/>
              </a:p>
            </p:txBody>
          </p:sp>
        </mc:Choice>
        <mc:Fallback xmlns="">
          <p:sp>
            <p:nvSpPr>
              <p:cNvPr id="32" name="文本框 31"/>
              <p:cNvSpPr txBox="1">
                <a:spLocks noRot="1" noChangeAspect="1" noMove="1" noResize="1" noEditPoints="1" noAdjustHandles="1" noChangeArrowheads="1" noChangeShapeType="1" noTextEdit="1"/>
              </p:cNvSpPr>
              <p:nvPr/>
            </p:nvSpPr>
            <p:spPr>
              <a:xfrm>
                <a:off x="1487706" y="3534566"/>
                <a:ext cx="936104" cy="307777"/>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1505555" y="303640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solidFill>
                                <a:srgbClr val="000000"/>
                              </a:solidFill>
                              <a:latin typeface="Cambria Math" panose="02040503050406030204" pitchFamily="18" charset="0"/>
                              <a:ea typeface="宋体" panose="02010600030101010101" pitchFamily="2" charset="-122"/>
                            </a:rPr>
                          </m:ctrlPr>
                        </m:sSubPr>
                        <m:e>
                          <m:r>
                            <a:rPr lang="en-US" altLang="zh-CN" b="0" i="1">
                              <a:solidFill>
                                <a:srgbClr val="000000"/>
                              </a:solidFill>
                              <a:latin typeface="Cambria Math" panose="02040503050406030204" pitchFamily="18" charset="0"/>
                              <a:ea typeface="宋体" panose="02010600030101010101" pitchFamily="2" charset="-122"/>
                            </a:rPr>
                            <m:t>𝑤</m:t>
                          </m:r>
                        </m:e>
                        <m:sub>
                          <m:r>
                            <a:rPr lang="en-US" altLang="zh-CN" b="0" i="1">
                              <a:solidFill>
                                <a:srgbClr val="000000"/>
                              </a:solidFill>
                              <a:latin typeface="Cambria Math" panose="02040503050406030204" pitchFamily="18" charset="0"/>
                              <a:ea typeface="宋体" panose="02010600030101010101" pitchFamily="2" charset="-122"/>
                            </a:rPr>
                            <m:t>1</m:t>
                          </m:r>
                        </m:sub>
                      </m:sSub>
                    </m:oMath>
                  </m:oMathPara>
                </a14:m>
                <a:endParaRPr lang="zh-CN" altLang="en-US"/>
              </a:p>
            </p:txBody>
          </p:sp>
        </mc:Choice>
        <mc:Fallback xmlns="">
          <p:sp>
            <p:nvSpPr>
              <p:cNvPr id="33" name="文本框 32"/>
              <p:cNvSpPr txBox="1">
                <a:spLocks noRot="1" noChangeAspect="1" noMove="1" noResize="1" noEditPoints="1" noAdjustHandles="1" noChangeArrowheads="1" noChangeShapeType="1" noTextEdit="1"/>
              </p:cNvSpPr>
              <p:nvPr/>
            </p:nvSpPr>
            <p:spPr>
              <a:xfrm>
                <a:off x="1505555" y="3036404"/>
                <a:ext cx="936104" cy="307777"/>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2800112" y="3698447"/>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1</m:t>
                          </m:r>
                        </m:sub>
                      </m:sSub>
                    </m:oMath>
                  </m:oMathPara>
                </a14:m>
                <a:endParaRPr lang="zh-CN" altLang="en-US"/>
              </a:p>
            </p:txBody>
          </p:sp>
        </mc:Choice>
        <mc:Fallback xmlns="">
          <p:sp>
            <p:nvSpPr>
              <p:cNvPr id="34" name="文本框 33"/>
              <p:cNvSpPr txBox="1">
                <a:spLocks noRot="1" noChangeAspect="1" noMove="1" noResize="1" noEditPoints="1" noAdjustHandles="1" noChangeArrowheads="1" noChangeShapeType="1" noTextEdit="1"/>
              </p:cNvSpPr>
              <p:nvPr/>
            </p:nvSpPr>
            <p:spPr>
              <a:xfrm>
                <a:off x="2800112" y="3698447"/>
                <a:ext cx="936104" cy="307777"/>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p:cNvSpPr txBox="1"/>
              <p:nvPr/>
            </p:nvSpPr>
            <p:spPr>
              <a:xfrm>
                <a:off x="2781290" y="462101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2</m:t>
                          </m:r>
                        </m:sub>
                      </m:sSub>
                    </m:oMath>
                  </m:oMathPara>
                </a14:m>
                <a:endParaRPr lang="zh-CN" altLang="en-US"/>
              </a:p>
            </p:txBody>
          </p:sp>
        </mc:Choice>
        <mc:Fallback xmlns="">
          <p:sp>
            <p:nvSpPr>
              <p:cNvPr id="35" name="文本框 34"/>
              <p:cNvSpPr txBox="1">
                <a:spLocks noRot="1" noChangeAspect="1" noMove="1" noResize="1" noEditPoints="1" noAdjustHandles="1" noChangeArrowheads="1" noChangeShapeType="1" noTextEdit="1"/>
              </p:cNvSpPr>
              <p:nvPr/>
            </p:nvSpPr>
            <p:spPr>
              <a:xfrm>
                <a:off x="2781290" y="4621015"/>
                <a:ext cx="936104" cy="307777"/>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2781290" y="560390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3</m:t>
                          </m:r>
                        </m:sub>
                      </m:sSub>
                    </m:oMath>
                  </m:oMathPara>
                </a14:m>
                <a:endParaRPr lang="zh-CN" altLang="en-US"/>
              </a:p>
            </p:txBody>
          </p:sp>
        </mc:Choice>
        <mc:Fallback xmlns="">
          <p:sp>
            <p:nvSpPr>
              <p:cNvPr id="36" name="文本框 35"/>
              <p:cNvSpPr txBox="1">
                <a:spLocks noRot="1" noChangeAspect="1" noMove="1" noResize="1" noEditPoints="1" noAdjustHandles="1" noChangeArrowheads="1" noChangeShapeType="1" noTextEdit="1"/>
              </p:cNvSpPr>
              <p:nvPr/>
            </p:nvSpPr>
            <p:spPr>
              <a:xfrm>
                <a:off x="2781290" y="5603905"/>
                <a:ext cx="936104" cy="307777"/>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p:cNvSpPr txBox="1"/>
              <p:nvPr/>
            </p:nvSpPr>
            <p:spPr>
              <a:xfrm>
                <a:off x="1496556" y="4012971"/>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3</m:t>
                          </m:r>
                        </m:sub>
                      </m:sSub>
                    </m:oMath>
                  </m:oMathPara>
                </a14:m>
                <a:endParaRPr lang="zh-CN" altLang="en-US"/>
              </a:p>
            </p:txBody>
          </p:sp>
        </mc:Choice>
        <mc:Fallback xmlns="">
          <p:sp>
            <p:nvSpPr>
              <p:cNvPr id="37" name="文本框 36"/>
              <p:cNvSpPr txBox="1">
                <a:spLocks noRot="1" noChangeAspect="1" noMove="1" noResize="1" noEditPoints="1" noAdjustHandles="1" noChangeArrowheads="1" noChangeShapeType="1" noTextEdit="1"/>
              </p:cNvSpPr>
              <p:nvPr/>
            </p:nvSpPr>
            <p:spPr>
              <a:xfrm>
                <a:off x="1496556" y="4012971"/>
                <a:ext cx="936104" cy="307777"/>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p:cNvSpPr txBox="1"/>
              <p:nvPr/>
            </p:nvSpPr>
            <p:spPr>
              <a:xfrm>
                <a:off x="1478857" y="632918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8</m:t>
                          </m:r>
                        </m:sub>
                      </m:sSub>
                    </m:oMath>
                  </m:oMathPara>
                </a14:m>
                <a:endParaRPr lang="zh-CN" altLang="en-US"/>
              </a:p>
            </p:txBody>
          </p:sp>
        </mc:Choice>
        <mc:Fallback xmlns="">
          <p:sp>
            <p:nvSpPr>
              <p:cNvPr id="38" name="文本框 37"/>
              <p:cNvSpPr txBox="1">
                <a:spLocks noRot="1" noChangeAspect="1" noMove="1" noResize="1" noEditPoints="1" noAdjustHandles="1" noChangeArrowheads="1" noChangeShapeType="1" noTextEdit="1"/>
              </p:cNvSpPr>
              <p:nvPr/>
            </p:nvSpPr>
            <p:spPr>
              <a:xfrm>
                <a:off x="1478857" y="6329185"/>
                <a:ext cx="936104" cy="307777"/>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p:cNvSpPr txBox="1"/>
              <p:nvPr/>
            </p:nvSpPr>
            <p:spPr>
              <a:xfrm>
                <a:off x="1502568" y="5875857"/>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7</m:t>
                          </m:r>
                        </m:sub>
                      </m:sSub>
                    </m:oMath>
                  </m:oMathPara>
                </a14:m>
                <a:endParaRPr lang="zh-CN" altLang="en-US"/>
              </a:p>
            </p:txBody>
          </p:sp>
        </mc:Choice>
        <mc:Fallback xmlns="">
          <p:sp>
            <p:nvSpPr>
              <p:cNvPr id="39" name="文本框 38"/>
              <p:cNvSpPr txBox="1">
                <a:spLocks noRot="1" noChangeAspect="1" noMove="1" noResize="1" noEditPoints="1" noAdjustHandles="1" noChangeArrowheads="1" noChangeShapeType="1" noTextEdit="1"/>
              </p:cNvSpPr>
              <p:nvPr/>
            </p:nvSpPr>
            <p:spPr>
              <a:xfrm>
                <a:off x="1502568" y="5875857"/>
                <a:ext cx="936104" cy="307777"/>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p:cNvSpPr txBox="1"/>
              <p:nvPr/>
            </p:nvSpPr>
            <p:spPr>
              <a:xfrm>
                <a:off x="1505555" y="544081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6</m:t>
                          </m:r>
                        </m:sub>
                      </m:sSub>
                    </m:oMath>
                  </m:oMathPara>
                </a14:m>
                <a:endParaRPr lang="zh-CN" altLang="en-US"/>
              </a:p>
            </p:txBody>
          </p:sp>
        </mc:Choice>
        <mc:Fallback xmlns="">
          <p:sp>
            <p:nvSpPr>
              <p:cNvPr id="40" name="文本框 39"/>
              <p:cNvSpPr txBox="1">
                <a:spLocks noRot="1" noChangeAspect="1" noMove="1" noResize="1" noEditPoints="1" noAdjustHandles="1" noChangeArrowheads="1" noChangeShapeType="1" noTextEdit="1"/>
              </p:cNvSpPr>
              <p:nvPr/>
            </p:nvSpPr>
            <p:spPr>
              <a:xfrm>
                <a:off x="1505555" y="5440814"/>
                <a:ext cx="936104" cy="307777"/>
              </a:xfrm>
              <a:prstGeom prst="rect">
                <a:avLst/>
              </a:prstGeom>
              <a:blipFill rotWithShape="0">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p:cNvSpPr txBox="1"/>
              <p:nvPr/>
            </p:nvSpPr>
            <p:spPr>
              <a:xfrm>
                <a:off x="1487706" y="497730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5</m:t>
                          </m:r>
                        </m:sub>
                      </m:sSub>
                    </m:oMath>
                  </m:oMathPara>
                </a14:m>
                <a:endParaRPr lang="zh-CN" altLang="en-US">
                  <a:solidFill>
                    <a:schemeClr val="tx1"/>
                  </a:solidFill>
                </a:endParaRPr>
              </a:p>
            </p:txBody>
          </p:sp>
        </mc:Choice>
        <mc:Fallback xmlns="">
          <p:sp>
            <p:nvSpPr>
              <p:cNvPr id="41" name="文本框 40"/>
              <p:cNvSpPr txBox="1">
                <a:spLocks noRot="1" noChangeAspect="1" noMove="1" noResize="1" noEditPoints="1" noAdjustHandles="1" noChangeArrowheads="1" noChangeShapeType="1" noTextEdit="1"/>
              </p:cNvSpPr>
              <p:nvPr/>
            </p:nvSpPr>
            <p:spPr>
              <a:xfrm>
                <a:off x="1487706" y="4977304"/>
                <a:ext cx="936104" cy="307777"/>
              </a:xfrm>
              <a:prstGeom prst="rect">
                <a:avLst/>
              </a:prstGeom>
              <a:blipFill rotWithShape="0">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p:cNvSpPr txBox="1"/>
              <p:nvPr/>
            </p:nvSpPr>
            <p:spPr>
              <a:xfrm>
                <a:off x="1484234" y="448507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4</m:t>
                          </m:r>
                        </m:sub>
                      </m:sSub>
                    </m:oMath>
                  </m:oMathPara>
                </a14:m>
                <a:endParaRPr lang="zh-CN" altLang="en-US"/>
              </a:p>
            </p:txBody>
          </p:sp>
        </mc:Choice>
        <mc:Fallback xmlns="">
          <p:sp>
            <p:nvSpPr>
              <p:cNvPr id="42" name="文本框 41"/>
              <p:cNvSpPr txBox="1">
                <a:spLocks noRot="1" noChangeAspect="1" noMove="1" noResize="1" noEditPoints="1" noAdjustHandles="1" noChangeArrowheads="1" noChangeShapeType="1" noTextEdit="1"/>
              </p:cNvSpPr>
              <p:nvPr/>
            </p:nvSpPr>
            <p:spPr>
              <a:xfrm>
                <a:off x="1484234" y="4485074"/>
                <a:ext cx="936104" cy="307777"/>
              </a:xfrm>
              <a:prstGeom prst="rect">
                <a:avLst/>
              </a:prstGeom>
              <a:blipFill rotWithShape="0">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43" name="表格 42"/>
              <p:cNvGraphicFramePr>
                <a:graphicFrameLocks noGrp="1"/>
              </p:cNvGraphicFramePr>
              <p:nvPr>
                <p:extLst>
                  <p:ext uri="{D42A27DB-BD31-4B8C-83A1-F6EECF244321}">
                    <p14:modId xmlns:p14="http://schemas.microsoft.com/office/powerpoint/2010/main" val="1261897050"/>
                  </p:ext>
                </p:extLst>
              </p:nvPr>
            </p:nvGraphicFramePr>
            <p:xfrm>
              <a:off x="6349022" y="3298583"/>
              <a:ext cx="2529060" cy="3337560"/>
            </p:xfrm>
            <a:graphic>
              <a:graphicData uri="http://schemas.openxmlformats.org/drawingml/2006/table">
                <a:tbl>
                  <a:tblPr firstRow="1" bandRow="1">
                    <a:tableStyleId>{5C22544A-7EE6-4342-B048-85BDC9FD1C3A}</a:tableStyleId>
                  </a:tblPr>
                  <a:tblGrid>
                    <a:gridCol w="632265">
                      <a:extLst>
                        <a:ext uri="{9D8B030D-6E8A-4147-A177-3AD203B41FA5}">
                          <a16:colId xmlns="" xmlns:a16="http://schemas.microsoft.com/office/drawing/2014/main" val="20000"/>
                        </a:ext>
                      </a:extLst>
                    </a:gridCol>
                    <a:gridCol w="632265">
                      <a:extLst>
                        <a:ext uri="{9D8B030D-6E8A-4147-A177-3AD203B41FA5}">
                          <a16:colId xmlns="" xmlns:a16="http://schemas.microsoft.com/office/drawing/2014/main" val="20001"/>
                        </a:ext>
                      </a:extLst>
                    </a:gridCol>
                    <a:gridCol w="632265">
                      <a:extLst>
                        <a:ext uri="{9D8B030D-6E8A-4147-A177-3AD203B41FA5}">
                          <a16:colId xmlns="" xmlns:a16="http://schemas.microsoft.com/office/drawing/2014/main" val="20002"/>
                        </a:ext>
                      </a:extLst>
                    </a:gridCol>
                    <a:gridCol w="632265">
                      <a:extLst>
                        <a:ext uri="{9D8B030D-6E8A-4147-A177-3AD203B41FA5}">
                          <a16:colId xmlns="" xmlns:a16="http://schemas.microsoft.com/office/drawing/2014/main" val="20003"/>
                        </a:ext>
                      </a:extLst>
                    </a:gridCol>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𝟏</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𝟐</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𝟑</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𝟏</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1"/>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𝟐</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2"/>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𝟑</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𝟒</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4"/>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0.94</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0.94</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5"/>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𝟔</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6"/>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𝟕</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𝟖</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8"/>
                      </a:ext>
                    </a:extLst>
                  </a:tr>
                </a:tbl>
              </a:graphicData>
            </a:graphic>
          </p:graphicFrame>
        </mc:Choice>
        <mc:Fallback xmlns="">
          <p:graphicFrame>
            <p:nvGraphicFramePr>
              <p:cNvPr id="43" name="表格 42"/>
              <p:cNvGraphicFramePr>
                <a:graphicFrameLocks noGrp="1"/>
              </p:cNvGraphicFramePr>
              <p:nvPr>
                <p:extLst>
                  <p:ext uri="{D42A27DB-BD31-4B8C-83A1-F6EECF244321}">
                    <p14:modId xmlns:p14="http://schemas.microsoft.com/office/powerpoint/2010/main" val="1261897050"/>
                  </p:ext>
                </p:extLst>
              </p:nvPr>
            </p:nvGraphicFramePr>
            <p:xfrm>
              <a:off x="6349022" y="3298583"/>
              <a:ext cx="2529060" cy="3337560"/>
            </p:xfrm>
            <a:graphic>
              <a:graphicData uri="http://schemas.openxmlformats.org/drawingml/2006/table">
                <a:tbl>
                  <a:tblPr firstRow="1" bandRow="1">
                    <a:tableStyleId>{5C22544A-7EE6-4342-B048-85BDC9FD1C3A}</a:tableStyleId>
                  </a:tblPr>
                  <a:tblGrid>
                    <a:gridCol w="632265"/>
                    <a:gridCol w="632265"/>
                    <a:gridCol w="632265"/>
                    <a:gridCol w="632265"/>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100962" t="-1639" r="-201923" b="-822951"/>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200962" t="-1639" r="-101923" b="-822951"/>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300962" t="-1639" r="-1923" b="-822951"/>
                          </a:stretch>
                        </a:blip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101639" r="-301923" b="-722951"/>
                          </a:stretch>
                        </a:blip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201639" r="-301923" b="-622951"/>
                          </a:stretch>
                        </a:blip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0.96</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301639" r="-301923" b="-522951"/>
                          </a:stretch>
                        </a:blip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0.96</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0.96</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408333" r="-301923" b="-431667"/>
                          </a:stretch>
                        </a:blip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0.98</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500000" r="-301923" b="-324590"/>
                          </a:stretch>
                        </a:blip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0.94</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0.94</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600000" r="-301923" b="-224590"/>
                          </a:stretch>
                        </a:blip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700000" r="-301923" b="-124590"/>
                          </a:stretch>
                        </a:blip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800000" r="-301923" b="-24590"/>
                          </a:stretch>
                        </a:blip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Fallback>
      </mc:AlternateContent>
      <p:sp>
        <p:nvSpPr>
          <p:cNvPr id="44" name="文本框 43"/>
          <p:cNvSpPr txBox="1"/>
          <p:nvPr/>
        </p:nvSpPr>
        <p:spPr>
          <a:xfrm>
            <a:off x="3500851" y="3072953"/>
            <a:ext cx="2576555" cy="307777"/>
          </a:xfrm>
          <a:prstGeom prst="rect">
            <a:avLst/>
          </a:prstGeom>
          <a:noFill/>
        </p:spPr>
        <p:txBody>
          <a:bodyPr wrap="square" rtlCol="0">
            <a:spAutoFit/>
          </a:bodyPr>
          <a:lstStyle/>
          <a:p>
            <a:r>
              <a:rPr lang="en-US" altLang="zh-CN"/>
              <a:t>Accumulated Accuracy(S[j])</a:t>
            </a:r>
            <a:endParaRPr lang="zh-CN" altLang="en-US"/>
          </a:p>
        </p:txBody>
      </p:sp>
      <p:sp>
        <p:nvSpPr>
          <p:cNvPr id="45" name="椭圆 44"/>
          <p:cNvSpPr/>
          <p:nvPr/>
        </p:nvSpPr>
        <p:spPr bwMode="auto">
          <a:xfrm>
            <a:off x="3069342" y="3691099"/>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cxnSp>
        <p:nvCxnSpPr>
          <p:cNvPr id="46" name="直接箭头连接符 45"/>
          <p:cNvCxnSpPr>
            <a:stCxn id="5" idx="6"/>
            <a:endCxn id="45" idx="2"/>
          </p:cNvCxnSpPr>
          <p:nvPr/>
        </p:nvCxnSpPr>
        <p:spPr bwMode="auto">
          <a:xfrm>
            <a:off x="2135758" y="3200730"/>
            <a:ext cx="933584" cy="670369"/>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8" name="文本框 47"/>
              <p:cNvSpPr txBox="1"/>
              <p:nvPr/>
            </p:nvSpPr>
            <p:spPr>
              <a:xfrm>
                <a:off x="3472016" y="3725781"/>
                <a:ext cx="2756168" cy="3125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1" i="1" smtClean="0">
                          <a:latin typeface="Cambria Math" panose="02040503050406030204" pitchFamily="18" charset="0"/>
                        </a:rPr>
                        <m:t>𝟐</m:t>
                      </m:r>
                      <m:r>
                        <a:rPr lang="en-US" altLang="zh-CN" b="1" i="1" smtClean="0">
                          <a:latin typeface="Cambria Math" panose="02040503050406030204" pitchFamily="18" charset="0"/>
                        </a:rPr>
                        <m:t>.</m:t>
                      </m:r>
                      <m:r>
                        <a:rPr lang="en-US" altLang="zh-CN" b="1" i="1" smtClean="0">
                          <a:latin typeface="Cambria Math" panose="02040503050406030204" pitchFamily="18" charset="0"/>
                        </a:rPr>
                        <m:t>𝟔𝟗</m:t>
                      </m:r>
                    </m:oMath>
                  </m:oMathPara>
                </a14:m>
                <a:endParaRPr lang="zh-CN" altLang="en-US">
                  <a:solidFill>
                    <a:srgbClr val="00B0F0"/>
                  </a:solidFill>
                </a:endParaRPr>
              </a:p>
            </p:txBody>
          </p:sp>
        </mc:Choice>
        <mc:Fallback xmlns="">
          <p:sp>
            <p:nvSpPr>
              <p:cNvPr id="48" name="文本框 47"/>
              <p:cNvSpPr txBox="1">
                <a:spLocks noRot="1" noChangeAspect="1" noMove="1" noResize="1" noEditPoints="1" noAdjustHandles="1" noChangeArrowheads="1" noChangeShapeType="1" noTextEdit="1"/>
              </p:cNvSpPr>
              <p:nvPr/>
            </p:nvSpPr>
            <p:spPr>
              <a:xfrm>
                <a:off x="3472016" y="3725781"/>
                <a:ext cx="2756168" cy="312586"/>
              </a:xfrm>
              <a:prstGeom prst="rect">
                <a:avLst/>
              </a:prstGeom>
              <a:blipFill rotWithShape="0">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3476209" y="4664843"/>
                <a:ext cx="2823983" cy="3125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1" i="0" smtClean="0">
                          <a:solidFill>
                            <a:schemeClr val="tx1"/>
                          </a:solidFill>
                          <a:latin typeface="Cambria Math" panose="02040503050406030204" pitchFamily="18" charset="0"/>
                        </a:rPr>
                        <m:t>𝟐</m:t>
                      </m:r>
                      <m:r>
                        <a:rPr lang="en-US" altLang="zh-CN">
                          <a:solidFill>
                            <a:schemeClr val="tx1"/>
                          </a:solidFill>
                          <a:latin typeface="Cambria Math" panose="02040503050406030204" pitchFamily="18" charset="0"/>
                        </a:rPr>
                        <m:t>.</m:t>
                      </m:r>
                      <m:r>
                        <a:rPr lang="en-US" altLang="zh-CN" b="1" i="0" smtClean="0">
                          <a:solidFill>
                            <a:schemeClr val="tx1"/>
                          </a:solidFill>
                          <a:latin typeface="Cambria Math" panose="02040503050406030204" pitchFamily="18" charset="0"/>
                        </a:rPr>
                        <m:t>𝟔𝟗</m:t>
                      </m:r>
                    </m:oMath>
                  </m:oMathPara>
                </a14:m>
                <a:endParaRPr lang="zh-CN" altLang="en-US">
                  <a:solidFill>
                    <a:schemeClr val="tx1"/>
                  </a:solidFill>
                </a:endParaRPr>
              </a:p>
            </p:txBody>
          </p:sp>
        </mc:Choice>
        <mc:Fallback xmlns="">
          <p:sp>
            <p:nvSpPr>
              <p:cNvPr id="49" name="文本框 48"/>
              <p:cNvSpPr txBox="1">
                <a:spLocks noRot="1" noChangeAspect="1" noMove="1" noResize="1" noEditPoints="1" noAdjustHandles="1" noChangeArrowheads="1" noChangeShapeType="1" noTextEdit="1"/>
              </p:cNvSpPr>
              <p:nvPr/>
            </p:nvSpPr>
            <p:spPr>
              <a:xfrm>
                <a:off x="3476209" y="4664843"/>
                <a:ext cx="2823983" cy="312586"/>
              </a:xfrm>
              <a:prstGeom prst="rect">
                <a:avLst/>
              </a:prstGeom>
              <a:blipFill rotWithShape="0">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p:cNvSpPr txBox="1"/>
              <p:nvPr/>
            </p:nvSpPr>
            <p:spPr>
              <a:xfrm>
                <a:off x="3501257" y="5627594"/>
                <a:ext cx="2726927"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𝟕𝟕</m:t>
                      </m:r>
                    </m:oMath>
                  </m:oMathPara>
                </a14:m>
                <a:endParaRPr lang="zh-CN" altLang="en-US">
                  <a:solidFill>
                    <a:srgbClr val="00B0F0"/>
                  </a:solidFill>
                </a:endParaRPr>
              </a:p>
            </p:txBody>
          </p:sp>
        </mc:Choice>
        <mc:Fallback xmlns="">
          <p:sp>
            <p:nvSpPr>
              <p:cNvPr id="50" name="文本框 49"/>
              <p:cNvSpPr txBox="1">
                <a:spLocks noRot="1" noChangeAspect="1" noMove="1" noResize="1" noEditPoints="1" noAdjustHandles="1" noChangeArrowheads="1" noChangeShapeType="1" noTextEdit="1"/>
              </p:cNvSpPr>
              <p:nvPr/>
            </p:nvSpPr>
            <p:spPr>
              <a:xfrm>
                <a:off x="3501257" y="5627594"/>
                <a:ext cx="2726927" cy="307777"/>
              </a:xfrm>
              <a:prstGeom prst="rect">
                <a:avLst/>
              </a:prstGeom>
              <a:blipFill rotWithShape="0">
                <a:blip r:embed="rId18"/>
                <a:stretch>
                  <a:fillRect/>
                </a:stretch>
              </a:blipFill>
            </p:spPr>
            <p:txBody>
              <a:bodyPr/>
              <a:lstStyle/>
              <a:p>
                <a:r>
                  <a:rPr lang="zh-CN" altLang="en-US">
                    <a:noFill/>
                  </a:rPr>
                  <a:t> </a:t>
                </a:r>
              </a:p>
            </p:txBody>
          </p:sp>
        </mc:Fallback>
      </mc:AlternateContent>
      <p:cxnSp>
        <p:nvCxnSpPr>
          <p:cNvPr id="51" name="直接箭头连接符 50"/>
          <p:cNvCxnSpPr>
            <a:stCxn id="6" idx="6"/>
            <a:endCxn id="45" idx="2"/>
          </p:cNvCxnSpPr>
          <p:nvPr/>
        </p:nvCxnSpPr>
        <p:spPr bwMode="auto">
          <a:xfrm>
            <a:off x="2135758" y="3691099"/>
            <a:ext cx="933584" cy="180000"/>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53" name="直接箭头连接符 52"/>
          <p:cNvCxnSpPr>
            <a:stCxn id="7" idx="6"/>
            <a:endCxn id="45" idx="2"/>
          </p:cNvCxnSpPr>
          <p:nvPr/>
        </p:nvCxnSpPr>
        <p:spPr bwMode="auto">
          <a:xfrm flipV="1">
            <a:off x="2135758" y="3871099"/>
            <a:ext cx="933584" cy="310369"/>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55" name="直接箭头连接符 54"/>
          <p:cNvCxnSpPr>
            <a:stCxn id="7" idx="6"/>
            <a:endCxn id="13" idx="2"/>
          </p:cNvCxnSpPr>
          <p:nvPr/>
        </p:nvCxnSpPr>
        <p:spPr bwMode="auto">
          <a:xfrm>
            <a:off x="2135758" y="4181468"/>
            <a:ext cx="933584" cy="635968"/>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sp>
        <p:nvSpPr>
          <p:cNvPr id="58" name="文本框 57"/>
          <p:cNvSpPr txBox="1"/>
          <p:nvPr/>
        </p:nvSpPr>
        <p:spPr>
          <a:xfrm>
            <a:off x="6315925" y="2727642"/>
            <a:ext cx="2648563" cy="523220"/>
          </a:xfrm>
          <a:prstGeom prst="rect">
            <a:avLst/>
          </a:prstGeom>
          <a:noFill/>
        </p:spPr>
        <p:txBody>
          <a:bodyPr wrap="square" rtlCol="0">
            <a:spAutoFit/>
          </a:bodyPr>
          <a:lstStyle/>
          <a:p>
            <a:pPr algn="ctr"/>
            <a:r>
              <a:rPr lang="en-US" altLang="zh-CN"/>
              <a:t>TABLE I. Predicted accuracy between tasks and workers</a:t>
            </a:r>
            <a:endParaRPr lang="zh-CN" altLang="en-US"/>
          </a:p>
        </p:txBody>
      </p:sp>
      <p:sp>
        <p:nvSpPr>
          <p:cNvPr id="59" name="标题 1"/>
          <p:cNvSpPr>
            <a:spLocks noGrp="1"/>
          </p:cNvSpPr>
          <p:nvPr>
            <p:ph type="title"/>
          </p:nvPr>
        </p:nvSpPr>
        <p:spPr>
          <a:xfrm>
            <a:off x="138336" y="115888"/>
            <a:ext cx="8867328" cy="714375"/>
          </a:xfrm>
        </p:spPr>
        <p:txBody>
          <a:bodyPr/>
          <a:lstStyle/>
          <a:p>
            <a:pPr algn="ctr"/>
            <a:r>
              <a:rPr lang="en-US" altLang="zh-CN"/>
              <a:t>Optimized Greedy Algorithm</a:t>
            </a:r>
            <a:endParaRPr lang="zh-CN" altLang="en-US"/>
          </a:p>
        </p:txBody>
      </p:sp>
      <p:cxnSp>
        <p:nvCxnSpPr>
          <p:cNvPr id="54" name="直接箭头连接符 53"/>
          <p:cNvCxnSpPr>
            <a:stCxn id="7" idx="6"/>
            <a:endCxn id="14" idx="2"/>
          </p:cNvCxnSpPr>
          <p:nvPr/>
        </p:nvCxnSpPr>
        <p:spPr bwMode="auto">
          <a:xfrm>
            <a:off x="2135758" y="4181468"/>
            <a:ext cx="933584" cy="1582305"/>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52" name="直接箭头连接符 51"/>
          <p:cNvCxnSpPr>
            <a:stCxn id="6" idx="6"/>
            <a:endCxn id="13" idx="2"/>
          </p:cNvCxnSpPr>
          <p:nvPr/>
        </p:nvCxnSpPr>
        <p:spPr bwMode="auto">
          <a:xfrm>
            <a:off x="2135758" y="3691099"/>
            <a:ext cx="933584" cy="1126337"/>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47" name="直接箭头连接符 46"/>
          <p:cNvCxnSpPr>
            <a:stCxn id="5" idx="6"/>
            <a:endCxn id="13" idx="2"/>
          </p:cNvCxnSpPr>
          <p:nvPr/>
        </p:nvCxnSpPr>
        <p:spPr bwMode="auto">
          <a:xfrm>
            <a:off x="2135758" y="3200730"/>
            <a:ext cx="933584" cy="1616706"/>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sp>
        <p:nvSpPr>
          <p:cNvPr id="8" name="椭圆 7"/>
          <p:cNvSpPr/>
          <p:nvPr/>
        </p:nvSpPr>
        <p:spPr bwMode="auto">
          <a:xfrm>
            <a:off x="1775758" y="4491837"/>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cxnSp>
        <p:nvCxnSpPr>
          <p:cNvPr id="18" name="直接箭头连接符 17"/>
          <p:cNvCxnSpPr>
            <a:stCxn id="8" idx="6"/>
            <a:endCxn id="13" idx="2"/>
          </p:cNvCxnSpPr>
          <p:nvPr/>
        </p:nvCxnSpPr>
        <p:spPr bwMode="auto">
          <a:xfrm>
            <a:off x="2135758" y="4671837"/>
            <a:ext cx="933584" cy="145599"/>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20" name="直接箭头连接符 19"/>
          <p:cNvCxnSpPr>
            <a:stCxn id="8" idx="6"/>
            <a:endCxn id="14" idx="2"/>
          </p:cNvCxnSpPr>
          <p:nvPr/>
        </p:nvCxnSpPr>
        <p:spPr bwMode="auto">
          <a:xfrm>
            <a:off x="2135758" y="4671837"/>
            <a:ext cx="933584" cy="1091936"/>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7" name="矩形标注 56"/>
              <p:cNvSpPr>
                <a:spLocks noChangeArrowheads="1"/>
              </p:cNvSpPr>
              <p:nvPr/>
            </p:nvSpPr>
            <p:spPr bwMode="auto">
              <a:xfrm>
                <a:off x="120353" y="6026271"/>
                <a:ext cx="8903294" cy="802686"/>
              </a:xfrm>
              <a:prstGeom prst="wedgeRectCallout">
                <a:avLst>
                  <a:gd name="adj1" fmla="val -50115"/>
                  <a:gd name="adj2" fmla="val -15486"/>
                </a:avLst>
              </a:prstGeom>
              <a:solidFill>
                <a:srgbClr val="FFC000"/>
              </a:solidFill>
              <a:ln>
                <a:noFill/>
              </a:ln>
            </p:spPr>
            <p:txBody>
              <a:bodyPr/>
              <a:lstStyle>
                <a:defPPr>
                  <a:defRPr lang="ko-KR"/>
                </a:defPPr>
                <a:lvl1pPr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9pPr>
              </a:lstStyle>
              <a:p>
                <a:pPr algn="just" eaLnBrk="1" hangingPunct="1">
                  <a:buNone/>
                </a:pPr>
                <a:r>
                  <a:rPr lang="en-US" altLang="zh-CN" sz="1600">
                    <a:cs typeface="ＭＳ Ｐゴシック" charset="-128"/>
                  </a:rPr>
                  <a:t>Average Latency</a:t>
                </a:r>
                <a:r>
                  <a:rPr lang="zh-CN" altLang="en-US" sz="1600">
                    <a:cs typeface="ＭＳ Ｐゴシック" charset="-128"/>
                  </a:rPr>
                  <a:t>：</a:t>
                </a:r>
                <a:r>
                  <a:rPr lang="en-US" altLang="zh-CN" sz="1600">
                    <a:cs typeface="ＭＳ Ｐゴシック" charset="-128"/>
                  </a:rPr>
                  <a:t> </a:t>
                </a:r>
                <a14:m>
                  <m:oMath xmlns:m="http://schemas.openxmlformats.org/officeDocument/2006/math">
                    <m:r>
                      <a:rPr lang="en-US" altLang="zh-CN" sz="1600" b="1" i="1" smtClean="0">
                        <a:latin typeface="Cambria Math" panose="02040503050406030204" pitchFamily="18" charset="0"/>
                        <a:cs typeface="ＭＳ Ｐゴシック" charset="-128"/>
                      </a:rPr>
                      <m:t>𝒂𝒗𝒈</m:t>
                    </m:r>
                    <m:r>
                      <a:rPr lang="en-US" altLang="zh-CN" sz="1600" b="1" i="1" smtClean="0">
                        <a:latin typeface="Cambria Math" panose="02040503050406030204" pitchFamily="18" charset="0"/>
                        <a:cs typeface="ＭＳ Ｐゴシック" charset="-128"/>
                      </a:rPr>
                      <m:t>= </m:t>
                    </m:r>
                    <m:f>
                      <m:fPr>
                        <m:ctrlPr>
                          <a:rPr lang="en-US" altLang="zh-CN" sz="1600" b="1" i="1" smtClean="0">
                            <a:latin typeface="Cambria Math" panose="02040503050406030204" pitchFamily="18" charset="0"/>
                          </a:rPr>
                        </m:ctrlPr>
                      </m:fPr>
                      <m:num>
                        <m:nary>
                          <m:naryPr>
                            <m:chr m:val="∑"/>
                            <m:ctrlPr>
                              <a:rPr lang="en-US" altLang="zh-CN" sz="1600" b="1" i="1" smtClean="0">
                                <a:latin typeface="Cambria Math" panose="02040503050406030204" pitchFamily="18" charset="0"/>
                              </a:rPr>
                            </m:ctrlPr>
                          </m:naryPr>
                          <m:sub>
                            <m:r>
                              <m:rPr>
                                <m:brk m:alnAt="23"/>
                              </m:rPr>
                              <a:rPr lang="en-US" altLang="zh-CN" sz="1600" b="1" i="1" smtClean="0">
                                <a:latin typeface="Cambria Math" panose="02040503050406030204" pitchFamily="18" charset="0"/>
                              </a:rPr>
                              <m:t>𝒋</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𝟏</m:t>
                            </m:r>
                          </m:sub>
                          <m:sup>
                            <m:r>
                              <a:rPr lang="en-US" altLang="zh-CN" sz="1600" b="1" i="1" smtClean="0">
                                <a:latin typeface="Cambria Math" panose="02040503050406030204" pitchFamily="18" charset="0"/>
                              </a:rPr>
                              <m:t>𝟑</m:t>
                            </m:r>
                          </m:sup>
                          <m:e>
                            <m:r>
                              <a:rPr lang="en-US" altLang="zh-CN" sz="1600" b="1" i="1" smtClean="0">
                                <a:latin typeface="Cambria Math" panose="02040503050406030204" pitchFamily="18" charset="0"/>
                              </a:rPr>
                              <m:t>(</m:t>
                            </m:r>
                            <m:r>
                              <a:rPr lang="zh-CN" altLang="en-US" sz="1600" b="1" i="1" smtClean="0">
                                <a:latin typeface="Cambria Math" panose="02040503050406030204" pitchFamily="18" charset="0"/>
                              </a:rPr>
                              <m:t>𝜹</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𝑺</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𝒋</m:t>
                            </m:r>
                            <m:r>
                              <a:rPr lang="en-US" altLang="zh-CN" sz="1600" b="1" i="1" smtClean="0">
                                <a:latin typeface="Cambria Math" panose="02040503050406030204" pitchFamily="18" charset="0"/>
                              </a:rPr>
                              <m:t>])</m:t>
                            </m:r>
                          </m:e>
                        </m:nary>
                      </m:num>
                      <m:den>
                        <m:r>
                          <a:rPr lang="en-US" altLang="zh-CN" sz="1600" b="1" i="1" smtClean="0">
                            <a:latin typeface="Cambria Math" panose="02040503050406030204" pitchFamily="18" charset="0"/>
                          </a:rPr>
                          <m:t>𝑲</m:t>
                        </m:r>
                      </m:den>
                    </m:f>
                    <m:r>
                      <a:rPr lang="en-US" altLang="zh-CN" sz="1600" b="1" i="1" smtClean="0">
                        <a:latin typeface="Cambria Math" panose="02040503050406030204" pitchFamily="18" charset="0"/>
                      </a:rPr>
                      <m:t>=</m:t>
                    </m:r>
                    <m:f>
                      <m:fPr>
                        <m:ctrlPr>
                          <a:rPr lang="en-US" altLang="zh-CN" sz="1600" b="1" i="1" smtClean="0">
                            <a:latin typeface="Cambria Math" panose="02040503050406030204" pitchFamily="18" charset="0"/>
                          </a:rPr>
                        </m:ctrlPr>
                      </m:fPr>
                      <m:num>
                        <m:d>
                          <m:dPr>
                            <m:ctrlPr>
                              <a:rPr lang="en-US" altLang="zh-CN" sz="1600" b="1" i="1" smtClean="0">
                                <a:latin typeface="Cambria Math" panose="02040503050406030204" pitchFamily="18" charset="0"/>
                              </a:rPr>
                            </m:ctrlPr>
                          </m:dPr>
                          <m:e>
                            <m:r>
                              <a:rPr lang="en-US" altLang="zh-CN" sz="1600" b="1" i="1" smtClean="0">
                                <a:latin typeface="Cambria Math" panose="02040503050406030204" pitchFamily="18" charset="0"/>
                              </a:rPr>
                              <m:t>𝟑</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𝟐𝟐</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𝟔𝟗</m:t>
                            </m:r>
                          </m:e>
                        </m:d>
                        <m:r>
                          <a:rPr lang="en-US" altLang="zh-CN" sz="1600" b="1" i="1" smtClean="0">
                            <a:latin typeface="Cambria Math" panose="02040503050406030204" pitchFamily="18" charset="0"/>
                          </a:rPr>
                          <m:t>+</m:t>
                        </m:r>
                        <m:d>
                          <m:dPr>
                            <m:ctrlPr>
                              <a:rPr lang="en-US" altLang="zh-CN" sz="1600" b="1" i="1" smtClean="0">
                                <a:latin typeface="Cambria Math" panose="02040503050406030204" pitchFamily="18" charset="0"/>
                              </a:rPr>
                            </m:ctrlPr>
                          </m:dPr>
                          <m:e>
                            <m:r>
                              <a:rPr lang="en-US" altLang="zh-CN" sz="1600" b="1" i="1" smtClean="0">
                                <a:latin typeface="Cambria Math" panose="02040503050406030204" pitchFamily="18" charset="0"/>
                              </a:rPr>
                              <m:t>𝟑</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𝟐𝟐</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𝟔𝟗</m:t>
                            </m:r>
                          </m:e>
                        </m:d>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𝟑</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𝟐𝟐</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𝟏</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𝟕𝟕</m:t>
                        </m:r>
                        <m:r>
                          <a:rPr lang="en-US" altLang="zh-CN" sz="1600" b="1" i="1" smtClean="0">
                            <a:latin typeface="Cambria Math" panose="02040503050406030204" pitchFamily="18" charset="0"/>
                          </a:rPr>
                          <m:t>)</m:t>
                        </m:r>
                      </m:num>
                      <m:den>
                        <m:r>
                          <a:rPr lang="en-US" altLang="zh-CN" sz="1600" b="1" i="1" smtClean="0">
                            <a:latin typeface="Cambria Math" panose="02040503050406030204" pitchFamily="18" charset="0"/>
                          </a:rPr>
                          <m:t>𝟐</m:t>
                        </m:r>
                      </m:den>
                    </m:f>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𝟏</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𝟐𝟓</m:t>
                    </m:r>
                    <m:r>
                      <a:rPr lang="en-US" altLang="zh-CN" sz="1600" b="1" i="0" smtClean="0">
                        <a:latin typeface="Cambria Math" panose="02040503050406030204" pitchFamily="18" charset="0"/>
                      </a:rPr>
                      <m:t>&lt;</m:t>
                    </m:r>
                    <m:r>
                      <a:rPr lang="en-US" altLang="zh-CN" sz="1600" b="1" i="0" smtClean="0">
                        <a:latin typeface="Cambria Math" panose="02040503050406030204" pitchFamily="18" charset="0"/>
                      </a:rPr>
                      <m:t>𝟏</m:t>
                    </m:r>
                    <m:r>
                      <a:rPr lang="en-US" altLang="zh-CN" sz="1600" b="1" i="0" smtClean="0">
                        <a:latin typeface="Cambria Math" panose="02040503050406030204" pitchFamily="18" charset="0"/>
                      </a:rPr>
                      <m:t>.</m:t>
                    </m:r>
                    <m:r>
                      <a:rPr lang="en-US" altLang="zh-CN" sz="1600" b="1" i="0" smtClean="0">
                        <a:latin typeface="Cambria Math" panose="02040503050406030204" pitchFamily="18" charset="0"/>
                      </a:rPr>
                      <m:t>𝟒𝟓</m:t>
                    </m:r>
                  </m:oMath>
                </a14:m>
                <a:endParaRPr lang="en-US" altLang="zh-CN" sz="1600" b="1"/>
              </a:p>
              <a:p>
                <a:pPr algn="just" eaLnBrk="1" hangingPunct="1">
                  <a:buNone/>
                </a:pPr>
                <a:r>
                  <a:rPr lang="en-US" altLang="zh-CN" sz="1600"/>
                  <a:t>Maximum Latency</a:t>
                </a:r>
                <a:r>
                  <a:rPr lang="zh-CN" altLang="en-US" sz="1600"/>
                  <a:t>：</a:t>
                </a:r>
                <a:r>
                  <a:rPr lang="en-US" altLang="zh-CN" sz="1600"/>
                  <a:t> </a:t>
                </a:r>
                <a14:m>
                  <m:oMath xmlns:m="http://schemas.openxmlformats.org/officeDocument/2006/math">
                    <m:r>
                      <a:rPr lang="en-US" altLang="zh-CN" sz="1600" b="1" i="1" smtClean="0">
                        <a:latin typeface="Cambria Math" panose="02040503050406030204" pitchFamily="18" charset="0"/>
                      </a:rPr>
                      <m:t>𝒎𝒂𝒙𝑹𝒆𝒎𝒂𝒊𝒏</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𝒎𝒂𝒙</m:t>
                    </m:r>
                    <m:d>
                      <m:dPr>
                        <m:begChr m:val="{"/>
                        <m:endChr m:val="}"/>
                        <m:ctrlPr>
                          <a:rPr lang="en-US" altLang="zh-CN" sz="1600" b="1" i="1" smtClean="0">
                            <a:latin typeface="Cambria Math" panose="02040503050406030204" pitchFamily="18" charset="0"/>
                          </a:rPr>
                        </m:ctrlPr>
                      </m:dPr>
                      <m:e>
                        <m:r>
                          <a:rPr lang="en-US" altLang="zh-CN" sz="1600" b="1" i="1" smtClean="0">
                            <a:latin typeface="Cambria Math" panose="02040503050406030204" pitchFamily="18" charset="0"/>
                          </a:rPr>
                          <m:t>𝟑</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𝟐𝟐</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𝟔𝟗</m:t>
                        </m:r>
                        <m:r>
                          <a:rPr lang="en-US" altLang="zh-CN" sz="1600" b="1" i="1" smtClean="0">
                            <a:latin typeface="Cambria Math" panose="02040503050406030204" pitchFamily="18" charset="0"/>
                          </a:rPr>
                          <m:t>,  </m:t>
                        </m:r>
                        <m:r>
                          <a:rPr lang="en-US" altLang="zh-CN" sz="1600" b="1" i="1" smtClean="0">
                            <a:latin typeface="Cambria Math" panose="02040503050406030204" pitchFamily="18" charset="0"/>
                          </a:rPr>
                          <m:t>𝟑</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𝟐𝟐</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𝟔𝟗</m:t>
                        </m:r>
                        <m:r>
                          <a:rPr lang="en-US" altLang="zh-CN" sz="1600" b="1" i="1" smtClean="0">
                            <a:latin typeface="Cambria Math" panose="02040503050406030204" pitchFamily="18" charset="0"/>
                          </a:rPr>
                          <m:t>,  </m:t>
                        </m:r>
                        <m:r>
                          <a:rPr lang="en-US" altLang="zh-CN" sz="1600" b="1" i="1" smtClean="0">
                            <a:latin typeface="Cambria Math" panose="02040503050406030204" pitchFamily="18" charset="0"/>
                          </a:rPr>
                          <m:t>𝟑</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𝟐𝟐</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𝟏</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𝟕𝟕</m:t>
                        </m:r>
                      </m:e>
                    </m:d>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𝟏</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𝟒𝟓</m:t>
                    </m:r>
                  </m:oMath>
                </a14:m>
                <a:endParaRPr lang="en-US" altLang="zh-CN" sz="1600" b="1"/>
              </a:p>
            </p:txBody>
          </p:sp>
        </mc:Choice>
        <mc:Fallback xmlns="">
          <p:sp>
            <p:nvSpPr>
              <p:cNvPr id="57" name="矩形标注 56"/>
              <p:cNvSpPr>
                <a:spLocks noRot="1" noChangeAspect="1" noMove="1" noResize="1" noEditPoints="1" noAdjustHandles="1" noChangeArrowheads="1" noChangeShapeType="1" noTextEdit="1"/>
              </p:cNvSpPr>
              <p:nvPr/>
            </p:nvSpPr>
            <p:spPr bwMode="auto">
              <a:xfrm>
                <a:off x="120353" y="6026271"/>
                <a:ext cx="8903294" cy="802686"/>
              </a:xfrm>
              <a:prstGeom prst="wedgeRectCallout">
                <a:avLst>
                  <a:gd name="adj1" fmla="val -50115"/>
                  <a:gd name="adj2" fmla="val -15486"/>
                </a:avLst>
              </a:prstGeom>
              <a:blipFill rotWithShape="0">
                <a:blip r:embed="rId19"/>
                <a:stretch>
                  <a:fillRect l="-274" b="-5344"/>
                </a:stretch>
              </a:blipFill>
              <a:ln>
                <a:noFill/>
              </a:ln>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a:defRPr/>
            </a:pPr>
            <a:fld id="{73697CC5-BB9E-487E-AFF3-8F5506CF83B5}" type="slidenum">
              <a:rPr lang="en-US" altLang="ko-KR" smtClean="0"/>
              <a:pPr>
                <a:defRPr/>
              </a:pPr>
              <a:t>44</a:t>
            </a:fld>
            <a:endParaRPr lang="en-US" altLang="ko-KR"/>
          </a:p>
        </p:txBody>
      </p:sp>
      <mc:AlternateContent xmlns:mc="http://schemas.openxmlformats.org/markup-compatibility/2006" xmlns:a14="http://schemas.microsoft.com/office/drawing/2010/main">
        <mc:Choice Requires="a14">
          <p:sp>
            <p:nvSpPr>
              <p:cNvPr id="60" name="内容占位符 2"/>
              <p:cNvSpPr>
                <a:spLocks noGrp="1"/>
              </p:cNvSpPr>
              <p:nvPr>
                <p:ph idx="1"/>
              </p:nvPr>
            </p:nvSpPr>
            <p:spPr>
              <a:xfrm>
                <a:off x="457200" y="980728"/>
                <a:ext cx="8363272" cy="5688360"/>
              </a:xfrm>
            </p:spPr>
            <p:txBody>
              <a:bodyPr/>
              <a:lstStyle/>
              <a:p>
                <a:r>
                  <a:rPr lang="en-US" altLang="zh-CN" sz="2800"/>
                  <a:t>Basic </a:t>
                </a:r>
                <a:r>
                  <a:rPr lang="en-US" altLang="zh-CN" sz="2800" smtClean="0"/>
                  <a:t>idea of AAM</a:t>
                </a:r>
                <a:endParaRPr lang="en-US" altLang="zh-CN" sz="2800"/>
              </a:p>
              <a:p>
                <a:pPr lvl="1"/>
                <a:r>
                  <a:rPr lang="en-US" altLang="zh-CN" sz="2400"/>
                  <a:t>Dynamically select the greedy strategy</a:t>
                </a:r>
              </a:p>
              <a:p>
                <a:pPr lvl="2"/>
                <a:r>
                  <a:rPr lang="en-US" altLang="zh-CN" sz="2100"/>
                  <a:t>When </a:t>
                </a:r>
                <a14:m>
                  <m:oMath xmlns:m="http://schemas.openxmlformats.org/officeDocument/2006/math">
                    <m:r>
                      <a:rPr lang="en-US" altLang="zh-CN" sz="2100" i="1">
                        <a:solidFill>
                          <a:srgbClr val="FF0000"/>
                        </a:solidFill>
                        <a:latin typeface="Cambria Math" panose="02040503050406030204" pitchFamily="18" charset="0"/>
                      </a:rPr>
                      <m:t>𝑎𝑣𝑔</m:t>
                    </m:r>
                    <m:r>
                      <a:rPr lang="en-US" altLang="zh-CN" sz="2100" i="1">
                        <a:solidFill>
                          <a:srgbClr val="FF0000"/>
                        </a:solidFill>
                        <a:latin typeface="Cambria Math" panose="02040503050406030204" pitchFamily="18" charset="0"/>
                      </a:rPr>
                      <m:t>&lt; </m:t>
                    </m:r>
                    <m:r>
                      <a:rPr lang="en-US" altLang="zh-CN" sz="2100" i="1">
                        <a:solidFill>
                          <a:srgbClr val="FF0000"/>
                        </a:solidFill>
                        <a:latin typeface="Cambria Math" panose="02040503050406030204" pitchFamily="18" charset="0"/>
                      </a:rPr>
                      <m:t>𝑚𝑎𝑥𝑅𝑒𝑚𝑎𝑖𝑛</m:t>
                    </m:r>
                  </m:oMath>
                </a14:m>
                <a:r>
                  <a:rPr lang="en-US" altLang="zh-CN" sz="2100"/>
                  <a:t>, greedily assign the uncompleted tasks with the</a:t>
                </a:r>
                <a:r>
                  <a:rPr lang="en-US" altLang="zh-CN" sz="2100">
                    <a:solidFill>
                      <a:srgbClr val="FF0000"/>
                    </a:solidFill>
                  </a:rPr>
                  <a:t> least accumulated accuracy</a:t>
                </a:r>
                <a:endParaRPr lang="en-US" altLang="zh-CN" sz="2100"/>
              </a:p>
              <a:p>
                <a:pPr lvl="2"/>
                <a:endParaRPr lang="en-US" altLang="zh-CN"/>
              </a:p>
            </p:txBody>
          </p:sp>
        </mc:Choice>
        <mc:Fallback xmlns="">
          <p:sp>
            <p:nvSpPr>
              <p:cNvPr id="60" name="内容占位符 2"/>
              <p:cNvSpPr>
                <a:spLocks noGrp="1" noRot="1" noChangeAspect="1" noMove="1" noResize="1" noEditPoints="1" noAdjustHandles="1" noChangeArrowheads="1" noChangeShapeType="1" noTextEdit="1"/>
              </p:cNvSpPr>
              <p:nvPr>
                <p:ph idx="1"/>
              </p:nvPr>
            </p:nvSpPr>
            <p:spPr>
              <a:xfrm>
                <a:off x="457200" y="980728"/>
                <a:ext cx="8363272" cy="5688360"/>
              </a:xfrm>
              <a:blipFill rotWithShape="0">
                <a:blip r:embed="rId20"/>
                <a:stretch>
                  <a:fillRect l="-583" t="-117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366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bwMode="auto">
          <a:xfrm>
            <a:off x="1775758" y="3020730"/>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6" name="椭圆 5"/>
          <p:cNvSpPr/>
          <p:nvPr/>
        </p:nvSpPr>
        <p:spPr bwMode="auto">
          <a:xfrm>
            <a:off x="1775758" y="3511099"/>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7" name="椭圆 6"/>
          <p:cNvSpPr/>
          <p:nvPr/>
        </p:nvSpPr>
        <p:spPr bwMode="auto">
          <a:xfrm>
            <a:off x="1775758" y="4001468"/>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effectLst/>
              <a:latin typeface="Arial" charset="0"/>
              <a:ea typeface="Arial Unicode MS" pitchFamily="50" charset="-127"/>
              <a:cs typeface="Arial Unicode MS" pitchFamily="50" charset="-127"/>
            </a:endParaRPr>
          </a:p>
        </p:txBody>
      </p:sp>
      <p:sp>
        <p:nvSpPr>
          <p:cNvPr id="9" name="椭圆 8"/>
          <p:cNvSpPr/>
          <p:nvPr/>
        </p:nvSpPr>
        <p:spPr bwMode="auto">
          <a:xfrm>
            <a:off x="1775758" y="4952561"/>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0" name="椭圆 9"/>
          <p:cNvSpPr/>
          <p:nvPr/>
        </p:nvSpPr>
        <p:spPr bwMode="auto">
          <a:xfrm>
            <a:off x="1775758" y="5413285"/>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1" name="椭圆 10"/>
          <p:cNvSpPr/>
          <p:nvPr/>
        </p:nvSpPr>
        <p:spPr bwMode="auto">
          <a:xfrm>
            <a:off x="1775758" y="5874009"/>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2" name="椭圆 11"/>
          <p:cNvSpPr/>
          <p:nvPr/>
        </p:nvSpPr>
        <p:spPr bwMode="auto">
          <a:xfrm>
            <a:off x="1758059" y="6326593"/>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3" name="椭圆 12"/>
          <p:cNvSpPr/>
          <p:nvPr/>
        </p:nvSpPr>
        <p:spPr bwMode="auto">
          <a:xfrm>
            <a:off x="3069342" y="4637436"/>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4" name="椭圆 13"/>
          <p:cNvSpPr/>
          <p:nvPr/>
        </p:nvSpPr>
        <p:spPr bwMode="auto">
          <a:xfrm>
            <a:off x="3069342" y="5583773"/>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cxnSp>
        <p:nvCxnSpPr>
          <p:cNvPr id="15" name="直接箭头连接符 14"/>
          <p:cNvCxnSpPr>
            <a:stCxn id="12" idx="6"/>
            <a:endCxn id="14" idx="2"/>
          </p:cNvCxnSpPr>
          <p:nvPr/>
        </p:nvCxnSpPr>
        <p:spPr bwMode="auto">
          <a:xfrm flipV="1">
            <a:off x="2118059" y="5763773"/>
            <a:ext cx="951283" cy="742820"/>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16" name="直接箭头连接符 15"/>
          <p:cNvCxnSpPr>
            <a:stCxn id="5" idx="6"/>
            <a:endCxn id="14" idx="2"/>
          </p:cNvCxnSpPr>
          <p:nvPr/>
        </p:nvCxnSpPr>
        <p:spPr bwMode="auto">
          <a:xfrm>
            <a:off x="2135758" y="3200730"/>
            <a:ext cx="933584" cy="2563043"/>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17" name="直接箭头连接符 16"/>
          <p:cNvCxnSpPr>
            <a:stCxn id="6" idx="6"/>
            <a:endCxn id="14" idx="2"/>
          </p:cNvCxnSpPr>
          <p:nvPr/>
        </p:nvCxnSpPr>
        <p:spPr bwMode="auto">
          <a:xfrm>
            <a:off x="2135758" y="3691099"/>
            <a:ext cx="933584" cy="2072674"/>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19" name="直接箭头连接符 18"/>
          <p:cNvCxnSpPr>
            <a:stCxn id="8" idx="6"/>
            <a:endCxn id="45" idx="2"/>
          </p:cNvCxnSpPr>
          <p:nvPr/>
        </p:nvCxnSpPr>
        <p:spPr bwMode="auto">
          <a:xfrm flipV="1">
            <a:off x="2135758" y="3871099"/>
            <a:ext cx="933584" cy="800738"/>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2" name="直接箭头连接符 21"/>
          <p:cNvCxnSpPr>
            <a:stCxn id="9" idx="6"/>
            <a:endCxn id="13" idx="2"/>
          </p:cNvCxnSpPr>
          <p:nvPr/>
        </p:nvCxnSpPr>
        <p:spPr bwMode="auto">
          <a:xfrm flipV="1">
            <a:off x="2135758" y="4817436"/>
            <a:ext cx="933584" cy="315125"/>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4" name="直接箭头连接符 23"/>
          <p:cNvCxnSpPr>
            <a:stCxn id="10" idx="6"/>
            <a:endCxn id="13" idx="2"/>
          </p:cNvCxnSpPr>
          <p:nvPr/>
        </p:nvCxnSpPr>
        <p:spPr bwMode="auto">
          <a:xfrm flipV="1">
            <a:off x="2135758" y="4817436"/>
            <a:ext cx="933584" cy="775849"/>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5" name="直接箭头连接符 24"/>
          <p:cNvCxnSpPr>
            <a:stCxn id="10" idx="6"/>
            <a:endCxn id="45" idx="2"/>
          </p:cNvCxnSpPr>
          <p:nvPr/>
        </p:nvCxnSpPr>
        <p:spPr bwMode="auto">
          <a:xfrm flipV="1">
            <a:off x="2135758" y="3871099"/>
            <a:ext cx="933584" cy="1722186"/>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6" name="直接箭头连接符 25"/>
          <p:cNvCxnSpPr>
            <a:stCxn id="10" idx="6"/>
            <a:endCxn id="14" idx="2"/>
          </p:cNvCxnSpPr>
          <p:nvPr/>
        </p:nvCxnSpPr>
        <p:spPr bwMode="auto">
          <a:xfrm>
            <a:off x="2135758" y="5593285"/>
            <a:ext cx="933584" cy="170488"/>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7" name="直接箭头连接符 26"/>
          <p:cNvCxnSpPr>
            <a:stCxn id="11" idx="6"/>
            <a:endCxn id="13" idx="2"/>
          </p:cNvCxnSpPr>
          <p:nvPr/>
        </p:nvCxnSpPr>
        <p:spPr bwMode="auto">
          <a:xfrm flipV="1">
            <a:off x="2135758" y="4817436"/>
            <a:ext cx="933584" cy="1236573"/>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8" name="直接箭头连接符 27"/>
          <p:cNvCxnSpPr>
            <a:stCxn id="11" idx="6"/>
            <a:endCxn id="14" idx="2"/>
          </p:cNvCxnSpPr>
          <p:nvPr/>
        </p:nvCxnSpPr>
        <p:spPr bwMode="auto">
          <a:xfrm flipV="1">
            <a:off x="2135758" y="5763773"/>
            <a:ext cx="933584" cy="290236"/>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9" name="直接箭头连接符 28"/>
          <p:cNvCxnSpPr>
            <a:stCxn id="11" idx="6"/>
            <a:endCxn id="45" idx="2"/>
          </p:cNvCxnSpPr>
          <p:nvPr/>
        </p:nvCxnSpPr>
        <p:spPr bwMode="auto">
          <a:xfrm flipV="1">
            <a:off x="2135758" y="3871099"/>
            <a:ext cx="933584" cy="2182910"/>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0" name="直接箭头连接符 29"/>
          <p:cNvCxnSpPr>
            <a:stCxn id="12" idx="6"/>
            <a:endCxn id="45" idx="2"/>
          </p:cNvCxnSpPr>
          <p:nvPr/>
        </p:nvCxnSpPr>
        <p:spPr bwMode="auto">
          <a:xfrm flipV="1">
            <a:off x="2118059" y="3871099"/>
            <a:ext cx="951283" cy="2635494"/>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1" name="直接箭头连接符 30"/>
          <p:cNvCxnSpPr>
            <a:stCxn id="12" idx="6"/>
            <a:endCxn id="13" idx="2"/>
          </p:cNvCxnSpPr>
          <p:nvPr/>
        </p:nvCxnSpPr>
        <p:spPr bwMode="auto">
          <a:xfrm flipV="1">
            <a:off x="2118059" y="4817436"/>
            <a:ext cx="951283" cy="1689157"/>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2" name="文本框 31"/>
              <p:cNvSpPr txBox="1"/>
              <p:nvPr/>
            </p:nvSpPr>
            <p:spPr>
              <a:xfrm>
                <a:off x="1487706" y="3534566"/>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2</m:t>
                          </m:r>
                        </m:sub>
                      </m:sSub>
                    </m:oMath>
                  </m:oMathPara>
                </a14:m>
                <a:endParaRPr lang="zh-CN" altLang="en-US"/>
              </a:p>
            </p:txBody>
          </p:sp>
        </mc:Choice>
        <mc:Fallback xmlns="">
          <p:sp>
            <p:nvSpPr>
              <p:cNvPr id="32" name="文本框 31"/>
              <p:cNvSpPr txBox="1">
                <a:spLocks noRot="1" noChangeAspect="1" noMove="1" noResize="1" noEditPoints="1" noAdjustHandles="1" noChangeArrowheads="1" noChangeShapeType="1" noTextEdit="1"/>
              </p:cNvSpPr>
              <p:nvPr/>
            </p:nvSpPr>
            <p:spPr>
              <a:xfrm>
                <a:off x="1487706" y="3534566"/>
                <a:ext cx="936104" cy="307777"/>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1505555" y="303640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solidFill>
                                <a:srgbClr val="000000"/>
                              </a:solidFill>
                              <a:latin typeface="Cambria Math" panose="02040503050406030204" pitchFamily="18" charset="0"/>
                              <a:ea typeface="宋体" panose="02010600030101010101" pitchFamily="2" charset="-122"/>
                            </a:rPr>
                          </m:ctrlPr>
                        </m:sSubPr>
                        <m:e>
                          <m:r>
                            <a:rPr lang="en-US" altLang="zh-CN" b="0" i="1">
                              <a:solidFill>
                                <a:srgbClr val="000000"/>
                              </a:solidFill>
                              <a:latin typeface="Cambria Math" panose="02040503050406030204" pitchFamily="18" charset="0"/>
                              <a:ea typeface="宋体" panose="02010600030101010101" pitchFamily="2" charset="-122"/>
                            </a:rPr>
                            <m:t>𝑤</m:t>
                          </m:r>
                        </m:e>
                        <m:sub>
                          <m:r>
                            <a:rPr lang="en-US" altLang="zh-CN" b="0" i="1">
                              <a:solidFill>
                                <a:srgbClr val="000000"/>
                              </a:solidFill>
                              <a:latin typeface="Cambria Math" panose="02040503050406030204" pitchFamily="18" charset="0"/>
                              <a:ea typeface="宋体" panose="02010600030101010101" pitchFamily="2" charset="-122"/>
                            </a:rPr>
                            <m:t>1</m:t>
                          </m:r>
                        </m:sub>
                      </m:sSub>
                    </m:oMath>
                  </m:oMathPara>
                </a14:m>
                <a:endParaRPr lang="zh-CN" altLang="en-US"/>
              </a:p>
            </p:txBody>
          </p:sp>
        </mc:Choice>
        <mc:Fallback xmlns="">
          <p:sp>
            <p:nvSpPr>
              <p:cNvPr id="33" name="文本框 32"/>
              <p:cNvSpPr txBox="1">
                <a:spLocks noRot="1" noChangeAspect="1" noMove="1" noResize="1" noEditPoints="1" noAdjustHandles="1" noChangeArrowheads="1" noChangeShapeType="1" noTextEdit="1"/>
              </p:cNvSpPr>
              <p:nvPr/>
            </p:nvSpPr>
            <p:spPr>
              <a:xfrm>
                <a:off x="1505555" y="3036404"/>
                <a:ext cx="936104" cy="307777"/>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2800112" y="3698447"/>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1</m:t>
                          </m:r>
                        </m:sub>
                      </m:sSub>
                    </m:oMath>
                  </m:oMathPara>
                </a14:m>
                <a:endParaRPr lang="zh-CN" altLang="en-US"/>
              </a:p>
            </p:txBody>
          </p:sp>
        </mc:Choice>
        <mc:Fallback xmlns="">
          <p:sp>
            <p:nvSpPr>
              <p:cNvPr id="34" name="文本框 33"/>
              <p:cNvSpPr txBox="1">
                <a:spLocks noRot="1" noChangeAspect="1" noMove="1" noResize="1" noEditPoints="1" noAdjustHandles="1" noChangeArrowheads="1" noChangeShapeType="1" noTextEdit="1"/>
              </p:cNvSpPr>
              <p:nvPr/>
            </p:nvSpPr>
            <p:spPr>
              <a:xfrm>
                <a:off x="2800112" y="3698447"/>
                <a:ext cx="936104" cy="307777"/>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p:cNvSpPr txBox="1"/>
              <p:nvPr/>
            </p:nvSpPr>
            <p:spPr>
              <a:xfrm>
                <a:off x="2781290" y="462101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2</m:t>
                          </m:r>
                        </m:sub>
                      </m:sSub>
                    </m:oMath>
                  </m:oMathPara>
                </a14:m>
                <a:endParaRPr lang="zh-CN" altLang="en-US"/>
              </a:p>
            </p:txBody>
          </p:sp>
        </mc:Choice>
        <mc:Fallback xmlns="">
          <p:sp>
            <p:nvSpPr>
              <p:cNvPr id="35" name="文本框 34"/>
              <p:cNvSpPr txBox="1">
                <a:spLocks noRot="1" noChangeAspect="1" noMove="1" noResize="1" noEditPoints="1" noAdjustHandles="1" noChangeArrowheads="1" noChangeShapeType="1" noTextEdit="1"/>
              </p:cNvSpPr>
              <p:nvPr/>
            </p:nvSpPr>
            <p:spPr>
              <a:xfrm>
                <a:off x="2781290" y="4621015"/>
                <a:ext cx="936104" cy="307777"/>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2781290" y="560390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3</m:t>
                          </m:r>
                        </m:sub>
                      </m:sSub>
                    </m:oMath>
                  </m:oMathPara>
                </a14:m>
                <a:endParaRPr lang="zh-CN" altLang="en-US"/>
              </a:p>
            </p:txBody>
          </p:sp>
        </mc:Choice>
        <mc:Fallback xmlns="">
          <p:sp>
            <p:nvSpPr>
              <p:cNvPr id="36" name="文本框 35"/>
              <p:cNvSpPr txBox="1">
                <a:spLocks noRot="1" noChangeAspect="1" noMove="1" noResize="1" noEditPoints="1" noAdjustHandles="1" noChangeArrowheads="1" noChangeShapeType="1" noTextEdit="1"/>
              </p:cNvSpPr>
              <p:nvPr/>
            </p:nvSpPr>
            <p:spPr>
              <a:xfrm>
                <a:off x="2781290" y="5603905"/>
                <a:ext cx="936104" cy="307777"/>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p:cNvSpPr txBox="1"/>
              <p:nvPr/>
            </p:nvSpPr>
            <p:spPr>
              <a:xfrm>
                <a:off x="1496556" y="4012971"/>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3</m:t>
                          </m:r>
                        </m:sub>
                      </m:sSub>
                    </m:oMath>
                  </m:oMathPara>
                </a14:m>
                <a:endParaRPr lang="zh-CN" altLang="en-US"/>
              </a:p>
            </p:txBody>
          </p:sp>
        </mc:Choice>
        <mc:Fallback xmlns="">
          <p:sp>
            <p:nvSpPr>
              <p:cNvPr id="37" name="文本框 36"/>
              <p:cNvSpPr txBox="1">
                <a:spLocks noRot="1" noChangeAspect="1" noMove="1" noResize="1" noEditPoints="1" noAdjustHandles="1" noChangeArrowheads="1" noChangeShapeType="1" noTextEdit="1"/>
              </p:cNvSpPr>
              <p:nvPr/>
            </p:nvSpPr>
            <p:spPr>
              <a:xfrm>
                <a:off x="1496556" y="4012971"/>
                <a:ext cx="936104" cy="307777"/>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p:cNvSpPr txBox="1"/>
              <p:nvPr/>
            </p:nvSpPr>
            <p:spPr>
              <a:xfrm>
                <a:off x="1478857" y="632918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8</m:t>
                          </m:r>
                        </m:sub>
                      </m:sSub>
                    </m:oMath>
                  </m:oMathPara>
                </a14:m>
                <a:endParaRPr lang="zh-CN" altLang="en-US"/>
              </a:p>
            </p:txBody>
          </p:sp>
        </mc:Choice>
        <mc:Fallback xmlns="">
          <p:sp>
            <p:nvSpPr>
              <p:cNvPr id="38" name="文本框 37"/>
              <p:cNvSpPr txBox="1">
                <a:spLocks noRot="1" noChangeAspect="1" noMove="1" noResize="1" noEditPoints="1" noAdjustHandles="1" noChangeArrowheads="1" noChangeShapeType="1" noTextEdit="1"/>
              </p:cNvSpPr>
              <p:nvPr/>
            </p:nvSpPr>
            <p:spPr>
              <a:xfrm>
                <a:off x="1478857" y="6329185"/>
                <a:ext cx="936104" cy="307777"/>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p:cNvSpPr txBox="1"/>
              <p:nvPr/>
            </p:nvSpPr>
            <p:spPr>
              <a:xfrm>
                <a:off x="1502568" y="5875857"/>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7</m:t>
                          </m:r>
                        </m:sub>
                      </m:sSub>
                    </m:oMath>
                  </m:oMathPara>
                </a14:m>
                <a:endParaRPr lang="zh-CN" altLang="en-US"/>
              </a:p>
            </p:txBody>
          </p:sp>
        </mc:Choice>
        <mc:Fallback xmlns="">
          <p:sp>
            <p:nvSpPr>
              <p:cNvPr id="39" name="文本框 38"/>
              <p:cNvSpPr txBox="1">
                <a:spLocks noRot="1" noChangeAspect="1" noMove="1" noResize="1" noEditPoints="1" noAdjustHandles="1" noChangeArrowheads="1" noChangeShapeType="1" noTextEdit="1"/>
              </p:cNvSpPr>
              <p:nvPr/>
            </p:nvSpPr>
            <p:spPr>
              <a:xfrm>
                <a:off x="1502568" y="5875857"/>
                <a:ext cx="936104" cy="307777"/>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p:cNvSpPr txBox="1"/>
              <p:nvPr/>
            </p:nvSpPr>
            <p:spPr>
              <a:xfrm>
                <a:off x="1505555" y="544081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6</m:t>
                          </m:r>
                        </m:sub>
                      </m:sSub>
                    </m:oMath>
                  </m:oMathPara>
                </a14:m>
                <a:endParaRPr lang="zh-CN" altLang="en-US"/>
              </a:p>
            </p:txBody>
          </p:sp>
        </mc:Choice>
        <mc:Fallback xmlns="">
          <p:sp>
            <p:nvSpPr>
              <p:cNvPr id="40" name="文本框 39"/>
              <p:cNvSpPr txBox="1">
                <a:spLocks noRot="1" noChangeAspect="1" noMove="1" noResize="1" noEditPoints="1" noAdjustHandles="1" noChangeArrowheads="1" noChangeShapeType="1" noTextEdit="1"/>
              </p:cNvSpPr>
              <p:nvPr/>
            </p:nvSpPr>
            <p:spPr>
              <a:xfrm>
                <a:off x="1505555" y="5440814"/>
                <a:ext cx="936104" cy="307777"/>
              </a:xfrm>
              <a:prstGeom prst="rect">
                <a:avLst/>
              </a:prstGeom>
              <a:blipFill rotWithShape="0">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p:cNvSpPr txBox="1"/>
              <p:nvPr/>
            </p:nvSpPr>
            <p:spPr>
              <a:xfrm>
                <a:off x="1487706" y="497730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5</m:t>
                          </m:r>
                        </m:sub>
                      </m:sSub>
                    </m:oMath>
                  </m:oMathPara>
                </a14:m>
                <a:endParaRPr lang="zh-CN" altLang="en-US">
                  <a:solidFill>
                    <a:schemeClr val="tx1"/>
                  </a:solidFill>
                </a:endParaRPr>
              </a:p>
            </p:txBody>
          </p:sp>
        </mc:Choice>
        <mc:Fallback xmlns="">
          <p:sp>
            <p:nvSpPr>
              <p:cNvPr id="41" name="文本框 40"/>
              <p:cNvSpPr txBox="1">
                <a:spLocks noRot="1" noChangeAspect="1" noMove="1" noResize="1" noEditPoints="1" noAdjustHandles="1" noChangeArrowheads="1" noChangeShapeType="1" noTextEdit="1"/>
              </p:cNvSpPr>
              <p:nvPr/>
            </p:nvSpPr>
            <p:spPr>
              <a:xfrm>
                <a:off x="1487706" y="4977304"/>
                <a:ext cx="936104" cy="307777"/>
              </a:xfrm>
              <a:prstGeom prst="rect">
                <a:avLst/>
              </a:prstGeom>
              <a:blipFill rotWithShape="0">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p:cNvSpPr txBox="1"/>
              <p:nvPr/>
            </p:nvSpPr>
            <p:spPr>
              <a:xfrm>
                <a:off x="1484234" y="448507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4</m:t>
                          </m:r>
                        </m:sub>
                      </m:sSub>
                    </m:oMath>
                  </m:oMathPara>
                </a14:m>
                <a:endParaRPr lang="zh-CN" altLang="en-US"/>
              </a:p>
            </p:txBody>
          </p:sp>
        </mc:Choice>
        <mc:Fallback xmlns="">
          <p:sp>
            <p:nvSpPr>
              <p:cNvPr id="42" name="文本框 41"/>
              <p:cNvSpPr txBox="1">
                <a:spLocks noRot="1" noChangeAspect="1" noMove="1" noResize="1" noEditPoints="1" noAdjustHandles="1" noChangeArrowheads="1" noChangeShapeType="1" noTextEdit="1"/>
              </p:cNvSpPr>
              <p:nvPr/>
            </p:nvSpPr>
            <p:spPr>
              <a:xfrm>
                <a:off x="1484234" y="4485074"/>
                <a:ext cx="936104" cy="307777"/>
              </a:xfrm>
              <a:prstGeom prst="rect">
                <a:avLst/>
              </a:prstGeom>
              <a:blipFill rotWithShape="0">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43" name="表格 42"/>
              <p:cNvGraphicFramePr>
                <a:graphicFrameLocks noGrp="1"/>
              </p:cNvGraphicFramePr>
              <p:nvPr>
                <p:extLst>
                  <p:ext uri="{D42A27DB-BD31-4B8C-83A1-F6EECF244321}">
                    <p14:modId xmlns:p14="http://schemas.microsoft.com/office/powerpoint/2010/main" val="259274586"/>
                  </p:ext>
                </p:extLst>
              </p:nvPr>
            </p:nvGraphicFramePr>
            <p:xfrm>
              <a:off x="6349022" y="3298583"/>
              <a:ext cx="2529060" cy="3337560"/>
            </p:xfrm>
            <a:graphic>
              <a:graphicData uri="http://schemas.openxmlformats.org/drawingml/2006/table">
                <a:tbl>
                  <a:tblPr firstRow="1" bandRow="1">
                    <a:tableStyleId>{5C22544A-7EE6-4342-B048-85BDC9FD1C3A}</a:tableStyleId>
                  </a:tblPr>
                  <a:tblGrid>
                    <a:gridCol w="632265">
                      <a:extLst>
                        <a:ext uri="{9D8B030D-6E8A-4147-A177-3AD203B41FA5}">
                          <a16:colId xmlns="" xmlns:a16="http://schemas.microsoft.com/office/drawing/2014/main" val="20000"/>
                        </a:ext>
                      </a:extLst>
                    </a:gridCol>
                    <a:gridCol w="632265">
                      <a:extLst>
                        <a:ext uri="{9D8B030D-6E8A-4147-A177-3AD203B41FA5}">
                          <a16:colId xmlns="" xmlns:a16="http://schemas.microsoft.com/office/drawing/2014/main" val="20001"/>
                        </a:ext>
                      </a:extLst>
                    </a:gridCol>
                    <a:gridCol w="632265">
                      <a:extLst>
                        <a:ext uri="{9D8B030D-6E8A-4147-A177-3AD203B41FA5}">
                          <a16:colId xmlns="" xmlns:a16="http://schemas.microsoft.com/office/drawing/2014/main" val="20002"/>
                        </a:ext>
                      </a:extLst>
                    </a:gridCol>
                    <a:gridCol w="632265">
                      <a:extLst>
                        <a:ext uri="{9D8B030D-6E8A-4147-A177-3AD203B41FA5}">
                          <a16:colId xmlns="" xmlns:a16="http://schemas.microsoft.com/office/drawing/2014/main" val="20003"/>
                        </a:ext>
                      </a:extLst>
                    </a:gridCol>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𝟏</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𝟐</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𝟑</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𝟏</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1"/>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𝟐</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2"/>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𝟑</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𝟒</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4"/>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0.94</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0.94</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 xmlns:a16="http://schemas.microsoft.com/office/drawing/2014/main" val="10005"/>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𝟔</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6"/>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𝟕</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𝟖</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8"/>
                      </a:ext>
                    </a:extLst>
                  </a:tr>
                </a:tbl>
              </a:graphicData>
            </a:graphic>
          </p:graphicFrame>
        </mc:Choice>
        <mc:Fallback xmlns="">
          <p:graphicFrame>
            <p:nvGraphicFramePr>
              <p:cNvPr id="43" name="表格 42"/>
              <p:cNvGraphicFramePr>
                <a:graphicFrameLocks noGrp="1"/>
              </p:cNvGraphicFramePr>
              <p:nvPr>
                <p:extLst>
                  <p:ext uri="{D42A27DB-BD31-4B8C-83A1-F6EECF244321}">
                    <p14:modId xmlns:p14="http://schemas.microsoft.com/office/powerpoint/2010/main" val="259274586"/>
                  </p:ext>
                </p:extLst>
              </p:nvPr>
            </p:nvGraphicFramePr>
            <p:xfrm>
              <a:off x="6349022" y="3298583"/>
              <a:ext cx="2529060" cy="3337560"/>
            </p:xfrm>
            <a:graphic>
              <a:graphicData uri="http://schemas.openxmlformats.org/drawingml/2006/table">
                <a:tbl>
                  <a:tblPr firstRow="1" bandRow="1">
                    <a:tableStyleId>{5C22544A-7EE6-4342-B048-85BDC9FD1C3A}</a:tableStyleId>
                  </a:tblPr>
                  <a:tblGrid>
                    <a:gridCol w="632265"/>
                    <a:gridCol w="632265"/>
                    <a:gridCol w="632265"/>
                    <a:gridCol w="632265"/>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100962" t="-1639" r="-201923" b="-822951"/>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200962" t="-1639" r="-101923" b="-822951"/>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300962" t="-1639" r="-1923" b="-822951"/>
                          </a:stretch>
                        </a:blip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101639" r="-301923" b="-722951"/>
                          </a:stretch>
                        </a:blip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201639" r="-301923" b="-622951"/>
                          </a:stretch>
                        </a:blip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0.96</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301639" r="-301923" b="-522951"/>
                          </a:stretch>
                        </a:blip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0.96</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0.96</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408333" r="-301923" b="-431667"/>
                          </a:stretch>
                        </a:blip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0.98</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500000" r="-301923" b="-324590"/>
                          </a:stretch>
                        </a:blip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0.94</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0.94</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600000" r="-301923" b="-224590"/>
                          </a:stretch>
                        </a:blip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700000" r="-301923" b="-124590"/>
                          </a:stretch>
                        </a:blip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800000" r="-301923" b="-24590"/>
                          </a:stretch>
                        </a:blip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Fallback>
      </mc:AlternateContent>
      <p:sp>
        <p:nvSpPr>
          <p:cNvPr id="44" name="文本框 43"/>
          <p:cNvSpPr txBox="1"/>
          <p:nvPr/>
        </p:nvSpPr>
        <p:spPr>
          <a:xfrm>
            <a:off x="3500851" y="3072953"/>
            <a:ext cx="2576555" cy="307777"/>
          </a:xfrm>
          <a:prstGeom prst="rect">
            <a:avLst/>
          </a:prstGeom>
          <a:noFill/>
        </p:spPr>
        <p:txBody>
          <a:bodyPr wrap="square" rtlCol="0">
            <a:spAutoFit/>
          </a:bodyPr>
          <a:lstStyle/>
          <a:p>
            <a:r>
              <a:rPr lang="en-US" altLang="zh-CN"/>
              <a:t>Accumulated Accuracy(S[j])</a:t>
            </a:r>
            <a:endParaRPr lang="zh-CN" altLang="en-US"/>
          </a:p>
        </p:txBody>
      </p:sp>
      <p:sp>
        <p:nvSpPr>
          <p:cNvPr id="45" name="椭圆 44"/>
          <p:cNvSpPr/>
          <p:nvPr/>
        </p:nvSpPr>
        <p:spPr bwMode="auto">
          <a:xfrm>
            <a:off x="3069342" y="3691099"/>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cxnSp>
        <p:nvCxnSpPr>
          <p:cNvPr id="46" name="直接箭头连接符 45"/>
          <p:cNvCxnSpPr>
            <a:stCxn id="5" idx="6"/>
            <a:endCxn id="45" idx="2"/>
          </p:cNvCxnSpPr>
          <p:nvPr/>
        </p:nvCxnSpPr>
        <p:spPr bwMode="auto">
          <a:xfrm>
            <a:off x="2135758" y="3200730"/>
            <a:ext cx="933584" cy="670369"/>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8" name="文本框 47"/>
              <p:cNvSpPr txBox="1"/>
              <p:nvPr/>
            </p:nvSpPr>
            <p:spPr>
              <a:xfrm>
                <a:off x="3472016" y="3725781"/>
                <a:ext cx="2756168" cy="3125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1" i="1" smtClean="0">
                          <a:latin typeface="Cambria Math" panose="02040503050406030204" pitchFamily="18" charset="0"/>
                        </a:rPr>
                        <m:t>𝟐</m:t>
                      </m:r>
                      <m:r>
                        <a:rPr lang="en-US" altLang="zh-CN" b="1" i="1" smtClean="0">
                          <a:latin typeface="Cambria Math" panose="02040503050406030204" pitchFamily="18" charset="0"/>
                        </a:rPr>
                        <m:t>.</m:t>
                      </m:r>
                      <m:r>
                        <a:rPr lang="en-US" altLang="zh-CN" b="1" i="1" smtClean="0">
                          <a:latin typeface="Cambria Math" panose="02040503050406030204" pitchFamily="18" charset="0"/>
                        </a:rPr>
                        <m:t>𝟔𝟗</m:t>
                      </m:r>
                      <m:r>
                        <a:rPr lang="en-US" altLang="zh-CN">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𝟐</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𝟎</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𝟗</m:t>
                          </m:r>
                          <m:r>
                            <a:rPr lang="en-US" altLang="zh-CN" b="1" i="1" smtClean="0">
                              <a:latin typeface="Cambria Math" panose="02040503050406030204" pitchFamily="18" charset="0"/>
                              <a:ea typeface="Cambria Math" panose="02040503050406030204" pitchFamily="18" charset="0"/>
                            </a:rPr>
                            <m:t>𝟔</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𝟏</m:t>
                          </m:r>
                          <m:r>
                            <a:rPr lang="en-US" altLang="zh-CN" i="1">
                              <a:latin typeface="Cambria Math" panose="02040503050406030204" pitchFamily="18" charset="0"/>
                            </a:rPr>
                            <m:t>)</m:t>
                          </m:r>
                        </m:e>
                        <m:sup>
                          <m:r>
                            <a:rPr lang="en-US" altLang="zh-CN" i="1">
                              <a:latin typeface="Cambria Math" panose="02040503050406030204" pitchFamily="18" charset="0"/>
                            </a:rPr>
                            <m:t>𝟐</m:t>
                          </m:r>
                        </m:sup>
                      </m:sSup>
                      <m:r>
                        <a:rPr lang="en-US" altLang="zh-CN" i="1">
                          <a:latin typeface="Cambria Math" panose="02040503050406030204" pitchFamily="18" charset="0"/>
                        </a:rPr>
                        <m:t>=</m:t>
                      </m:r>
                      <m:r>
                        <a:rPr lang="en-US" altLang="zh-CN" b="1" i="1" smtClean="0">
                          <a:solidFill>
                            <a:srgbClr val="00B0F0"/>
                          </a:solidFill>
                          <a:latin typeface="Cambria Math" panose="02040503050406030204" pitchFamily="18" charset="0"/>
                        </a:rPr>
                        <m:t>𝟑</m:t>
                      </m:r>
                      <m:r>
                        <a:rPr lang="en-US" altLang="zh-CN" b="1" i="1" smtClean="0">
                          <a:solidFill>
                            <a:srgbClr val="00B0F0"/>
                          </a:solidFill>
                          <a:latin typeface="Cambria Math" panose="02040503050406030204" pitchFamily="18" charset="0"/>
                        </a:rPr>
                        <m:t>.</m:t>
                      </m:r>
                      <m:r>
                        <a:rPr lang="en-US" altLang="zh-CN" b="1" i="1" smtClean="0">
                          <a:solidFill>
                            <a:srgbClr val="00B0F0"/>
                          </a:solidFill>
                          <a:latin typeface="Cambria Math" panose="02040503050406030204" pitchFamily="18" charset="0"/>
                        </a:rPr>
                        <m:t>𝟓𝟒</m:t>
                      </m:r>
                    </m:oMath>
                  </m:oMathPara>
                </a14:m>
                <a:endParaRPr lang="zh-CN" altLang="en-US">
                  <a:solidFill>
                    <a:srgbClr val="00B0F0"/>
                  </a:solidFill>
                </a:endParaRPr>
              </a:p>
            </p:txBody>
          </p:sp>
        </mc:Choice>
        <mc:Fallback xmlns="">
          <p:sp>
            <p:nvSpPr>
              <p:cNvPr id="48" name="文本框 47"/>
              <p:cNvSpPr txBox="1">
                <a:spLocks noRot="1" noChangeAspect="1" noMove="1" noResize="1" noEditPoints="1" noAdjustHandles="1" noChangeArrowheads="1" noChangeShapeType="1" noTextEdit="1"/>
              </p:cNvSpPr>
              <p:nvPr/>
            </p:nvSpPr>
            <p:spPr>
              <a:xfrm>
                <a:off x="3472016" y="3725781"/>
                <a:ext cx="2756168" cy="312586"/>
              </a:xfrm>
              <a:prstGeom prst="rect">
                <a:avLst/>
              </a:prstGeom>
              <a:blipFill rotWithShape="0">
                <a:blip r:embed="rId16"/>
                <a:stretch>
                  <a:fillRect b="-98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3476209" y="4664843"/>
                <a:ext cx="2823983" cy="3125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1" i="0" smtClean="0">
                          <a:solidFill>
                            <a:schemeClr val="tx1"/>
                          </a:solidFill>
                          <a:latin typeface="Cambria Math" panose="02040503050406030204" pitchFamily="18" charset="0"/>
                        </a:rPr>
                        <m:t>𝟐</m:t>
                      </m:r>
                      <m:r>
                        <a:rPr lang="en-US" altLang="zh-CN">
                          <a:solidFill>
                            <a:schemeClr val="tx1"/>
                          </a:solidFill>
                          <a:latin typeface="Cambria Math" panose="02040503050406030204" pitchFamily="18" charset="0"/>
                        </a:rPr>
                        <m:t>.</m:t>
                      </m:r>
                      <m:r>
                        <a:rPr lang="en-US" altLang="zh-CN" b="1" i="0" smtClean="0">
                          <a:solidFill>
                            <a:schemeClr val="tx1"/>
                          </a:solidFill>
                          <a:latin typeface="Cambria Math" panose="02040503050406030204" pitchFamily="18" charset="0"/>
                        </a:rPr>
                        <m:t>𝟔𝟗</m:t>
                      </m:r>
                    </m:oMath>
                  </m:oMathPara>
                </a14:m>
                <a:endParaRPr lang="zh-CN" altLang="en-US">
                  <a:solidFill>
                    <a:schemeClr val="tx1"/>
                  </a:solidFill>
                </a:endParaRPr>
              </a:p>
            </p:txBody>
          </p:sp>
        </mc:Choice>
        <mc:Fallback xmlns="">
          <p:sp>
            <p:nvSpPr>
              <p:cNvPr id="49" name="文本框 48"/>
              <p:cNvSpPr txBox="1">
                <a:spLocks noRot="1" noChangeAspect="1" noMove="1" noResize="1" noEditPoints="1" noAdjustHandles="1" noChangeArrowheads="1" noChangeShapeType="1" noTextEdit="1"/>
              </p:cNvSpPr>
              <p:nvPr/>
            </p:nvSpPr>
            <p:spPr>
              <a:xfrm>
                <a:off x="3476209" y="4664843"/>
                <a:ext cx="2823983" cy="312586"/>
              </a:xfrm>
              <a:prstGeom prst="rect">
                <a:avLst/>
              </a:prstGeom>
              <a:blipFill rotWithShape="0">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p:cNvSpPr txBox="1"/>
              <p:nvPr/>
            </p:nvSpPr>
            <p:spPr>
              <a:xfrm>
                <a:off x="3501257" y="5627594"/>
                <a:ext cx="2726927" cy="52803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𝟕𝟕</m:t>
                      </m:r>
                      <m:r>
                        <a:rPr lang="en-US" altLang="zh-CN">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𝟐</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𝟎</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𝟗</m:t>
                          </m:r>
                          <m:r>
                            <a:rPr lang="en-US" altLang="zh-CN" b="1" i="1" smtClean="0">
                              <a:latin typeface="Cambria Math" panose="02040503050406030204" pitchFamily="18" charset="0"/>
                              <a:ea typeface="Cambria Math" panose="02040503050406030204" pitchFamily="18" charset="0"/>
                            </a:rPr>
                            <m:t>𝟒</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𝟏</m:t>
                          </m:r>
                          <m:r>
                            <a:rPr lang="en-US" altLang="zh-CN" i="1">
                              <a:latin typeface="Cambria Math" panose="02040503050406030204" pitchFamily="18" charset="0"/>
                            </a:rPr>
                            <m:t>)</m:t>
                          </m:r>
                        </m:e>
                        <m:sup>
                          <m:r>
                            <a:rPr lang="en-US" altLang="zh-CN" i="1">
                              <a:latin typeface="Cambria Math" panose="02040503050406030204" pitchFamily="18" charset="0"/>
                            </a:rPr>
                            <m:t>𝟐</m:t>
                          </m:r>
                        </m:sup>
                      </m:sSup>
                      <m:r>
                        <a:rPr lang="en-US" altLang="zh-CN" i="1">
                          <a:latin typeface="Cambria Math" panose="02040503050406030204" pitchFamily="18" charset="0"/>
                        </a:rPr>
                        <m:t>=</m:t>
                      </m:r>
                      <m:r>
                        <a:rPr lang="en-US" altLang="zh-CN" b="1" i="1" smtClean="0">
                          <a:solidFill>
                            <a:srgbClr val="00B0F0"/>
                          </a:solidFill>
                          <a:latin typeface="Cambria Math" panose="02040503050406030204" pitchFamily="18" charset="0"/>
                        </a:rPr>
                        <m:t>𝟐</m:t>
                      </m:r>
                      <m:r>
                        <a:rPr lang="en-US" altLang="zh-CN" i="1">
                          <a:solidFill>
                            <a:srgbClr val="00B0F0"/>
                          </a:solidFill>
                          <a:latin typeface="Cambria Math" panose="02040503050406030204" pitchFamily="18" charset="0"/>
                        </a:rPr>
                        <m:t>.</m:t>
                      </m:r>
                      <m:r>
                        <a:rPr lang="en-US" altLang="zh-CN" b="1" i="1" smtClean="0">
                          <a:solidFill>
                            <a:srgbClr val="00B0F0"/>
                          </a:solidFill>
                          <a:latin typeface="Cambria Math" panose="02040503050406030204" pitchFamily="18" charset="0"/>
                        </a:rPr>
                        <m:t>𝟓𝟒</m:t>
                      </m:r>
                    </m:oMath>
                  </m:oMathPara>
                </a14:m>
                <a:endParaRPr lang="zh-CN" altLang="en-US"/>
              </a:p>
              <a:p>
                <a:endParaRPr lang="zh-CN" altLang="en-US">
                  <a:solidFill>
                    <a:srgbClr val="00B0F0"/>
                  </a:solidFill>
                </a:endParaRPr>
              </a:p>
            </p:txBody>
          </p:sp>
        </mc:Choice>
        <mc:Fallback xmlns="">
          <p:sp>
            <p:nvSpPr>
              <p:cNvPr id="50" name="文本框 49"/>
              <p:cNvSpPr txBox="1">
                <a:spLocks noRot="1" noChangeAspect="1" noMove="1" noResize="1" noEditPoints="1" noAdjustHandles="1" noChangeArrowheads="1" noChangeShapeType="1" noTextEdit="1"/>
              </p:cNvSpPr>
              <p:nvPr/>
            </p:nvSpPr>
            <p:spPr>
              <a:xfrm>
                <a:off x="3501257" y="5627594"/>
                <a:ext cx="2726927" cy="528030"/>
              </a:xfrm>
              <a:prstGeom prst="rect">
                <a:avLst/>
              </a:prstGeom>
              <a:blipFill rotWithShape="0">
                <a:blip r:embed="rId18"/>
                <a:stretch>
                  <a:fillRect/>
                </a:stretch>
              </a:blipFill>
            </p:spPr>
            <p:txBody>
              <a:bodyPr/>
              <a:lstStyle/>
              <a:p>
                <a:r>
                  <a:rPr lang="zh-CN" altLang="en-US">
                    <a:noFill/>
                  </a:rPr>
                  <a:t> </a:t>
                </a:r>
              </a:p>
            </p:txBody>
          </p:sp>
        </mc:Fallback>
      </mc:AlternateContent>
      <p:cxnSp>
        <p:nvCxnSpPr>
          <p:cNvPr id="51" name="直接箭头连接符 50"/>
          <p:cNvCxnSpPr>
            <a:stCxn id="6" idx="6"/>
            <a:endCxn id="45" idx="2"/>
          </p:cNvCxnSpPr>
          <p:nvPr/>
        </p:nvCxnSpPr>
        <p:spPr bwMode="auto">
          <a:xfrm>
            <a:off x="2135758" y="3691099"/>
            <a:ext cx="933584" cy="180000"/>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53" name="直接箭头连接符 52"/>
          <p:cNvCxnSpPr>
            <a:stCxn id="7" idx="6"/>
            <a:endCxn id="45" idx="2"/>
          </p:cNvCxnSpPr>
          <p:nvPr/>
        </p:nvCxnSpPr>
        <p:spPr bwMode="auto">
          <a:xfrm flipV="1">
            <a:off x="2135758" y="3871099"/>
            <a:ext cx="933584" cy="310369"/>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55" name="直接箭头连接符 54"/>
          <p:cNvCxnSpPr>
            <a:stCxn id="7" idx="6"/>
            <a:endCxn id="13" idx="2"/>
          </p:cNvCxnSpPr>
          <p:nvPr/>
        </p:nvCxnSpPr>
        <p:spPr bwMode="auto">
          <a:xfrm>
            <a:off x="2135758" y="4181468"/>
            <a:ext cx="933584" cy="635968"/>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sp>
        <p:nvSpPr>
          <p:cNvPr id="58" name="文本框 57"/>
          <p:cNvSpPr txBox="1"/>
          <p:nvPr/>
        </p:nvSpPr>
        <p:spPr>
          <a:xfrm>
            <a:off x="6315925" y="2727642"/>
            <a:ext cx="2648563" cy="523220"/>
          </a:xfrm>
          <a:prstGeom prst="rect">
            <a:avLst/>
          </a:prstGeom>
          <a:noFill/>
        </p:spPr>
        <p:txBody>
          <a:bodyPr wrap="square" rtlCol="0">
            <a:spAutoFit/>
          </a:bodyPr>
          <a:lstStyle/>
          <a:p>
            <a:pPr algn="ctr"/>
            <a:r>
              <a:rPr lang="en-US" altLang="zh-CN"/>
              <a:t>TABLE I. Predicted accuracy between tasks and workers</a:t>
            </a:r>
            <a:endParaRPr lang="zh-CN" altLang="en-US"/>
          </a:p>
        </p:txBody>
      </p:sp>
      <p:sp>
        <p:nvSpPr>
          <p:cNvPr id="59" name="标题 1"/>
          <p:cNvSpPr>
            <a:spLocks noGrp="1"/>
          </p:cNvSpPr>
          <p:nvPr>
            <p:ph type="title"/>
          </p:nvPr>
        </p:nvSpPr>
        <p:spPr>
          <a:xfrm>
            <a:off x="138336" y="115888"/>
            <a:ext cx="8867328" cy="714375"/>
          </a:xfrm>
        </p:spPr>
        <p:txBody>
          <a:bodyPr/>
          <a:lstStyle/>
          <a:p>
            <a:pPr algn="ctr"/>
            <a:r>
              <a:rPr lang="en-US" altLang="zh-CN"/>
              <a:t>Optimized Greedy Algorithm</a:t>
            </a:r>
            <a:endParaRPr lang="zh-CN" altLang="en-US"/>
          </a:p>
        </p:txBody>
      </p:sp>
      <p:cxnSp>
        <p:nvCxnSpPr>
          <p:cNvPr id="54" name="直接箭头连接符 53"/>
          <p:cNvCxnSpPr>
            <a:stCxn id="7" idx="6"/>
            <a:endCxn id="14" idx="2"/>
          </p:cNvCxnSpPr>
          <p:nvPr/>
        </p:nvCxnSpPr>
        <p:spPr bwMode="auto">
          <a:xfrm>
            <a:off x="2135758" y="4181468"/>
            <a:ext cx="933584" cy="1582305"/>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52" name="直接箭头连接符 51"/>
          <p:cNvCxnSpPr>
            <a:stCxn id="6" idx="6"/>
            <a:endCxn id="13" idx="2"/>
          </p:cNvCxnSpPr>
          <p:nvPr/>
        </p:nvCxnSpPr>
        <p:spPr bwMode="auto">
          <a:xfrm>
            <a:off x="2135758" y="3691099"/>
            <a:ext cx="933584" cy="1126337"/>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47" name="直接箭头连接符 46"/>
          <p:cNvCxnSpPr>
            <a:stCxn id="5" idx="6"/>
            <a:endCxn id="13" idx="2"/>
          </p:cNvCxnSpPr>
          <p:nvPr/>
        </p:nvCxnSpPr>
        <p:spPr bwMode="auto">
          <a:xfrm>
            <a:off x="2135758" y="3200730"/>
            <a:ext cx="933584" cy="1616706"/>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sp>
        <p:nvSpPr>
          <p:cNvPr id="8" name="椭圆 7"/>
          <p:cNvSpPr/>
          <p:nvPr/>
        </p:nvSpPr>
        <p:spPr bwMode="auto">
          <a:xfrm>
            <a:off x="1775758" y="4491837"/>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cxnSp>
        <p:nvCxnSpPr>
          <p:cNvPr id="18" name="直接箭头连接符 17"/>
          <p:cNvCxnSpPr>
            <a:stCxn id="8" idx="6"/>
            <a:endCxn id="13" idx="2"/>
          </p:cNvCxnSpPr>
          <p:nvPr/>
        </p:nvCxnSpPr>
        <p:spPr bwMode="auto">
          <a:xfrm>
            <a:off x="2135758" y="4671837"/>
            <a:ext cx="933584" cy="145599"/>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20" name="直接箭头连接符 19"/>
          <p:cNvCxnSpPr>
            <a:stCxn id="8" idx="6"/>
            <a:endCxn id="14" idx="2"/>
          </p:cNvCxnSpPr>
          <p:nvPr/>
        </p:nvCxnSpPr>
        <p:spPr bwMode="auto">
          <a:xfrm>
            <a:off x="2135758" y="4671837"/>
            <a:ext cx="933584" cy="1091936"/>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21" name="直接箭头连接符 20"/>
          <p:cNvCxnSpPr>
            <a:stCxn id="9" idx="6"/>
            <a:endCxn id="45" idx="2"/>
          </p:cNvCxnSpPr>
          <p:nvPr/>
        </p:nvCxnSpPr>
        <p:spPr bwMode="auto">
          <a:xfrm flipV="1">
            <a:off x="2135758" y="3871099"/>
            <a:ext cx="933584" cy="1261462"/>
          </a:xfrm>
          <a:prstGeom prst="straightConnector1">
            <a:avLst/>
          </a:prstGeom>
          <a:solidFill>
            <a:srgbClr val="C0C0C0">
              <a:alpha val="0"/>
            </a:srgbClr>
          </a:solidFill>
          <a:ln w="19050" cap="flat" cmpd="sng" algn="ctr">
            <a:solidFill>
              <a:srgbClr val="00B0F0"/>
            </a:solidFill>
            <a:prstDash val="solid"/>
            <a:round/>
            <a:headEnd type="none" w="med" len="med"/>
            <a:tailEnd type="triangle"/>
          </a:ln>
          <a:effectLst/>
        </p:spPr>
      </p:cxnSp>
      <p:cxnSp>
        <p:nvCxnSpPr>
          <p:cNvPr id="23" name="直接箭头连接符 22"/>
          <p:cNvCxnSpPr>
            <a:stCxn id="9" idx="6"/>
            <a:endCxn id="14" idx="2"/>
          </p:cNvCxnSpPr>
          <p:nvPr/>
        </p:nvCxnSpPr>
        <p:spPr bwMode="auto">
          <a:xfrm>
            <a:off x="2135758" y="5132561"/>
            <a:ext cx="933584" cy="631212"/>
          </a:xfrm>
          <a:prstGeom prst="straightConnector1">
            <a:avLst/>
          </a:prstGeom>
          <a:solidFill>
            <a:srgbClr val="C0C0C0">
              <a:alpha val="0"/>
            </a:srgbClr>
          </a:solidFill>
          <a:ln w="19050" cap="flat" cmpd="sng" algn="ctr">
            <a:solidFill>
              <a:srgbClr val="00B0F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7" name="矩形标注 56"/>
              <p:cNvSpPr>
                <a:spLocks noChangeArrowheads="1"/>
              </p:cNvSpPr>
              <p:nvPr/>
            </p:nvSpPr>
            <p:spPr bwMode="auto">
              <a:xfrm>
                <a:off x="3561822" y="4132362"/>
                <a:ext cx="2576555" cy="374400"/>
              </a:xfrm>
              <a:prstGeom prst="wedgeRectCallout">
                <a:avLst>
                  <a:gd name="adj1" fmla="val -18009"/>
                  <a:gd name="adj2" fmla="val -75220"/>
                </a:avLst>
              </a:prstGeom>
              <a:solidFill>
                <a:srgbClr val="FFC000"/>
              </a:solidFill>
              <a:ln>
                <a:noFill/>
              </a:ln>
            </p:spPr>
            <p:txBody>
              <a:bodyPr/>
              <a:lstStyle>
                <a:defPPr>
                  <a:defRPr lang="ko-KR"/>
                </a:defPPr>
                <a:lvl1pPr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9pPr>
              </a:lstStyle>
              <a:p>
                <a:pPr algn="just" eaLnBrk="1" hangingPunct="1">
                  <a:buNone/>
                </a:pPr>
                <a14:m>
                  <m:oMath xmlns:m="http://schemas.openxmlformats.org/officeDocument/2006/math">
                    <m:sSub>
                      <m:sSubPr>
                        <m:ctrlPr>
                          <a:rPr lang="en-US" altLang="zh-CN" sz="1600" i="1" smtClean="0">
                            <a:latin typeface="Cambria Math" panose="02040503050406030204" pitchFamily="18" charset="0"/>
                          </a:rPr>
                        </m:ctrlPr>
                      </m:sSubPr>
                      <m:e>
                        <m:r>
                          <a:rPr lang="en-US" altLang="zh-CN" sz="1600" b="1" i="1" smtClean="0">
                            <a:latin typeface="Cambria Math" panose="02040503050406030204" pitchFamily="18" charset="0"/>
                          </a:rPr>
                          <m:t>𝒕</m:t>
                        </m:r>
                      </m:e>
                      <m:sub>
                        <m:r>
                          <a:rPr lang="en-US" altLang="zh-CN" sz="1600" b="1" i="1" smtClean="0">
                            <a:latin typeface="Cambria Math" panose="02040503050406030204" pitchFamily="18" charset="0"/>
                          </a:rPr>
                          <m:t>𝟏</m:t>
                        </m:r>
                      </m:sub>
                    </m:sSub>
                  </m:oMath>
                </a14:m>
                <a:r>
                  <a:rPr lang="en-US" altLang="zh-CN" sz="1600" dirty="0">
                    <a:cs typeface="ＭＳ Ｐゴシック" charset="-128"/>
                  </a:rPr>
                  <a:t> </a:t>
                </a:r>
                <a:r>
                  <a:rPr lang="en-US" altLang="zh-CN" sz="1600">
                    <a:cs typeface="ＭＳ Ｐゴシック" charset="-128"/>
                  </a:rPr>
                  <a:t>is completed.</a:t>
                </a:r>
                <a:endParaRPr lang="en-US" altLang="zh-CN" sz="1600" dirty="0">
                  <a:cs typeface="ＭＳ Ｐゴシック" charset="-128"/>
                </a:endParaRPr>
              </a:p>
            </p:txBody>
          </p:sp>
        </mc:Choice>
        <mc:Fallback xmlns="">
          <p:sp>
            <p:nvSpPr>
              <p:cNvPr id="57" name="矩形标注 56"/>
              <p:cNvSpPr>
                <a:spLocks noRot="1" noChangeAspect="1" noMove="1" noResize="1" noEditPoints="1" noAdjustHandles="1" noChangeArrowheads="1" noChangeShapeType="1" noTextEdit="1"/>
              </p:cNvSpPr>
              <p:nvPr/>
            </p:nvSpPr>
            <p:spPr bwMode="auto">
              <a:xfrm>
                <a:off x="3561822" y="4132362"/>
                <a:ext cx="2576555" cy="374400"/>
              </a:xfrm>
              <a:prstGeom prst="wedgeRectCallout">
                <a:avLst>
                  <a:gd name="adj1" fmla="val -18009"/>
                  <a:gd name="adj2" fmla="val -75220"/>
                </a:avLst>
              </a:prstGeom>
              <a:blipFill rotWithShape="0">
                <a:blip r:embed="rId19"/>
                <a:stretch>
                  <a:fillRect b="-9091"/>
                </a:stretch>
              </a:blipFill>
              <a:ln>
                <a:noFill/>
              </a:ln>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a:defRPr/>
            </a:pPr>
            <a:fld id="{73697CC5-BB9E-487E-AFF3-8F5506CF83B5}" type="slidenum">
              <a:rPr lang="en-US" altLang="ko-KR" smtClean="0"/>
              <a:pPr>
                <a:defRPr/>
              </a:pPr>
              <a:t>45</a:t>
            </a:fld>
            <a:endParaRPr lang="en-US" altLang="ko-KR"/>
          </a:p>
        </p:txBody>
      </p:sp>
      <mc:AlternateContent xmlns:mc="http://schemas.openxmlformats.org/markup-compatibility/2006" xmlns:a14="http://schemas.microsoft.com/office/drawing/2010/main">
        <mc:Choice Requires="a14">
          <p:sp>
            <p:nvSpPr>
              <p:cNvPr id="60" name="内容占位符 2"/>
              <p:cNvSpPr>
                <a:spLocks noGrp="1"/>
              </p:cNvSpPr>
              <p:nvPr>
                <p:ph idx="1"/>
              </p:nvPr>
            </p:nvSpPr>
            <p:spPr>
              <a:xfrm>
                <a:off x="457200" y="980728"/>
                <a:ext cx="8363272" cy="5688360"/>
              </a:xfrm>
            </p:spPr>
            <p:txBody>
              <a:bodyPr/>
              <a:lstStyle/>
              <a:p>
                <a:r>
                  <a:rPr lang="en-US" altLang="zh-CN" sz="2800"/>
                  <a:t>Basic </a:t>
                </a:r>
                <a:r>
                  <a:rPr lang="en-US" altLang="zh-CN" sz="2800" smtClean="0"/>
                  <a:t>idea of AAM</a:t>
                </a:r>
                <a:endParaRPr lang="en-US" altLang="zh-CN" sz="2800"/>
              </a:p>
              <a:p>
                <a:pPr lvl="1"/>
                <a:r>
                  <a:rPr lang="en-US" altLang="zh-CN" sz="2400"/>
                  <a:t>Dynamically select the greedy strategy</a:t>
                </a:r>
              </a:p>
              <a:p>
                <a:pPr lvl="2"/>
                <a:r>
                  <a:rPr lang="en-US" altLang="zh-CN" sz="2100"/>
                  <a:t>When </a:t>
                </a:r>
                <a14:m>
                  <m:oMath xmlns:m="http://schemas.openxmlformats.org/officeDocument/2006/math">
                    <m:r>
                      <a:rPr lang="en-US" altLang="zh-CN" sz="2100" i="1">
                        <a:solidFill>
                          <a:srgbClr val="FF0000"/>
                        </a:solidFill>
                        <a:latin typeface="Cambria Math" panose="02040503050406030204" pitchFamily="18" charset="0"/>
                      </a:rPr>
                      <m:t>𝑎𝑣𝑔</m:t>
                    </m:r>
                    <m:r>
                      <a:rPr lang="en-US" altLang="zh-CN" sz="2100" i="1">
                        <a:solidFill>
                          <a:srgbClr val="FF0000"/>
                        </a:solidFill>
                        <a:latin typeface="Cambria Math" panose="02040503050406030204" pitchFamily="18" charset="0"/>
                      </a:rPr>
                      <m:t>&lt; </m:t>
                    </m:r>
                    <m:r>
                      <a:rPr lang="en-US" altLang="zh-CN" sz="2100" i="1">
                        <a:solidFill>
                          <a:srgbClr val="FF0000"/>
                        </a:solidFill>
                        <a:latin typeface="Cambria Math" panose="02040503050406030204" pitchFamily="18" charset="0"/>
                      </a:rPr>
                      <m:t>𝑚𝑎𝑥𝑅𝑒𝑚𝑎𝑖𝑛</m:t>
                    </m:r>
                  </m:oMath>
                </a14:m>
                <a:r>
                  <a:rPr lang="en-US" altLang="zh-CN" sz="2100"/>
                  <a:t>, greedily assign the uncompleted tasks with the</a:t>
                </a:r>
                <a:r>
                  <a:rPr lang="en-US" altLang="zh-CN" sz="2100">
                    <a:solidFill>
                      <a:srgbClr val="FF0000"/>
                    </a:solidFill>
                  </a:rPr>
                  <a:t> least accumulated accuracy</a:t>
                </a:r>
                <a:endParaRPr lang="en-US" altLang="zh-CN" sz="2100"/>
              </a:p>
              <a:p>
                <a:pPr lvl="2"/>
                <a:endParaRPr lang="en-US" altLang="zh-CN"/>
              </a:p>
            </p:txBody>
          </p:sp>
        </mc:Choice>
        <mc:Fallback xmlns="">
          <p:sp>
            <p:nvSpPr>
              <p:cNvPr id="60" name="内容占位符 2"/>
              <p:cNvSpPr>
                <a:spLocks noGrp="1" noRot="1" noChangeAspect="1" noMove="1" noResize="1" noEditPoints="1" noAdjustHandles="1" noChangeArrowheads="1" noChangeShapeType="1" noTextEdit="1"/>
              </p:cNvSpPr>
              <p:nvPr>
                <p:ph idx="1"/>
              </p:nvPr>
            </p:nvSpPr>
            <p:spPr>
              <a:xfrm>
                <a:off x="457200" y="980728"/>
                <a:ext cx="8363272" cy="5688360"/>
              </a:xfrm>
              <a:blipFill rotWithShape="0">
                <a:blip r:embed="rId19"/>
                <a:stretch>
                  <a:fillRect l="-583" t="-117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81023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bwMode="auto">
          <a:xfrm>
            <a:off x="1775758" y="3020730"/>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6" name="椭圆 5"/>
          <p:cNvSpPr/>
          <p:nvPr/>
        </p:nvSpPr>
        <p:spPr bwMode="auto">
          <a:xfrm>
            <a:off x="1775758" y="3511099"/>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7" name="椭圆 6"/>
          <p:cNvSpPr/>
          <p:nvPr/>
        </p:nvSpPr>
        <p:spPr bwMode="auto">
          <a:xfrm>
            <a:off x="1775758" y="4001468"/>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effectLst/>
              <a:latin typeface="Arial" charset="0"/>
              <a:ea typeface="Arial Unicode MS" pitchFamily="50" charset="-127"/>
              <a:cs typeface="Arial Unicode MS" pitchFamily="50" charset="-127"/>
            </a:endParaRPr>
          </a:p>
        </p:txBody>
      </p:sp>
      <p:sp>
        <p:nvSpPr>
          <p:cNvPr id="9" name="椭圆 8"/>
          <p:cNvSpPr/>
          <p:nvPr/>
        </p:nvSpPr>
        <p:spPr bwMode="auto">
          <a:xfrm>
            <a:off x="1775758" y="4952561"/>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0" name="椭圆 9"/>
          <p:cNvSpPr/>
          <p:nvPr/>
        </p:nvSpPr>
        <p:spPr bwMode="auto">
          <a:xfrm>
            <a:off x="1775758" y="5413285"/>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1" name="椭圆 10"/>
          <p:cNvSpPr/>
          <p:nvPr/>
        </p:nvSpPr>
        <p:spPr bwMode="auto">
          <a:xfrm>
            <a:off x="1775758" y="5874009"/>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2" name="椭圆 11"/>
          <p:cNvSpPr/>
          <p:nvPr/>
        </p:nvSpPr>
        <p:spPr bwMode="auto">
          <a:xfrm>
            <a:off x="1758059" y="6326593"/>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3" name="椭圆 12"/>
          <p:cNvSpPr/>
          <p:nvPr/>
        </p:nvSpPr>
        <p:spPr bwMode="auto">
          <a:xfrm>
            <a:off x="3069342" y="4637436"/>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4" name="椭圆 13"/>
          <p:cNvSpPr/>
          <p:nvPr/>
        </p:nvSpPr>
        <p:spPr bwMode="auto">
          <a:xfrm>
            <a:off x="3069342" y="5583773"/>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cxnSp>
        <p:nvCxnSpPr>
          <p:cNvPr id="15" name="直接箭头连接符 14"/>
          <p:cNvCxnSpPr>
            <a:stCxn id="12" idx="6"/>
            <a:endCxn id="14" idx="2"/>
          </p:cNvCxnSpPr>
          <p:nvPr/>
        </p:nvCxnSpPr>
        <p:spPr bwMode="auto">
          <a:xfrm flipV="1">
            <a:off x="2118059" y="5763773"/>
            <a:ext cx="951283" cy="742820"/>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16" name="直接箭头连接符 15"/>
          <p:cNvCxnSpPr>
            <a:stCxn id="5" idx="6"/>
            <a:endCxn id="14" idx="2"/>
          </p:cNvCxnSpPr>
          <p:nvPr/>
        </p:nvCxnSpPr>
        <p:spPr bwMode="auto">
          <a:xfrm>
            <a:off x="2135758" y="3200730"/>
            <a:ext cx="933584" cy="2563043"/>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17" name="直接箭头连接符 16"/>
          <p:cNvCxnSpPr>
            <a:stCxn id="6" idx="6"/>
            <a:endCxn id="14" idx="2"/>
          </p:cNvCxnSpPr>
          <p:nvPr/>
        </p:nvCxnSpPr>
        <p:spPr bwMode="auto">
          <a:xfrm>
            <a:off x="2135758" y="3691099"/>
            <a:ext cx="933584" cy="2072674"/>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19" name="直接箭头连接符 18"/>
          <p:cNvCxnSpPr>
            <a:stCxn id="8" idx="6"/>
            <a:endCxn id="45" idx="2"/>
          </p:cNvCxnSpPr>
          <p:nvPr/>
        </p:nvCxnSpPr>
        <p:spPr bwMode="auto">
          <a:xfrm flipV="1">
            <a:off x="2135758" y="3871099"/>
            <a:ext cx="933584" cy="800738"/>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2" name="直接箭头连接符 21"/>
          <p:cNvCxnSpPr>
            <a:stCxn id="9" idx="6"/>
            <a:endCxn id="13" idx="2"/>
          </p:cNvCxnSpPr>
          <p:nvPr/>
        </p:nvCxnSpPr>
        <p:spPr bwMode="auto">
          <a:xfrm flipV="1">
            <a:off x="2135758" y="4817436"/>
            <a:ext cx="933584" cy="315125"/>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4" name="直接箭头连接符 23"/>
          <p:cNvCxnSpPr>
            <a:stCxn id="10" idx="6"/>
            <a:endCxn id="13" idx="2"/>
          </p:cNvCxnSpPr>
          <p:nvPr/>
        </p:nvCxnSpPr>
        <p:spPr bwMode="auto">
          <a:xfrm flipV="1">
            <a:off x="2135758" y="4817436"/>
            <a:ext cx="933584" cy="775849"/>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5" name="直接箭头连接符 24"/>
          <p:cNvCxnSpPr>
            <a:stCxn id="10" idx="6"/>
            <a:endCxn id="45" idx="2"/>
          </p:cNvCxnSpPr>
          <p:nvPr/>
        </p:nvCxnSpPr>
        <p:spPr bwMode="auto">
          <a:xfrm flipV="1">
            <a:off x="2135758" y="3871099"/>
            <a:ext cx="933584" cy="1722186"/>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6" name="直接箭头连接符 25"/>
          <p:cNvCxnSpPr>
            <a:stCxn id="10" idx="6"/>
            <a:endCxn id="14" idx="2"/>
          </p:cNvCxnSpPr>
          <p:nvPr/>
        </p:nvCxnSpPr>
        <p:spPr bwMode="auto">
          <a:xfrm>
            <a:off x="2135758" y="5593285"/>
            <a:ext cx="933584" cy="170488"/>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7" name="直接箭头连接符 26"/>
          <p:cNvCxnSpPr>
            <a:stCxn id="11" idx="6"/>
            <a:endCxn id="13" idx="2"/>
          </p:cNvCxnSpPr>
          <p:nvPr/>
        </p:nvCxnSpPr>
        <p:spPr bwMode="auto">
          <a:xfrm flipV="1">
            <a:off x="2135758" y="4817436"/>
            <a:ext cx="933584" cy="1236573"/>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8" name="直接箭头连接符 27"/>
          <p:cNvCxnSpPr>
            <a:stCxn id="11" idx="6"/>
            <a:endCxn id="14" idx="2"/>
          </p:cNvCxnSpPr>
          <p:nvPr/>
        </p:nvCxnSpPr>
        <p:spPr bwMode="auto">
          <a:xfrm flipV="1">
            <a:off x="2135758" y="5763773"/>
            <a:ext cx="933584" cy="290236"/>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9" name="直接箭头连接符 28"/>
          <p:cNvCxnSpPr>
            <a:stCxn id="11" idx="6"/>
            <a:endCxn id="45" idx="2"/>
          </p:cNvCxnSpPr>
          <p:nvPr/>
        </p:nvCxnSpPr>
        <p:spPr bwMode="auto">
          <a:xfrm flipV="1">
            <a:off x="2135758" y="3871099"/>
            <a:ext cx="933584" cy="2182910"/>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0" name="直接箭头连接符 29"/>
          <p:cNvCxnSpPr>
            <a:stCxn id="12" idx="6"/>
            <a:endCxn id="45" idx="2"/>
          </p:cNvCxnSpPr>
          <p:nvPr/>
        </p:nvCxnSpPr>
        <p:spPr bwMode="auto">
          <a:xfrm flipV="1">
            <a:off x="2118059" y="3871099"/>
            <a:ext cx="951283" cy="2635494"/>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1" name="直接箭头连接符 30"/>
          <p:cNvCxnSpPr>
            <a:stCxn id="12" idx="6"/>
            <a:endCxn id="13" idx="2"/>
          </p:cNvCxnSpPr>
          <p:nvPr/>
        </p:nvCxnSpPr>
        <p:spPr bwMode="auto">
          <a:xfrm flipV="1">
            <a:off x="2118059" y="4817436"/>
            <a:ext cx="951283" cy="1689157"/>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2" name="文本框 31"/>
              <p:cNvSpPr txBox="1"/>
              <p:nvPr/>
            </p:nvSpPr>
            <p:spPr>
              <a:xfrm>
                <a:off x="1487706" y="3534566"/>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2</m:t>
                          </m:r>
                        </m:sub>
                      </m:sSub>
                    </m:oMath>
                  </m:oMathPara>
                </a14:m>
                <a:endParaRPr lang="zh-CN" altLang="en-US"/>
              </a:p>
            </p:txBody>
          </p:sp>
        </mc:Choice>
        <mc:Fallback xmlns="">
          <p:sp>
            <p:nvSpPr>
              <p:cNvPr id="32" name="文本框 31"/>
              <p:cNvSpPr txBox="1">
                <a:spLocks noRot="1" noChangeAspect="1" noMove="1" noResize="1" noEditPoints="1" noAdjustHandles="1" noChangeArrowheads="1" noChangeShapeType="1" noTextEdit="1"/>
              </p:cNvSpPr>
              <p:nvPr/>
            </p:nvSpPr>
            <p:spPr>
              <a:xfrm>
                <a:off x="1487706" y="3534566"/>
                <a:ext cx="936104" cy="307777"/>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1505555" y="303640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solidFill>
                                <a:srgbClr val="000000"/>
                              </a:solidFill>
                              <a:latin typeface="Cambria Math" panose="02040503050406030204" pitchFamily="18" charset="0"/>
                              <a:ea typeface="宋体" panose="02010600030101010101" pitchFamily="2" charset="-122"/>
                            </a:rPr>
                          </m:ctrlPr>
                        </m:sSubPr>
                        <m:e>
                          <m:r>
                            <a:rPr lang="en-US" altLang="zh-CN" b="0" i="1">
                              <a:solidFill>
                                <a:srgbClr val="000000"/>
                              </a:solidFill>
                              <a:latin typeface="Cambria Math" panose="02040503050406030204" pitchFamily="18" charset="0"/>
                              <a:ea typeface="宋体" panose="02010600030101010101" pitchFamily="2" charset="-122"/>
                            </a:rPr>
                            <m:t>𝑤</m:t>
                          </m:r>
                        </m:e>
                        <m:sub>
                          <m:r>
                            <a:rPr lang="en-US" altLang="zh-CN" b="0" i="1">
                              <a:solidFill>
                                <a:srgbClr val="000000"/>
                              </a:solidFill>
                              <a:latin typeface="Cambria Math" panose="02040503050406030204" pitchFamily="18" charset="0"/>
                              <a:ea typeface="宋体" panose="02010600030101010101" pitchFamily="2" charset="-122"/>
                            </a:rPr>
                            <m:t>1</m:t>
                          </m:r>
                        </m:sub>
                      </m:sSub>
                    </m:oMath>
                  </m:oMathPara>
                </a14:m>
                <a:endParaRPr lang="zh-CN" altLang="en-US"/>
              </a:p>
            </p:txBody>
          </p:sp>
        </mc:Choice>
        <mc:Fallback xmlns="">
          <p:sp>
            <p:nvSpPr>
              <p:cNvPr id="33" name="文本框 32"/>
              <p:cNvSpPr txBox="1">
                <a:spLocks noRot="1" noChangeAspect="1" noMove="1" noResize="1" noEditPoints="1" noAdjustHandles="1" noChangeArrowheads="1" noChangeShapeType="1" noTextEdit="1"/>
              </p:cNvSpPr>
              <p:nvPr/>
            </p:nvSpPr>
            <p:spPr>
              <a:xfrm>
                <a:off x="1505555" y="3036404"/>
                <a:ext cx="936104" cy="307777"/>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2800112" y="3698447"/>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1</m:t>
                          </m:r>
                        </m:sub>
                      </m:sSub>
                    </m:oMath>
                  </m:oMathPara>
                </a14:m>
                <a:endParaRPr lang="zh-CN" altLang="en-US"/>
              </a:p>
            </p:txBody>
          </p:sp>
        </mc:Choice>
        <mc:Fallback xmlns="">
          <p:sp>
            <p:nvSpPr>
              <p:cNvPr id="34" name="文本框 33"/>
              <p:cNvSpPr txBox="1">
                <a:spLocks noRot="1" noChangeAspect="1" noMove="1" noResize="1" noEditPoints="1" noAdjustHandles="1" noChangeArrowheads="1" noChangeShapeType="1" noTextEdit="1"/>
              </p:cNvSpPr>
              <p:nvPr/>
            </p:nvSpPr>
            <p:spPr>
              <a:xfrm>
                <a:off x="2800112" y="3698447"/>
                <a:ext cx="936104" cy="307777"/>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p:cNvSpPr txBox="1"/>
              <p:nvPr/>
            </p:nvSpPr>
            <p:spPr>
              <a:xfrm>
                <a:off x="2781290" y="462101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2</m:t>
                          </m:r>
                        </m:sub>
                      </m:sSub>
                    </m:oMath>
                  </m:oMathPara>
                </a14:m>
                <a:endParaRPr lang="zh-CN" altLang="en-US"/>
              </a:p>
            </p:txBody>
          </p:sp>
        </mc:Choice>
        <mc:Fallback xmlns="">
          <p:sp>
            <p:nvSpPr>
              <p:cNvPr id="35" name="文本框 34"/>
              <p:cNvSpPr txBox="1">
                <a:spLocks noRot="1" noChangeAspect="1" noMove="1" noResize="1" noEditPoints="1" noAdjustHandles="1" noChangeArrowheads="1" noChangeShapeType="1" noTextEdit="1"/>
              </p:cNvSpPr>
              <p:nvPr/>
            </p:nvSpPr>
            <p:spPr>
              <a:xfrm>
                <a:off x="2781290" y="4621015"/>
                <a:ext cx="936104" cy="307777"/>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2781290" y="560390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3</m:t>
                          </m:r>
                        </m:sub>
                      </m:sSub>
                    </m:oMath>
                  </m:oMathPara>
                </a14:m>
                <a:endParaRPr lang="zh-CN" altLang="en-US"/>
              </a:p>
            </p:txBody>
          </p:sp>
        </mc:Choice>
        <mc:Fallback xmlns="">
          <p:sp>
            <p:nvSpPr>
              <p:cNvPr id="36" name="文本框 35"/>
              <p:cNvSpPr txBox="1">
                <a:spLocks noRot="1" noChangeAspect="1" noMove="1" noResize="1" noEditPoints="1" noAdjustHandles="1" noChangeArrowheads="1" noChangeShapeType="1" noTextEdit="1"/>
              </p:cNvSpPr>
              <p:nvPr/>
            </p:nvSpPr>
            <p:spPr>
              <a:xfrm>
                <a:off x="2781290" y="5603905"/>
                <a:ext cx="936104" cy="307777"/>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p:cNvSpPr txBox="1"/>
              <p:nvPr/>
            </p:nvSpPr>
            <p:spPr>
              <a:xfrm>
                <a:off x="1496556" y="4012971"/>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3</m:t>
                          </m:r>
                        </m:sub>
                      </m:sSub>
                    </m:oMath>
                  </m:oMathPara>
                </a14:m>
                <a:endParaRPr lang="zh-CN" altLang="en-US"/>
              </a:p>
            </p:txBody>
          </p:sp>
        </mc:Choice>
        <mc:Fallback xmlns="">
          <p:sp>
            <p:nvSpPr>
              <p:cNvPr id="37" name="文本框 36"/>
              <p:cNvSpPr txBox="1">
                <a:spLocks noRot="1" noChangeAspect="1" noMove="1" noResize="1" noEditPoints="1" noAdjustHandles="1" noChangeArrowheads="1" noChangeShapeType="1" noTextEdit="1"/>
              </p:cNvSpPr>
              <p:nvPr/>
            </p:nvSpPr>
            <p:spPr>
              <a:xfrm>
                <a:off x="1496556" y="4012971"/>
                <a:ext cx="936104" cy="307777"/>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p:cNvSpPr txBox="1"/>
              <p:nvPr/>
            </p:nvSpPr>
            <p:spPr>
              <a:xfrm>
                <a:off x="1478857" y="632918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8</m:t>
                          </m:r>
                        </m:sub>
                      </m:sSub>
                    </m:oMath>
                  </m:oMathPara>
                </a14:m>
                <a:endParaRPr lang="zh-CN" altLang="en-US"/>
              </a:p>
            </p:txBody>
          </p:sp>
        </mc:Choice>
        <mc:Fallback xmlns="">
          <p:sp>
            <p:nvSpPr>
              <p:cNvPr id="38" name="文本框 37"/>
              <p:cNvSpPr txBox="1">
                <a:spLocks noRot="1" noChangeAspect="1" noMove="1" noResize="1" noEditPoints="1" noAdjustHandles="1" noChangeArrowheads="1" noChangeShapeType="1" noTextEdit="1"/>
              </p:cNvSpPr>
              <p:nvPr/>
            </p:nvSpPr>
            <p:spPr>
              <a:xfrm>
                <a:off x="1478857" y="6329185"/>
                <a:ext cx="936104" cy="307777"/>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p:cNvSpPr txBox="1"/>
              <p:nvPr/>
            </p:nvSpPr>
            <p:spPr>
              <a:xfrm>
                <a:off x="1502568" y="5875857"/>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7</m:t>
                          </m:r>
                        </m:sub>
                      </m:sSub>
                    </m:oMath>
                  </m:oMathPara>
                </a14:m>
                <a:endParaRPr lang="zh-CN" altLang="en-US"/>
              </a:p>
            </p:txBody>
          </p:sp>
        </mc:Choice>
        <mc:Fallback xmlns="">
          <p:sp>
            <p:nvSpPr>
              <p:cNvPr id="39" name="文本框 38"/>
              <p:cNvSpPr txBox="1">
                <a:spLocks noRot="1" noChangeAspect="1" noMove="1" noResize="1" noEditPoints="1" noAdjustHandles="1" noChangeArrowheads="1" noChangeShapeType="1" noTextEdit="1"/>
              </p:cNvSpPr>
              <p:nvPr/>
            </p:nvSpPr>
            <p:spPr>
              <a:xfrm>
                <a:off x="1502568" y="5875857"/>
                <a:ext cx="936104" cy="307777"/>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p:cNvSpPr txBox="1"/>
              <p:nvPr/>
            </p:nvSpPr>
            <p:spPr>
              <a:xfrm>
                <a:off x="1505555" y="544081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6</m:t>
                          </m:r>
                        </m:sub>
                      </m:sSub>
                    </m:oMath>
                  </m:oMathPara>
                </a14:m>
                <a:endParaRPr lang="zh-CN" altLang="en-US"/>
              </a:p>
            </p:txBody>
          </p:sp>
        </mc:Choice>
        <mc:Fallback xmlns="">
          <p:sp>
            <p:nvSpPr>
              <p:cNvPr id="40" name="文本框 39"/>
              <p:cNvSpPr txBox="1">
                <a:spLocks noRot="1" noChangeAspect="1" noMove="1" noResize="1" noEditPoints="1" noAdjustHandles="1" noChangeArrowheads="1" noChangeShapeType="1" noTextEdit="1"/>
              </p:cNvSpPr>
              <p:nvPr/>
            </p:nvSpPr>
            <p:spPr>
              <a:xfrm>
                <a:off x="1505555" y="5440814"/>
                <a:ext cx="936104" cy="307777"/>
              </a:xfrm>
              <a:prstGeom prst="rect">
                <a:avLst/>
              </a:prstGeom>
              <a:blipFill rotWithShape="0">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p:cNvSpPr txBox="1"/>
              <p:nvPr/>
            </p:nvSpPr>
            <p:spPr>
              <a:xfrm>
                <a:off x="1487706" y="497730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5</m:t>
                          </m:r>
                        </m:sub>
                      </m:sSub>
                    </m:oMath>
                  </m:oMathPara>
                </a14:m>
                <a:endParaRPr lang="zh-CN" altLang="en-US">
                  <a:solidFill>
                    <a:schemeClr val="tx1"/>
                  </a:solidFill>
                </a:endParaRPr>
              </a:p>
            </p:txBody>
          </p:sp>
        </mc:Choice>
        <mc:Fallback xmlns="">
          <p:sp>
            <p:nvSpPr>
              <p:cNvPr id="41" name="文本框 40"/>
              <p:cNvSpPr txBox="1">
                <a:spLocks noRot="1" noChangeAspect="1" noMove="1" noResize="1" noEditPoints="1" noAdjustHandles="1" noChangeArrowheads="1" noChangeShapeType="1" noTextEdit="1"/>
              </p:cNvSpPr>
              <p:nvPr/>
            </p:nvSpPr>
            <p:spPr>
              <a:xfrm>
                <a:off x="1487706" y="4977304"/>
                <a:ext cx="936104" cy="307777"/>
              </a:xfrm>
              <a:prstGeom prst="rect">
                <a:avLst/>
              </a:prstGeom>
              <a:blipFill rotWithShape="0">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p:cNvSpPr txBox="1"/>
              <p:nvPr/>
            </p:nvSpPr>
            <p:spPr>
              <a:xfrm>
                <a:off x="1484234" y="448507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4</m:t>
                          </m:r>
                        </m:sub>
                      </m:sSub>
                    </m:oMath>
                  </m:oMathPara>
                </a14:m>
                <a:endParaRPr lang="zh-CN" altLang="en-US"/>
              </a:p>
            </p:txBody>
          </p:sp>
        </mc:Choice>
        <mc:Fallback xmlns="">
          <p:sp>
            <p:nvSpPr>
              <p:cNvPr id="42" name="文本框 41"/>
              <p:cNvSpPr txBox="1">
                <a:spLocks noRot="1" noChangeAspect="1" noMove="1" noResize="1" noEditPoints="1" noAdjustHandles="1" noChangeArrowheads="1" noChangeShapeType="1" noTextEdit="1"/>
              </p:cNvSpPr>
              <p:nvPr/>
            </p:nvSpPr>
            <p:spPr>
              <a:xfrm>
                <a:off x="1484234" y="4485074"/>
                <a:ext cx="936104" cy="307777"/>
              </a:xfrm>
              <a:prstGeom prst="rect">
                <a:avLst/>
              </a:prstGeom>
              <a:blipFill rotWithShape="0">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43" name="表格 42"/>
              <p:cNvGraphicFramePr>
                <a:graphicFrameLocks noGrp="1"/>
              </p:cNvGraphicFramePr>
              <p:nvPr>
                <p:extLst>
                  <p:ext uri="{D42A27DB-BD31-4B8C-83A1-F6EECF244321}">
                    <p14:modId xmlns:p14="http://schemas.microsoft.com/office/powerpoint/2010/main" val="338446063"/>
                  </p:ext>
                </p:extLst>
              </p:nvPr>
            </p:nvGraphicFramePr>
            <p:xfrm>
              <a:off x="6349022" y="3298583"/>
              <a:ext cx="2529060" cy="3337560"/>
            </p:xfrm>
            <a:graphic>
              <a:graphicData uri="http://schemas.openxmlformats.org/drawingml/2006/table">
                <a:tbl>
                  <a:tblPr firstRow="1" bandRow="1">
                    <a:tableStyleId>{5C22544A-7EE6-4342-B048-85BDC9FD1C3A}</a:tableStyleId>
                  </a:tblPr>
                  <a:tblGrid>
                    <a:gridCol w="632265">
                      <a:extLst>
                        <a:ext uri="{9D8B030D-6E8A-4147-A177-3AD203B41FA5}">
                          <a16:colId xmlns="" xmlns:a16="http://schemas.microsoft.com/office/drawing/2014/main" val="20000"/>
                        </a:ext>
                      </a:extLst>
                    </a:gridCol>
                    <a:gridCol w="632265">
                      <a:extLst>
                        <a:ext uri="{9D8B030D-6E8A-4147-A177-3AD203B41FA5}">
                          <a16:colId xmlns="" xmlns:a16="http://schemas.microsoft.com/office/drawing/2014/main" val="20001"/>
                        </a:ext>
                      </a:extLst>
                    </a:gridCol>
                    <a:gridCol w="632265">
                      <a:extLst>
                        <a:ext uri="{9D8B030D-6E8A-4147-A177-3AD203B41FA5}">
                          <a16:colId xmlns="" xmlns:a16="http://schemas.microsoft.com/office/drawing/2014/main" val="20002"/>
                        </a:ext>
                      </a:extLst>
                    </a:gridCol>
                    <a:gridCol w="632265">
                      <a:extLst>
                        <a:ext uri="{9D8B030D-6E8A-4147-A177-3AD203B41FA5}">
                          <a16:colId xmlns="" xmlns:a16="http://schemas.microsoft.com/office/drawing/2014/main" val="20003"/>
                        </a:ext>
                      </a:extLst>
                    </a:gridCol>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𝟏</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𝟐</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𝟑</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𝟏</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1"/>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𝟐</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2"/>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𝟑</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𝟒</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4"/>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0.94</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0.94</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5"/>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𝟔</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0.94</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6"/>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𝟕</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𝟖</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8"/>
                      </a:ext>
                    </a:extLst>
                  </a:tr>
                </a:tbl>
              </a:graphicData>
            </a:graphic>
          </p:graphicFrame>
        </mc:Choice>
        <mc:Fallback xmlns="">
          <p:graphicFrame>
            <p:nvGraphicFramePr>
              <p:cNvPr id="43" name="表格 42"/>
              <p:cNvGraphicFramePr>
                <a:graphicFrameLocks noGrp="1"/>
              </p:cNvGraphicFramePr>
              <p:nvPr>
                <p:extLst>
                  <p:ext uri="{D42A27DB-BD31-4B8C-83A1-F6EECF244321}">
                    <p14:modId xmlns:p14="http://schemas.microsoft.com/office/powerpoint/2010/main" val="338446063"/>
                  </p:ext>
                </p:extLst>
              </p:nvPr>
            </p:nvGraphicFramePr>
            <p:xfrm>
              <a:off x="6349022" y="3298583"/>
              <a:ext cx="2529060" cy="3337560"/>
            </p:xfrm>
            <a:graphic>
              <a:graphicData uri="http://schemas.openxmlformats.org/drawingml/2006/table">
                <a:tbl>
                  <a:tblPr firstRow="1" bandRow="1">
                    <a:tableStyleId>{5C22544A-7EE6-4342-B048-85BDC9FD1C3A}</a:tableStyleId>
                  </a:tblPr>
                  <a:tblGrid>
                    <a:gridCol w="632265"/>
                    <a:gridCol w="632265"/>
                    <a:gridCol w="632265"/>
                    <a:gridCol w="632265"/>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100962" t="-1639" r="-201923" b="-822951"/>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200962" t="-1639" r="-101923" b="-822951"/>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300962" t="-1639" r="-1923" b="-822951"/>
                          </a:stretch>
                        </a:blip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101639" r="-301923" b="-722951"/>
                          </a:stretch>
                        </a:blip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201639" r="-301923" b="-622951"/>
                          </a:stretch>
                        </a:blip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0.96</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301639" r="-301923" b="-522951"/>
                          </a:stretch>
                        </a:blip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0.96</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0.96</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408333" r="-301923" b="-431667"/>
                          </a:stretch>
                        </a:blip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0.98</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500000" r="-301923" b="-324590"/>
                          </a:stretch>
                        </a:blip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0.94</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0.94</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600000" r="-301923" b="-224590"/>
                          </a:stretch>
                        </a:blip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tx1"/>
                              </a:solidFill>
                            </a:rPr>
                            <a:t>0.94</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700000" r="-301923" b="-124590"/>
                          </a:stretch>
                        </a:blip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800000" r="-301923" b="-24590"/>
                          </a:stretch>
                        </a:blip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Fallback>
      </mc:AlternateContent>
      <p:sp>
        <p:nvSpPr>
          <p:cNvPr id="44" name="文本框 43"/>
          <p:cNvSpPr txBox="1"/>
          <p:nvPr/>
        </p:nvSpPr>
        <p:spPr>
          <a:xfrm>
            <a:off x="3500851" y="3072953"/>
            <a:ext cx="2576555" cy="307777"/>
          </a:xfrm>
          <a:prstGeom prst="rect">
            <a:avLst/>
          </a:prstGeom>
          <a:noFill/>
        </p:spPr>
        <p:txBody>
          <a:bodyPr wrap="square" rtlCol="0">
            <a:spAutoFit/>
          </a:bodyPr>
          <a:lstStyle/>
          <a:p>
            <a:r>
              <a:rPr lang="en-US" altLang="zh-CN"/>
              <a:t>Accumulated Accuracy(S[j])</a:t>
            </a:r>
            <a:endParaRPr lang="zh-CN" altLang="en-US"/>
          </a:p>
        </p:txBody>
      </p:sp>
      <p:sp>
        <p:nvSpPr>
          <p:cNvPr id="45" name="椭圆 44"/>
          <p:cNvSpPr/>
          <p:nvPr/>
        </p:nvSpPr>
        <p:spPr bwMode="auto">
          <a:xfrm>
            <a:off x="3069342" y="3691099"/>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cxnSp>
        <p:nvCxnSpPr>
          <p:cNvPr id="46" name="直接箭头连接符 45"/>
          <p:cNvCxnSpPr>
            <a:stCxn id="5" idx="6"/>
            <a:endCxn id="45" idx="2"/>
          </p:cNvCxnSpPr>
          <p:nvPr/>
        </p:nvCxnSpPr>
        <p:spPr bwMode="auto">
          <a:xfrm>
            <a:off x="2135758" y="3200730"/>
            <a:ext cx="933584" cy="670369"/>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8" name="文本框 47"/>
              <p:cNvSpPr txBox="1"/>
              <p:nvPr/>
            </p:nvSpPr>
            <p:spPr>
              <a:xfrm>
                <a:off x="3472016" y="3725781"/>
                <a:ext cx="2756168" cy="3125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1" i="1" smtClean="0">
                          <a:latin typeface="Cambria Math" panose="02040503050406030204" pitchFamily="18" charset="0"/>
                        </a:rPr>
                        <m:t>𝟑</m:t>
                      </m:r>
                      <m:r>
                        <a:rPr lang="en-US" altLang="zh-CN" b="1" i="1" smtClean="0">
                          <a:latin typeface="Cambria Math" panose="02040503050406030204" pitchFamily="18" charset="0"/>
                        </a:rPr>
                        <m:t>.</m:t>
                      </m:r>
                      <m:r>
                        <a:rPr lang="en-US" altLang="zh-CN" b="1" i="1" smtClean="0">
                          <a:latin typeface="Cambria Math" panose="02040503050406030204" pitchFamily="18" charset="0"/>
                        </a:rPr>
                        <m:t>𝟓𝟒</m:t>
                      </m:r>
                    </m:oMath>
                  </m:oMathPara>
                </a14:m>
                <a:endParaRPr lang="zh-CN" altLang="en-US">
                  <a:solidFill>
                    <a:schemeClr val="tx1"/>
                  </a:solidFill>
                </a:endParaRPr>
              </a:p>
            </p:txBody>
          </p:sp>
        </mc:Choice>
        <mc:Fallback xmlns="">
          <p:sp>
            <p:nvSpPr>
              <p:cNvPr id="48" name="文本框 47"/>
              <p:cNvSpPr txBox="1">
                <a:spLocks noRot="1" noChangeAspect="1" noMove="1" noResize="1" noEditPoints="1" noAdjustHandles="1" noChangeArrowheads="1" noChangeShapeType="1" noTextEdit="1"/>
              </p:cNvSpPr>
              <p:nvPr/>
            </p:nvSpPr>
            <p:spPr>
              <a:xfrm>
                <a:off x="3472016" y="3725781"/>
                <a:ext cx="2756168" cy="312586"/>
              </a:xfrm>
              <a:prstGeom prst="rect">
                <a:avLst/>
              </a:prstGeom>
              <a:blipFill rotWithShape="0">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3476209" y="4664843"/>
                <a:ext cx="2823983" cy="3125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1" i="0" smtClean="0">
                          <a:solidFill>
                            <a:schemeClr val="tx1"/>
                          </a:solidFill>
                          <a:latin typeface="Cambria Math" panose="02040503050406030204" pitchFamily="18" charset="0"/>
                        </a:rPr>
                        <m:t>𝟐</m:t>
                      </m:r>
                      <m:r>
                        <a:rPr lang="en-US" altLang="zh-CN">
                          <a:solidFill>
                            <a:schemeClr val="tx1"/>
                          </a:solidFill>
                          <a:latin typeface="Cambria Math" panose="02040503050406030204" pitchFamily="18" charset="0"/>
                        </a:rPr>
                        <m:t>.</m:t>
                      </m:r>
                      <m:r>
                        <a:rPr lang="en-US" altLang="zh-CN" b="1" i="0" smtClean="0">
                          <a:solidFill>
                            <a:schemeClr val="tx1"/>
                          </a:solidFill>
                          <a:latin typeface="Cambria Math" panose="02040503050406030204" pitchFamily="18" charset="0"/>
                        </a:rPr>
                        <m:t>𝟔𝟗</m:t>
                      </m:r>
                    </m:oMath>
                  </m:oMathPara>
                </a14:m>
                <a:endParaRPr lang="zh-CN" altLang="en-US">
                  <a:solidFill>
                    <a:schemeClr val="tx1"/>
                  </a:solidFill>
                </a:endParaRPr>
              </a:p>
            </p:txBody>
          </p:sp>
        </mc:Choice>
        <mc:Fallback xmlns="">
          <p:sp>
            <p:nvSpPr>
              <p:cNvPr id="49" name="文本框 48"/>
              <p:cNvSpPr txBox="1">
                <a:spLocks noRot="1" noChangeAspect="1" noMove="1" noResize="1" noEditPoints="1" noAdjustHandles="1" noChangeArrowheads="1" noChangeShapeType="1" noTextEdit="1"/>
              </p:cNvSpPr>
              <p:nvPr/>
            </p:nvSpPr>
            <p:spPr>
              <a:xfrm>
                <a:off x="3476209" y="4664843"/>
                <a:ext cx="2823983" cy="312586"/>
              </a:xfrm>
              <a:prstGeom prst="rect">
                <a:avLst/>
              </a:prstGeom>
              <a:blipFill rotWithShape="0">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p:cNvSpPr txBox="1"/>
              <p:nvPr/>
            </p:nvSpPr>
            <p:spPr>
              <a:xfrm>
                <a:off x="3501257" y="5627594"/>
                <a:ext cx="2726927" cy="52803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1" i="1" smtClean="0">
                          <a:latin typeface="Cambria Math" panose="02040503050406030204" pitchFamily="18" charset="0"/>
                        </a:rPr>
                        <m:t>𝟐</m:t>
                      </m:r>
                      <m:r>
                        <a:rPr lang="en-US" altLang="zh-CN" b="1" i="1" smtClean="0">
                          <a:latin typeface="Cambria Math" panose="02040503050406030204" pitchFamily="18" charset="0"/>
                        </a:rPr>
                        <m:t>.</m:t>
                      </m:r>
                      <m:r>
                        <a:rPr lang="en-US" altLang="zh-CN" b="1" i="1" smtClean="0">
                          <a:latin typeface="Cambria Math" panose="02040503050406030204" pitchFamily="18" charset="0"/>
                        </a:rPr>
                        <m:t>𝟓𝟒</m:t>
                      </m:r>
                    </m:oMath>
                  </m:oMathPara>
                </a14:m>
                <a:endParaRPr lang="zh-CN" altLang="en-US"/>
              </a:p>
              <a:p>
                <a:endParaRPr lang="zh-CN" altLang="en-US">
                  <a:solidFill>
                    <a:srgbClr val="00B0F0"/>
                  </a:solidFill>
                </a:endParaRPr>
              </a:p>
            </p:txBody>
          </p:sp>
        </mc:Choice>
        <mc:Fallback xmlns="">
          <p:sp>
            <p:nvSpPr>
              <p:cNvPr id="50" name="文本框 49"/>
              <p:cNvSpPr txBox="1">
                <a:spLocks noRot="1" noChangeAspect="1" noMove="1" noResize="1" noEditPoints="1" noAdjustHandles="1" noChangeArrowheads="1" noChangeShapeType="1" noTextEdit="1"/>
              </p:cNvSpPr>
              <p:nvPr/>
            </p:nvSpPr>
            <p:spPr>
              <a:xfrm>
                <a:off x="3501257" y="5627594"/>
                <a:ext cx="2726927" cy="528030"/>
              </a:xfrm>
              <a:prstGeom prst="rect">
                <a:avLst/>
              </a:prstGeom>
              <a:blipFill rotWithShape="0">
                <a:blip r:embed="rId18"/>
                <a:stretch>
                  <a:fillRect/>
                </a:stretch>
              </a:blipFill>
            </p:spPr>
            <p:txBody>
              <a:bodyPr/>
              <a:lstStyle/>
              <a:p>
                <a:r>
                  <a:rPr lang="zh-CN" altLang="en-US">
                    <a:noFill/>
                  </a:rPr>
                  <a:t> </a:t>
                </a:r>
              </a:p>
            </p:txBody>
          </p:sp>
        </mc:Fallback>
      </mc:AlternateContent>
      <p:cxnSp>
        <p:nvCxnSpPr>
          <p:cNvPr id="51" name="直接箭头连接符 50"/>
          <p:cNvCxnSpPr>
            <a:stCxn id="6" idx="6"/>
            <a:endCxn id="45" idx="2"/>
          </p:cNvCxnSpPr>
          <p:nvPr/>
        </p:nvCxnSpPr>
        <p:spPr bwMode="auto">
          <a:xfrm>
            <a:off x="2135758" y="3691099"/>
            <a:ext cx="933584" cy="180000"/>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53" name="直接箭头连接符 52"/>
          <p:cNvCxnSpPr>
            <a:stCxn id="7" idx="6"/>
            <a:endCxn id="45" idx="2"/>
          </p:cNvCxnSpPr>
          <p:nvPr/>
        </p:nvCxnSpPr>
        <p:spPr bwMode="auto">
          <a:xfrm flipV="1">
            <a:off x="2135758" y="3871099"/>
            <a:ext cx="933584" cy="310369"/>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55" name="直接箭头连接符 54"/>
          <p:cNvCxnSpPr>
            <a:stCxn id="7" idx="6"/>
            <a:endCxn id="13" idx="2"/>
          </p:cNvCxnSpPr>
          <p:nvPr/>
        </p:nvCxnSpPr>
        <p:spPr bwMode="auto">
          <a:xfrm>
            <a:off x="2135758" y="4181468"/>
            <a:ext cx="933584" cy="635968"/>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sp>
        <p:nvSpPr>
          <p:cNvPr id="58" name="文本框 57"/>
          <p:cNvSpPr txBox="1"/>
          <p:nvPr/>
        </p:nvSpPr>
        <p:spPr>
          <a:xfrm>
            <a:off x="6315925" y="2727642"/>
            <a:ext cx="2648563" cy="523220"/>
          </a:xfrm>
          <a:prstGeom prst="rect">
            <a:avLst/>
          </a:prstGeom>
          <a:noFill/>
        </p:spPr>
        <p:txBody>
          <a:bodyPr wrap="square" rtlCol="0">
            <a:spAutoFit/>
          </a:bodyPr>
          <a:lstStyle/>
          <a:p>
            <a:pPr algn="ctr"/>
            <a:r>
              <a:rPr lang="en-US" altLang="zh-CN"/>
              <a:t>TABLE I. Predicted accuracy between tasks and workers</a:t>
            </a:r>
            <a:endParaRPr lang="zh-CN" altLang="en-US"/>
          </a:p>
        </p:txBody>
      </p:sp>
      <p:sp>
        <p:nvSpPr>
          <p:cNvPr id="59" name="标题 1"/>
          <p:cNvSpPr>
            <a:spLocks noGrp="1"/>
          </p:cNvSpPr>
          <p:nvPr>
            <p:ph type="title"/>
          </p:nvPr>
        </p:nvSpPr>
        <p:spPr>
          <a:xfrm>
            <a:off x="138336" y="115888"/>
            <a:ext cx="8867328" cy="714375"/>
          </a:xfrm>
        </p:spPr>
        <p:txBody>
          <a:bodyPr/>
          <a:lstStyle/>
          <a:p>
            <a:pPr algn="ctr"/>
            <a:r>
              <a:rPr lang="en-US" altLang="zh-CN"/>
              <a:t>Optimized Greedy Algorithm</a:t>
            </a:r>
            <a:endParaRPr lang="zh-CN" altLang="en-US"/>
          </a:p>
        </p:txBody>
      </p:sp>
      <p:cxnSp>
        <p:nvCxnSpPr>
          <p:cNvPr id="54" name="直接箭头连接符 53"/>
          <p:cNvCxnSpPr>
            <a:stCxn id="7" idx="6"/>
            <a:endCxn id="14" idx="2"/>
          </p:cNvCxnSpPr>
          <p:nvPr/>
        </p:nvCxnSpPr>
        <p:spPr bwMode="auto">
          <a:xfrm>
            <a:off x="2135758" y="4181468"/>
            <a:ext cx="933584" cy="1582305"/>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52" name="直接箭头连接符 51"/>
          <p:cNvCxnSpPr>
            <a:stCxn id="6" idx="6"/>
            <a:endCxn id="13" idx="2"/>
          </p:cNvCxnSpPr>
          <p:nvPr/>
        </p:nvCxnSpPr>
        <p:spPr bwMode="auto">
          <a:xfrm>
            <a:off x="2135758" y="3691099"/>
            <a:ext cx="933584" cy="1126337"/>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47" name="直接箭头连接符 46"/>
          <p:cNvCxnSpPr>
            <a:stCxn id="5" idx="6"/>
            <a:endCxn id="13" idx="2"/>
          </p:cNvCxnSpPr>
          <p:nvPr/>
        </p:nvCxnSpPr>
        <p:spPr bwMode="auto">
          <a:xfrm>
            <a:off x="2135758" y="3200730"/>
            <a:ext cx="933584" cy="1616706"/>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sp>
        <p:nvSpPr>
          <p:cNvPr id="8" name="椭圆 7"/>
          <p:cNvSpPr/>
          <p:nvPr/>
        </p:nvSpPr>
        <p:spPr bwMode="auto">
          <a:xfrm>
            <a:off x="1775758" y="4491837"/>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cxnSp>
        <p:nvCxnSpPr>
          <p:cNvPr id="18" name="直接箭头连接符 17"/>
          <p:cNvCxnSpPr>
            <a:stCxn id="8" idx="6"/>
            <a:endCxn id="13" idx="2"/>
          </p:cNvCxnSpPr>
          <p:nvPr/>
        </p:nvCxnSpPr>
        <p:spPr bwMode="auto">
          <a:xfrm>
            <a:off x="2135758" y="4671837"/>
            <a:ext cx="933584" cy="145599"/>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20" name="直接箭头连接符 19"/>
          <p:cNvCxnSpPr>
            <a:stCxn id="8" idx="6"/>
            <a:endCxn id="14" idx="2"/>
          </p:cNvCxnSpPr>
          <p:nvPr/>
        </p:nvCxnSpPr>
        <p:spPr bwMode="auto">
          <a:xfrm>
            <a:off x="2135758" y="4671837"/>
            <a:ext cx="933584" cy="1091936"/>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21" name="直接箭头连接符 20"/>
          <p:cNvCxnSpPr>
            <a:stCxn id="9" idx="6"/>
            <a:endCxn id="45" idx="2"/>
          </p:cNvCxnSpPr>
          <p:nvPr/>
        </p:nvCxnSpPr>
        <p:spPr bwMode="auto">
          <a:xfrm flipV="1">
            <a:off x="2135758" y="3871099"/>
            <a:ext cx="933584" cy="1261462"/>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23" name="直接箭头连接符 22"/>
          <p:cNvCxnSpPr>
            <a:stCxn id="9" idx="6"/>
            <a:endCxn id="14" idx="2"/>
          </p:cNvCxnSpPr>
          <p:nvPr/>
        </p:nvCxnSpPr>
        <p:spPr bwMode="auto">
          <a:xfrm>
            <a:off x="2135758" y="5132561"/>
            <a:ext cx="933584" cy="631212"/>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0" name="矩形标注 59"/>
              <p:cNvSpPr>
                <a:spLocks noChangeArrowheads="1"/>
              </p:cNvSpPr>
              <p:nvPr/>
            </p:nvSpPr>
            <p:spPr bwMode="auto">
              <a:xfrm>
                <a:off x="120353" y="6026271"/>
                <a:ext cx="8903294" cy="802686"/>
              </a:xfrm>
              <a:prstGeom prst="wedgeRectCallout">
                <a:avLst>
                  <a:gd name="adj1" fmla="val -50115"/>
                  <a:gd name="adj2" fmla="val -15486"/>
                </a:avLst>
              </a:prstGeom>
              <a:solidFill>
                <a:srgbClr val="FFC000"/>
              </a:solidFill>
              <a:ln>
                <a:noFill/>
              </a:ln>
            </p:spPr>
            <p:txBody>
              <a:bodyPr/>
              <a:lstStyle>
                <a:defPPr>
                  <a:defRPr lang="ko-KR"/>
                </a:defPPr>
                <a:lvl1pPr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9pPr>
              </a:lstStyle>
              <a:p>
                <a:pPr algn="just" eaLnBrk="1" hangingPunct="1">
                  <a:buNone/>
                </a:pPr>
                <a:r>
                  <a:rPr lang="en-US" altLang="zh-CN" sz="1600">
                    <a:cs typeface="ＭＳ Ｐゴシック" charset="-128"/>
                  </a:rPr>
                  <a:t>Average Latency</a:t>
                </a:r>
                <a:r>
                  <a:rPr lang="zh-CN" altLang="en-US" sz="1600">
                    <a:cs typeface="ＭＳ Ｐゴシック" charset="-128"/>
                  </a:rPr>
                  <a:t>：</a:t>
                </a:r>
                <a:r>
                  <a:rPr lang="en-US" altLang="zh-CN" sz="1600">
                    <a:cs typeface="ＭＳ Ｐゴシック" charset="-128"/>
                  </a:rPr>
                  <a:t> </a:t>
                </a:r>
                <a14:m>
                  <m:oMath xmlns:m="http://schemas.openxmlformats.org/officeDocument/2006/math">
                    <m:r>
                      <a:rPr lang="en-US" altLang="zh-CN" sz="1600" b="1" i="1" smtClean="0">
                        <a:latin typeface="Cambria Math" panose="02040503050406030204" pitchFamily="18" charset="0"/>
                        <a:cs typeface="ＭＳ Ｐゴシック" charset="-128"/>
                      </a:rPr>
                      <m:t>𝒂𝒗𝒈</m:t>
                    </m:r>
                    <m:r>
                      <a:rPr lang="en-US" altLang="zh-CN" sz="1600" b="1" i="1" smtClean="0">
                        <a:latin typeface="Cambria Math" panose="02040503050406030204" pitchFamily="18" charset="0"/>
                        <a:cs typeface="ＭＳ Ｐゴシック" charset="-128"/>
                      </a:rPr>
                      <m:t>= </m:t>
                    </m:r>
                    <m:f>
                      <m:fPr>
                        <m:ctrlPr>
                          <a:rPr lang="en-US" altLang="zh-CN" sz="1600" b="1" i="1" smtClean="0">
                            <a:latin typeface="Cambria Math" panose="02040503050406030204" pitchFamily="18" charset="0"/>
                          </a:rPr>
                        </m:ctrlPr>
                      </m:fPr>
                      <m:num>
                        <m:nary>
                          <m:naryPr>
                            <m:chr m:val="∑"/>
                            <m:ctrlPr>
                              <a:rPr lang="en-US" altLang="zh-CN" sz="1600" b="1" i="1" smtClean="0">
                                <a:latin typeface="Cambria Math" panose="02040503050406030204" pitchFamily="18" charset="0"/>
                              </a:rPr>
                            </m:ctrlPr>
                          </m:naryPr>
                          <m:sub>
                            <m:r>
                              <m:rPr>
                                <m:brk m:alnAt="23"/>
                              </m:rPr>
                              <a:rPr lang="en-US" altLang="zh-CN" sz="1600" b="1" i="1" smtClean="0">
                                <a:latin typeface="Cambria Math" panose="02040503050406030204" pitchFamily="18" charset="0"/>
                              </a:rPr>
                              <m:t>𝒋</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𝟏</m:t>
                            </m:r>
                          </m:sub>
                          <m:sup>
                            <m:r>
                              <a:rPr lang="en-US" altLang="zh-CN" sz="1600" b="1" i="1" smtClean="0">
                                <a:latin typeface="Cambria Math" panose="02040503050406030204" pitchFamily="18" charset="0"/>
                              </a:rPr>
                              <m:t>𝟑</m:t>
                            </m:r>
                          </m:sup>
                          <m:e>
                            <m:r>
                              <a:rPr lang="en-US" altLang="zh-CN" sz="1600" b="1" i="1" smtClean="0">
                                <a:latin typeface="Cambria Math" panose="02040503050406030204" pitchFamily="18" charset="0"/>
                              </a:rPr>
                              <m:t>(</m:t>
                            </m:r>
                            <m:r>
                              <a:rPr lang="zh-CN" altLang="en-US" sz="1600" b="1" i="1" smtClean="0">
                                <a:latin typeface="Cambria Math" panose="02040503050406030204" pitchFamily="18" charset="0"/>
                              </a:rPr>
                              <m:t>𝜹</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𝑺</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𝒋</m:t>
                            </m:r>
                            <m:r>
                              <a:rPr lang="en-US" altLang="zh-CN" sz="1600" b="1" i="1" smtClean="0">
                                <a:latin typeface="Cambria Math" panose="02040503050406030204" pitchFamily="18" charset="0"/>
                              </a:rPr>
                              <m:t>])</m:t>
                            </m:r>
                          </m:e>
                        </m:nary>
                      </m:num>
                      <m:den>
                        <m:r>
                          <a:rPr lang="en-US" altLang="zh-CN" sz="1600" b="1" i="1" smtClean="0">
                            <a:latin typeface="Cambria Math" panose="02040503050406030204" pitchFamily="18" charset="0"/>
                          </a:rPr>
                          <m:t>𝑲</m:t>
                        </m:r>
                      </m:den>
                    </m:f>
                    <m:r>
                      <a:rPr lang="en-US" altLang="zh-CN" sz="1600" b="1" i="1" smtClean="0">
                        <a:latin typeface="Cambria Math" panose="02040503050406030204" pitchFamily="18" charset="0"/>
                      </a:rPr>
                      <m:t>=</m:t>
                    </m:r>
                    <m:f>
                      <m:fPr>
                        <m:ctrlPr>
                          <a:rPr lang="en-US" altLang="zh-CN" sz="1600" b="1" i="1" smtClean="0">
                            <a:latin typeface="Cambria Math" panose="02040503050406030204" pitchFamily="18" charset="0"/>
                          </a:rPr>
                        </m:ctrlPr>
                      </m:fPr>
                      <m:num>
                        <m:r>
                          <a:rPr lang="en-US" altLang="zh-CN" sz="1600" b="1" i="1" smtClean="0">
                            <a:latin typeface="Cambria Math" panose="02040503050406030204" pitchFamily="18" charset="0"/>
                          </a:rPr>
                          <m:t>𝟎</m:t>
                        </m:r>
                        <m:r>
                          <a:rPr lang="en-US" altLang="zh-CN" sz="1600" b="1" i="1" smtClean="0">
                            <a:latin typeface="Cambria Math" panose="02040503050406030204" pitchFamily="18" charset="0"/>
                          </a:rPr>
                          <m:t>+</m:t>
                        </m:r>
                        <m:d>
                          <m:dPr>
                            <m:ctrlPr>
                              <a:rPr lang="en-US" altLang="zh-CN" sz="1600" b="1" i="1" smtClean="0">
                                <a:latin typeface="Cambria Math" panose="02040503050406030204" pitchFamily="18" charset="0"/>
                              </a:rPr>
                            </m:ctrlPr>
                          </m:dPr>
                          <m:e>
                            <m:r>
                              <a:rPr lang="en-US" altLang="zh-CN" sz="1600" b="1" i="1" smtClean="0">
                                <a:latin typeface="Cambria Math" panose="02040503050406030204" pitchFamily="18" charset="0"/>
                              </a:rPr>
                              <m:t>𝟑</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𝟐𝟐</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𝟔𝟗</m:t>
                            </m:r>
                          </m:e>
                        </m:d>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𝟑</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𝟐𝟐</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𝟓𝟒</m:t>
                        </m:r>
                        <m:r>
                          <a:rPr lang="en-US" altLang="zh-CN" sz="1600" b="1" i="1" smtClean="0">
                            <a:latin typeface="Cambria Math" panose="02040503050406030204" pitchFamily="18" charset="0"/>
                          </a:rPr>
                          <m:t>)</m:t>
                        </m:r>
                      </m:num>
                      <m:den>
                        <m:r>
                          <a:rPr lang="en-US" altLang="zh-CN" sz="1600" b="1" i="1" smtClean="0">
                            <a:latin typeface="Cambria Math" panose="02040503050406030204" pitchFamily="18" charset="0"/>
                          </a:rPr>
                          <m:t>𝟐</m:t>
                        </m:r>
                      </m:den>
                    </m:f>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𝟎</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𝟔𝟏</m:t>
                    </m:r>
                    <m:r>
                      <a:rPr lang="en-US" altLang="zh-CN" sz="1600" b="1" i="0" smtClean="0">
                        <a:latin typeface="Cambria Math" panose="02040503050406030204" pitchFamily="18" charset="0"/>
                      </a:rPr>
                      <m:t>&lt;</m:t>
                    </m:r>
                    <m:r>
                      <a:rPr lang="en-US" altLang="zh-CN" sz="1600" b="1" i="0" smtClean="0">
                        <a:latin typeface="Cambria Math" panose="02040503050406030204" pitchFamily="18" charset="0"/>
                      </a:rPr>
                      <m:t>𝟎</m:t>
                    </m:r>
                    <m:r>
                      <a:rPr lang="en-US" altLang="zh-CN" sz="1600" b="1" i="0" smtClean="0">
                        <a:latin typeface="Cambria Math" panose="02040503050406030204" pitchFamily="18" charset="0"/>
                      </a:rPr>
                      <m:t>.</m:t>
                    </m:r>
                    <m:r>
                      <a:rPr lang="en-US" altLang="zh-CN" sz="1600" b="1" i="0" smtClean="0">
                        <a:latin typeface="Cambria Math" panose="02040503050406030204" pitchFamily="18" charset="0"/>
                      </a:rPr>
                      <m:t>𝟔𝟖</m:t>
                    </m:r>
                  </m:oMath>
                </a14:m>
                <a:endParaRPr lang="en-US" altLang="zh-CN" sz="1600" b="1"/>
              </a:p>
              <a:p>
                <a:pPr algn="just" eaLnBrk="1" hangingPunct="1">
                  <a:buNone/>
                </a:pPr>
                <a:r>
                  <a:rPr lang="en-US" altLang="zh-CN" sz="1600"/>
                  <a:t>Maximum Latency</a:t>
                </a:r>
                <a:r>
                  <a:rPr lang="zh-CN" altLang="en-US" sz="1600"/>
                  <a:t>：</a:t>
                </a:r>
                <a:r>
                  <a:rPr lang="en-US" altLang="zh-CN" sz="1600"/>
                  <a:t> </a:t>
                </a:r>
                <a14:m>
                  <m:oMath xmlns:m="http://schemas.openxmlformats.org/officeDocument/2006/math">
                    <m:r>
                      <a:rPr lang="en-US" altLang="zh-CN" sz="1600" b="1" i="1" smtClean="0">
                        <a:latin typeface="Cambria Math" panose="02040503050406030204" pitchFamily="18" charset="0"/>
                      </a:rPr>
                      <m:t>𝒎𝒂𝒙𝑹𝒆𝒎𝒂𝒊𝒏</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𝒎𝒂𝒙</m:t>
                    </m:r>
                    <m:d>
                      <m:dPr>
                        <m:begChr m:val="{"/>
                        <m:endChr m:val="}"/>
                        <m:ctrlPr>
                          <a:rPr lang="en-US" altLang="zh-CN" sz="1600" b="1" i="1" smtClean="0">
                            <a:latin typeface="Cambria Math" panose="02040503050406030204" pitchFamily="18" charset="0"/>
                          </a:rPr>
                        </m:ctrlPr>
                      </m:dPr>
                      <m:e>
                        <m:r>
                          <a:rPr lang="en-US" altLang="zh-CN" sz="1600" b="1" i="1" smtClean="0">
                            <a:latin typeface="Cambria Math" panose="02040503050406030204" pitchFamily="18" charset="0"/>
                          </a:rPr>
                          <m:t>𝟎</m:t>
                        </m:r>
                        <m:r>
                          <a:rPr lang="en-US" altLang="zh-CN" sz="1600" b="1" i="1" smtClean="0">
                            <a:latin typeface="Cambria Math" panose="02040503050406030204" pitchFamily="18" charset="0"/>
                          </a:rPr>
                          <m:t>,  </m:t>
                        </m:r>
                        <m:r>
                          <a:rPr lang="en-US" altLang="zh-CN" sz="1600" b="1" i="1" smtClean="0">
                            <a:latin typeface="Cambria Math" panose="02040503050406030204" pitchFamily="18" charset="0"/>
                          </a:rPr>
                          <m:t>𝟑</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𝟐𝟐</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𝟔𝟗</m:t>
                        </m:r>
                        <m:r>
                          <a:rPr lang="en-US" altLang="zh-CN" sz="1600" b="1" i="1" smtClean="0">
                            <a:latin typeface="Cambria Math" panose="02040503050406030204" pitchFamily="18" charset="0"/>
                          </a:rPr>
                          <m:t>,  </m:t>
                        </m:r>
                        <m:r>
                          <a:rPr lang="en-US" altLang="zh-CN" sz="1600" b="1" i="1" smtClean="0">
                            <a:latin typeface="Cambria Math" panose="02040503050406030204" pitchFamily="18" charset="0"/>
                          </a:rPr>
                          <m:t>𝟑</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𝟐𝟐</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𝟓𝟒</m:t>
                        </m:r>
                      </m:e>
                    </m:d>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𝟎</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𝟔𝟖</m:t>
                    </m:r>
                  </m:oMath>
                </a14:m>
                <a:endParaRPr lang="en-US" altLang="zh-CN" sz="1600" b="1"/>
              </a:p>
            </p:txBody>
          </p:sp>
        </mc:Choice>
        <mc:Fallback xmlns="">
          <p:sp>
            <p:nvSpPr>
              <p:cNvPr id="60" name="矩形标注 59"/>
              <p:cNvSpPr>
                <a:spLocks noRot="1" noChangeAspect="1" noMove="1" noResize="1" noEditPoints="1" noAdjustHandles="1" noChangeArrowheads="1" noChangeShapeType="1" noTextEdit="1"/>
              </p:cNvSpPr>
              <p:nvPr/>
            </p:nvSpPr>
            <p:spPr bwMode="auto">
              <a:xfrm>
                <a:off x="120353" y="6026271"/>
                <a:ext cx="8903294" cy="802686"/>
              </a:xfrm>
              <a:prstGeom prst="wedgeRectCallout">
                <a:avLst>
                  <a:gd name="adj1" fmla="val -50115"/>
                  <a:gd name="adj2" fmla="val -15486"/>
                </a:avLst>
              </a:prstGeom>
              <a:blipFill rotWithShape="0">
                <a:blip r:embed="rId19"/>
                <a:stretch>
                  <a:fillRect l="-274" b="-5344"/>
                </a:stretch>
              </a:blipFill>
              <a:ln>
                <a:noFill/>
              </a:ln>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a:defRPr/>
            </a:pPr>
            <a:fld id="{73697CC5-BB9E-487E-AFF3-8F5506CF83B5}" type="slidenum">
              <a:rPr lang="en-US" altLang="ko-KR" smtClean="0"/>
              <a:pPr>
                <a:defRPr/>
              </a:pPr>
              <a:t>46</a:t>
            </a:fld>
            <a:endParaRPr lang="en-US" altLang="ko-KR"/>
          </a:p>
        </p:txBody>
      </p:sp>
      <mc:AlternateContent xmlns:mc="http://schemas.openxmlformats.org/markup-compatibility/2006" xmlns:a14="http://schemas.microsoft.com/office/drawing/2010/main">
        <mc:Choice Requires="a14">
          <p:sp>
            <p:nvSpPr>
              <p:cNvPr id="61" name="内容占位符 2"/>
              <p:cNvSpPr>
                <a:spLocks noGrp="1"/>
              </p:cNvSpPr>
              <p:nvPr>
                <p:ph idx="1"/>
              </p:nvPr>
            </p:nvSpPr>
            <p:spPr>
              <a:xfrm>
                <a:off x="457200" y="980728"/>
                <a:ext cx="8363272" cy="5688360"/>
              </a:xfrm>
            </p:spPr>
            <p:txBody>
              <a:bodyPr/>
              <a:lstStyle/>
              <a:p>
                <a:r>
                  <a:rPr lang="en-US" altLang="zh-CN" sz="2800"/>
                  <a:t>Basic </a:t>
                </a:r>
                <a:r>
                  <a:rPr lang="en-US" altLang="zh-CN" sz="2800" smtClean="0"/>
                  <a:t>idea of AAM</a:t>
                </a:r>
                <a:endParaRPr lang="en-US" altLang="zh-CN" sz="2800"/>
              </a:p>
              <a:p>
                <a:pPr lvl="1"/>
                <a:r>
                  <a:rPr lang="en-US" altLang="zh-CN" sz="2400"/>
                  <a:t>Dynamically select the greedy strategy</a:t>
                </a:r>
              </a:p>
              <a:p>
                <a:pPr lvl="2"/>
                <a:r>
                  <a:rPr lang="en-US" altLang="zh-CN" sz="2100"/>
                  <a:t>When </a:t>
                </a:r>
                <a14:m>
                  <m:oMath xmlns:m="http://schemas.openxmlformats.org/officeDocument/2006/math">
                    <m:r>
                      <a:rPr lang="en-US" altLang="zh-CN" sz="2100" i="1">
                        <a:solidFill>
                          <a:srgbClr val="FF0000"/>
                        </a:solidFill>
                        <a:latin typeface="Cambria Math" panose="02040503050406030204" pitchFamily="18" charset="0"/>
                      </a:rPr>
                      <m:t>𝑎𝑣𝑔</m:t>
                    </m:r>
                    <m:r>
                      <a:rPr lang="en-US" altLang="zh-CN" sz="2100" i="1">
                        <a:solidFill>
                          <a:srgbClr val="FF0000"/>
                        </a:solidFill>
                        <a:latin typeface="Cambria Math" panose="02040503050406030204" pitchFamily="18" charset="0"/>
                      </a:rPr>
                      <m:t>&lt; </m:t>
                    </m:r>
                    <m:r>
                      <a:rPr lang="en-US" altLang="zh-CN" sz="2100" i="1">
                        <a:solidFill>
                          <a:srgbClr val="FF0000"/>
                        </a:solidFill>
                        <a:latin typeface="Cambria Math" panose="02040503050406030204" pitchFamily="18" charset="0"/>
                      </a:rPr>
                      <m:t>𝑚𝑎𝑥𝑅𝑒𝑚𝑎𝑖𝑛</m:t>
                    </m:r>
                  </m:oMath>
                </a14:m>
                <a:r>
                  <a:rPr lang="en-US" altLang="zh-CN" sz="2100"/>
                  <a:t>, greedily assign the uncompleted tasks with the</a:t>
                </a:r>
                <a:r>
                  <a:rPr lang="en-US" altLang="zh-CN" sz="2100">
                    <a:solidFill>
                      <a:srgbClr val="FF0000"/>
                    </a:solidFill>
                  </a:rPr>
                  <a:t> least accumulated accuracy</a:t>
                </a:r>
                <a:endParaRPr lang="en-US" altLang="zh-CN" sz="2100"/>
              </a:p>
              <a:p>
                <a:pPr lvl="2"/>
                <a:endParaRPr lang="en-US" altLang="zh-CN"/>
              </a:p>
            </p:txBody>
          </p:sp>
        </mc:Choice>
        <mc:Fallback xmlns="">
          <p:sp>
            <p:nvSpPr>
              <p:cNvPr id="61" name="内容占位符 2"/>
              <p:cNvSpPr>
                <a:spLocks noGrp="1" noRot="1" noChangeAspect="1" noMove="1" noResize="1" noEditPoints="1" noAdjustHandles="1" noChangeArrowheads="1" noChangeShapeType="1" noTextEdit="1"/>
              </p:cNvSpPr>
              <p:nvPr>
                <p:ph idx="1"/>
              </p:nvPr>
            </p:nvSpPr>
            <p:spPr>
              <a:xfrm>
                <a:off x="457200" y="980728"/>
                <a:ext cx="8363272" cy="5688360"/>
              </a:xfrm>
              <a:blipFill rotWithShape="0">
                <a:blip r:embed="rId20"/>
                <a:stretch>
                  <a:fillRect l="-583" t="-117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86203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bwMode="auto">
          <a:xfrm>
            <a:off x="1775758" y="3020730"/>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6" name="椭圆 5"/>
          <p:cNvSpPr/>
          <p:nvPr/>
        </p:nvSpPr>
        <p:spPr bwMode="auto">
          <a:xfrm>
            <a:off x="1775758" y="3511099"/>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7" name="椭圆 6"/>
          <p:cNvSpPr/>
          <p:nvPr/>
        </p:nvSpPr>
        <p:spPr bwMode="auto">
          <a:xfrm>
            <a:off x="1775758" y="4001468"/>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effectLst/>
              <a:latin typeface="Arial" charset="0"/>
              <a:ea typeface="Arial Unicode MS" pitchFamily="50" charset="-127"/>
              <a:cs typeface="Arial Unicode MS" pitchFamily="50" charset="-127"/>
            </a:endParaRPr>
          </a:p>
        </p:txBody>
      </p:sp>
      <p:sp>
        <p:nvSpPr>
          <p:cNvPr id="9" name="椭圆 8"/>
          <p:cNvSpPr/>
          <p:nvPr/>
        </p:nvSpPr>
        <p:spPr bwMode="auto">
          <a:xfrm>
            <a:off x="1775758" y="4952561"/>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0" name="椭圆 9"/>
          <p:cNvSpPr/>
          <p:nvPr/>
        </p:nvSpPr>
        <p:spPr bwMode="auto">
          <a:xfrm>
            <a:off x="1775758" y="5413285"/>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1" name="椭圆 10"/>
          <p:cNvSpPr/>
          <p:nvPr/>
        </p:nvSpPr>
        <p:spPr bwMode="auto">
          <a:xfrm>
            <a:off x="1775758" y="5874009"/>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2" name="椭圆 11"/>
          <p:cNvSpPr/>
          <p:nvPr/>
        </p:nvSpPr>
        <p:spPr bwMode="auto">
          <a:xfrm>
            <a:off x="1758059" y="6326593"/>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3" name="椭圆 12"/>
          <p:cNvSpPr/>
          <p:nvPr/>
        </p:nvSpPr>
        <p:spPr bwMode="auto">
          <a:xfrm>
            <a:off x="3069342" y="4637436"/>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4" name="椭圆 13"/>
          <p:cNvSpPr/>
          <p:nvPr/>
        </p:nvSpPr>
        <p:spPr bwMode="auto">
          <a:xfrm>
            <a:off x="3069342" y="5583773"/>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cxnSp>
        <p:nvCxnSpPr>
          <p:cNvPr id="15" name="直接箭头连接符 14"/>
          <p:cNvCxnSpPr>
            <a:stCxn id="12" idx="6"/>
            <a:endCxn id="14" idx="2"/>
          </p:cNvCxnSpPr>
          <p:nvPr/>
        </p:nvCxnSpPr>
        <p:spPr bwMode="auto">
          <a:xfrm flipV="1">
            <a:off x="2118059" y="5763773"/>
            <a:ext cx="951283" cy="742820"/>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16" name="直接箭头连接符 15"/>
          <p:cNvCxnSpPr>
            <a:stCxn id="5" idx="6"/>
            <a:endCxn id="14" idx="2"/>
          </p:cNvCxnSpPr>
          <p:nvPr/>
        </p:nvCxnSpPr>
        <p:spPr bwMode="auto">
          <a:xfrm>
            <a:off x="2135758" y="3200730"/>
            <a:ext cx="933584" cy="2563043"/>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17" name="直接箭头连接符 16"/>
          <p:cNvCxnSpPr>
            <a:stCxn id="6" idx="6"/>
            <a:endCxn id="14" idx="2"/>
          </p:cNvCxnSpPr>
          <p:nvPr/>
        </p:nvCxnSpPr>
        <p:spPr bwMode="auto">
          <a:xfrm>
            <a:off x="2135758" y="3691099"/>
            <a:ext cx="933584" cy="2072674"/>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19" name="直接箭头连接符 18"/>
          <p:cNvCxnSpPr>
            <a:stCxn id="8" idx="6"/>
            <a:endCxn id="45" idx="2"/>
          </p:cNvCxnSpPr>
          <p:nvPr/>
        </p:nvCxnSpPr>
        <p:spPr bwMode="auto">
          <a:xfrm flipV="1">
            <a:off x="2135758" y="3871099"/>
            <a:ext cx="933584" cy="800738"/>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2" name="直接箭头连接符 21"/>
          <p:cNvCxnSpPr>
            <a:stCxn id="9" idx="6"/>
            <a:endCxn id="13" idx="2"/>
          </p:cNvCxnSpPr>
          <p:nvPr/>
        </p:nvCxnSpPr>
        <p:spPr bwMode="auto">
          <a:xfrm flipV="1">
            <a:off x="2135758" y="4817436"/>
            <a:ext cx="933584" cy="315125"/>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5" name="直接箭头连接符 24"/>
          <p:cNvCxnSpPr>
            <a:stCxn id="10" idx="6"/>
            <a:endCxn id="45" idx="2"/>
          </p:cNvCxnSpPr>
          <p:nvPr/>
        </p:nvCxnSpPr>
        <p:spPr bwMode="auto">
          <a:xfrm flipV="1">
            <a:off x="2135758" y="3871099"/>
            <a:ext cx="933584" cy="1722186"/>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7" name="直接箭头连接符 26"/>
          <p:cNvCxnSpPr>
            <a:stCxn id="11" idx="6"/>
            <a:endCxn id="13" idx="2"/>
          </p:cNvCxnSpPr>
          <p:nvPr/>
        </p:nvCxnSpPr>
        <p:spPr bwMode="auto">
          <a:xfrm flipV="1">
            <a:off x="2135758" y="4817436"/>
            <a:ext cx="933584" cy="1236573"/>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8" name="直接箭头连接符 27"/>
          <p:cNvCxnSpPr>
            <a:stCxn id="11" idx="6"/>
            <a:endCxn id="14" idx="2"/>
          </p:cNvCxnSpPr>
          <p:nvPr/>
        </p:nvCxnSpPr>
        <p:spPr bwMode="auto">
          <a:xfrm flipV="1">
            <a:off x="2135758" y="5763773"/>
            <a:ext cx="933584" cy="290236"/>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9" name="直接箭头连接符 28"/>
          <p:cNvCxnSpPr>
            <a:stCxn id="11" idx="6"/>
            <a:endCxn id="45" idx="2"/>
          </p:cNvCxnSpPr>
          <p:nvPr/>
        </p:nvCxnSpPr>
        <p:spPr bwMode="auto">
          <a:xfrm flipV="1">
            <a:off x="2135758" y="3871099"/>
            <a:ext cx="933584" cy="2182910"/>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0" name="直接箭头连接符 29"/>
          <p:cNvCxnSpPr>
            <a:stCxn id="12" idx="6"/>
            <a:endCxn id="45" idx="2"/>
          </p:cNvCxnSpPr>
          <p:nvPr/>
        </p:nvCxnSpPr>
        <p:spPr bwMode="auto">
          <a:xfrm flipV="1">
            <a:off x="2118059" y="3871099"/>
            <a:ext cx="951283" cy="2635494"/>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1" name="直接箭头连接符 30"/>
          <p:cNvCxnSpPr>
            <a:stCxn id="12" idx="6"/>
            <a:endCxn id="13" idx="2"/>
          </p:cNvCxnSpPr>
          <p:nvPr/>
        </p:nvCxnSpPr>
        <p:spPr bwMode="auto">
          <a:xfrm flipV="1">
            <a:off x="2118059" y="4817436"/>
            <a:ext cx="951283" cy="1689157"/>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2" name="文本框 31"/>
              <p:cNvSpPr txBox="1"/>
              <p:nvPr/>
            </p:nvSpPr>
            <p:spPr>
              <a:xfrm>
                <a:off x="1487706" y="3534566"/>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2</m:t>
                          </m:r>
                        </m:sub>
                      </m:sSub>
                    </m:oMath>
                  </m:oMathPara>
                </a14:m>
                <a:endParaRPr lang="zh-CN" altLang="en-US"/>
              </a:p>
            </p:txBody>
          </p:sp>
        </mc:Choice>
        <mc:Fallback xmlns="">
          <p:sp>
            <p:nvSpPr>
              <p:cNvPr id="32" name="文本框 31"/>
              <p:cNvSpPr txBox="1">
                <a:spLocks noRot="1" noChangeAspect="1" noMove="1" noResize="1" noEditPoints="1" noAdjustHandles="1" noChangeArrowheads="1" noChangeShapeType="1" noTextEdit="1"/>
              </p:cNvSpPr>
              <p:nvPr/>
            </p:nvSpPr>
            <p:spPr>
              <a:xfrm>
                <a:off x="1487706" y="3534566"/>
                <a:ext cx="936104" cy="307777"/>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1505555" y="303640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solidFill>
                                <a:srgbClr val="000000"/>
                              </a:solidFill>
                              <a:latin typeface="Cambria Math" panose="02040503050406030204" pitchFamily="18" charset="0"/>
                              <a:ea typeface="宋体" panose="02010600030101010101" pitchFamily="2" charset="-122"/>
                            </a:rPr>
                          </m:ctrlPr>
                        </m:sSubPr>
                        <m:e>
                          <m:r>
                            <a:rPr lang="en-US" altLang="zh-CN" b="0" i="1">
                              <a:solidFill>
                                <a:srgbClr val="000000"/>
                              </a:solidFill>
                              <a:latin typeface="Cambria Math" panose="02040503050406030204" pitchFamily="18" charset="0"/>
                              <a:ea typeface="宋体" panose="02010600030101010101" pitchFamily="2" charset="-122"/>
                            </a:rPr>
                            <m:t>𝑤</m:t>
                          </m:r>
                        </m:e>
                        <m:sub>
                          <m:r>
                            <a:rPr lang="en-US" altLang="zh-CN" b="0" i="1">
                              <a:solidFill>
                                <a:srgbClr val="000000"/>
                              </a:solidFill>
                              <a:latin typeface="Cambria Math" panose="02040503050406030204" pitchFamily="18" charset="0"/>
                              <a:ea typeface="宋体" panose="02010600030101010101" pitchFamily="2" charset="-122"/>
                            </a:rPr>
                            <m:t>1</m:t>
                          </m:r>
                        </m:sub>
                      </m:sSub>
                    </m:oMath>
                  </m:oMathPara>
                </a14:m>
                <a:endParaRPr lang="zh-CN" altLang="en-US"/>
              </a:p>
            </p:txBody>
          </p:sp>
        </mc:Choice>
        <mc:Fallback xmlns="">
          <p:sp>
            <p:nvSpPr>
              <p:cNvPr id="33" name="文本框 32"/>
              <p:cNvSpPr txBox="1">
                <a:spLocks noRot="1" noChangeAspect="1" noMove="1" noResize="1" noEditPoints="1" noAdjustHandles="1" noChangeArrowheads="1" noChangeShapeType="1" noTextEdit="1"/>
              </p:cNvSpPr>
              <p:nvPr/>
            </p:nvSpPr>
            <p:spPr>
              <a:xfrm>
                <a:off x="1505555" y="3036404"/>
                <a:ext cx="936104" cy="307777"/>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2800112" y="3698447"/>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1</m:t>
                          </m:r>
                        </m:sub>
                      </m:sSub>
                    </m:oMath>
                  </m:oMathPara>
                </a14:m>
                <a:endParaRPr lang="zh-CN" altLang="en-US"/>
              </a:p>
            </p:txBody>
          </p:sp>
        </mc:Choice>
        <mc:Fallback xmlns="">
          <p:sp>
            <p:nvSpPr>
              <p:cNvPr id="34" name="文本框 33"/>
              <p:cNvSpPr txBox="1">
                <a:spLocks noRot="1" noChangeAspect="1" noMove="1" noResize="1" noEditPoints="1" noAdjustHandles="1" noChangeArrowheads="1" noChangeShapeType="1" noTextEdit="1"/>
              </p:cNvSpPr>
              <p:nvPr/>
            </p:nvSpPr>
            <p:spPr>
              <a:xfrm>
                <a:off x="2800112" y="3698447"/>
                <a:ext cx="936104" cy="307777"/>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p:cNvSpPr txBox="1"/>
              <p:nvPr/>
            </p:nvSpPr>
            <p:spPr>
              <a:xfrm>
                <a:off x="2781290" y="462101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2</m:t>
                          </m:r>
                        </m:sub>
                      </m:sSub>
                    </m:oMath>
                  </m:oMathPara>
                </a14:m>
                <a:endParaRPr lang="zh-CN" altLang="en-US"/>
              </a:p>
            </p:txBody>
          </p:sp>
        </mc:Choice>
        <mc:Fallback xmlns="">
          <p:sp>
            <p:nvSpPr>
              <p:cNvPr id="35" name="文本框 34"/>
              <p:cNvSpPr txBox="1">
                <a:spLocks noRot="1" noChangeAspect="1" noMove="1" noResize="1" noEditPoints="1" noAdjustHandles="1" noChangeArrowheads="1" noChangeShapeType="1" noTextEdit="1"/>
              </p:cNvSpPr>
              <p:nvPr/>
            </p:nvSpPr>
            <p:spPr>
              <a:xfrm>
                <a:off x="2781290" y="4621015"/>
                <a:ext cx="936104" cy="307777"/>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2781290" y="560390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3</m:t>
                          </m:r>
                        </m:sub>
                      </m:sSub>
                    </m:oMath>
                  </m:oMathPara>
                </a14:m>
                <a:endParaRPr lang="zh-CN" altLang="en-US"/>
              </a:p>
            </p:txBody>
          </p:sp>
        </mc:Choice>
        <mc:Fallback xmlns="">
          <p:sp>
            <p:nvSpPr>
              <p:cNvPr id="36" name="文本框 35"/>
              <p:cNvSpPr txBox="1">
                <a:spLocks noRot="1" noChangeAspect="1" noMove="1" noResize="1" noEditPoints="1" noAdjustHandles="1" noChangeArrowheads="1" noChangeShapeType="1" noTextEdit="1"/>
              </p:cNvSpPr>
              <p:nvPr/>
            </p:nvSpPr>
            <p:spPr>
              <a:xfrm>
                <a:off x="2781290" y="5603905"/>
                <a:ext cx="936104" cy="307777"/>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p:cNvSpPr txBox="1"/>
              <p:nvPr/>
            </p:nvSpPr>
            <p:spPr>
              <a:xfrm>
                <a:off x="1496556" y="4012971"/>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3</m:t>
                          </m:r>
                        </m:sub>
                      </m:sSub>
                    </m:oMath>
                  </m:oMathPara>
                </a14:m>
                <a:endParaRPr lang="zh-CN" altLang="en-US"/>
              </a:p>
            </p:txBody>
          </p:sp>
        </mc:Choice>
        <mc:Fallback xmlns="">
          <p:sp>
            <p:nvSpPr>
              <p:cNvPr id="37" name="文本框 36"/>
              <p:cNvSpPr txBox="1">
                <a:spLocks noRot="1" noChangeAspect="1" noMove="1" noResize="1" noEditPoints="1" noAdjustHandles="1" noChangeArrowheads="1" noChangeShapeType="1" noTextEdit="1"/>
              </p:cNvSpPr>
              <p:nvPr/>
            </p:nvSpPr>
            <p:spPr>
              <a:xfrm>
                <a:off x="1496556" y="4012971"/>
                <a:ext cx="936104" cy="307777"/>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p:cNvSpPr txBox="1"/>
              <p:nvPr/>
            </p:nvSpPr>
            <p:spPr>
              <a:xfrm>
                <a:off x="1478857" y="632918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8</m:t>
                          </m:r>
                        </m:sub>
                      </m:sSub>
                    </m:oMath>
                  </m:oMathPara>
                </a14:m>
                <a:endParaRPr lang="zh-CN" altLang="en-US"/>
              </a:p>
            </p:txBody>
          </p:sp>
        </mc:Choice>
        <mc:Fallback xmlns="">
          <p:sp>
            <p:nvSpPr>
              <p:cNvPr id="38" name="文本框 37"/>
              <p:cNvSpPr txBox="1">
                <a:spLocks noRot="1" noChangeAspect="1" noMove="1" noResize="1" noEditPoints="1" noAdjustHandles="1" noChangeArrowheads="1" noChangeShapeType="1" noTextEdit="1"/>
              </p:cNvSpPr>
              <p:nvPr/>
            </p:nvSpPr>
            <p:spPr>
              <a:xfrm>
                <a:off x="1478857" y="6329185"/>
                <a:ext cx="936104" cy="307777"/>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p:cNvSpPr txBox="1"/>
              <p:nvPr/>
            </p:nvSpPr>
            <p:spPr>
              <a:xfrm>
                <a:off x="1502568" y="5875857"/>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7</m:t>
                          </m:r>
                        </m:sub>
                      </m:sSub>
                    </m:oMath>
                  </m:oMathPara>
                </a14:m>
                <a:endParaRPr lang="zh-CN" altLang="en-US"/>
              </a:p>
            </p:txBody>
          </p:sp>
        </mc:Choice>
        <mc:Fallback xmlns="">
          <p:sp>
            <p:nvSpPr>
              <p:cNvPr id="39" name="文本框 38"/>
              <p:cNvSpPr txBox="1">
                <a:spLocks noRot="1" noChangeAspect="1" noMove="1" noResize="1" noEditPoints="1" noAdjustHandles="1" noChangeArrowheads="1" noChangeShapeType="1" noTextEdit="1"/>
              </p:cNvSpPr>
              <p:nvPr/>
            </p:nvSpPr>
            <p:spPr>
              <a:xfrm>
                <a:off x="1502568" y="5875857"/>
                <a:ext cx="936104" cy="307777"/>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p:cNvSpPr txBox="1"/>
              <p:nvPr/>
            </p:nvSpPr>
            <p:spPr>
              <a:xfrm>
                <a:off x="1505555" y="544081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6</m:t>
                          </m:r>
                        </m:sub>
                      </m:sSub>
                    </m:oMath>
                  </m:oMathPara>
                </a14:m>
                <a:endParaRPr lang="zh-CN" altLang="en-US"/>
              </a:p>
            </p:txBody>
          </p:sp>
        </mc:Choice>
        <mc:Fallback xmlns="">
          <p:sp>
            <p:nvSpPr>
              <p:cNvPr id="40" name="文本框 39"/>
              <p:cNvSpPr txBox="1">
                <a:spLocks noRot="1" noChangeAspect="1" noMove="1" noResize="1" noEditPoints="1" noAdjustHandles="1" noChangeArrowheads="1" noChangeShapeType="1" noTextEdit="1"/>
              </p:cNvSpPr>
              <p:nvPr/>
            </p:nvSpPr>
            <p:spPr>
              <a:xfrm>
                <a:off x="1505555" y="5440814"/>
                <a:ext cx="936104" cy="307777"/>
              </a:xfrm>
              <a:prstGeom prst="rect">
                <a:avLst/>
              </a:prstGeom>
              <a:blipFill rotWithShape="0">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p:cNvSpPr txBox="1"/>
              <p:nvPr/>
            </p:nvSpPr>
            <p:spPr>
              <a:xfrm>
                <a:off x="1487706" y="497730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5</m:t>
                          </m:r>
                        </m:sub>
                      </m:sSub>
                    </m:oMath>
                  </m:oMathPara>
                </a14:m>
                <a:endParaRPr lang="zh-CN" altLang="en-US">
                  <a:solidFill>
                    <a:schemeClr val="tx1"/>
                  </a:solidFill>
                </a:endParaRPr>
              </a:p>
            </p:txBody>
          </p:sp>
        </mc:Choice>
        <mc:Fallback xmlns="">
          <p:sp>
            <p:nvSpPr>
              <p:cNvPr id="41" name="文本框 40"/>
              <p:cNvSpPr txBox="1">
                <a:spLocks noRot="1" noChangeAspect="1" noMove="1" noResize="1" noEditPoints="1" noAdjustHandles="1" noChangeArrowheads="1" noChangeShapeType="1" noTextEdit="1"/>
              </p:cNvSpPr>
              <p:nvPr/>
            </p:nvSpPr>
            <p:spPr>
              <a:xfrm>
                <a:off x="1487706" y="4977304"/>
                <a:ext cx="936104" cy="307777"/>
              </a:xfrm>
              <a:prstGeom prst="rect">
                <a:avLst/>
              </a:prstGeom>
              <a:blipFill rotWithShape="0">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p:cNvSpPr txBox="1"/>
              <p:nvPr/>
            </p:nvSpPr>
            <p:spPr>
              <a:xfrm>
                <a:off x="1484234" y="448507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4</m:t>
                          </m:r>
                        </m:sub>
                      </m:sSub>
                    </m:oMath>
                  </m:oMathPara>
                </a14:m>
                <a:endParaRPr lang="zh-CN" altLang="en-US"/>
              </a:p>
            </p:txBody>
          </p:sp>
        </mc:Choice>
        <mc:Fallback xmlns="">
          <p:sp>
            <p:nvSpPr>
              <p:cNvPr id="42" name="文本框 41"/>
              <p:cNvSpPr txBox="1">
                <a:spLocks noRot="1" noChangeAspect="1" noMove="1" noResize="1" noEditPoints="1" noAdjustHandles="1" noChangeArrowheads="1" noChangeShapeType="1" noTextEdit="1"/>
              </p:cNvSpPr>
              <p:nvPr/>
            </p:nvSpPr>
            <p:spPr>
              <a:xfrm>
                <a:off x="1484234" y="4485074"/>
                <a:ext cx="936104" cy="307777"/>
              </a:xfrm>
              <a:prstGeom prst="rect">
                <a:avLst/>
              </a:prstGeom>
              <a:blipFill rotWithShape="0">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43" name="表格 42"/>
              <p:cNvGraphicFramePr>
                <a:graphicFrameLocks noGrp="1"/>
              </p:cNvGraphicFramePr>
              <p:nvPr>
                <p:extLst>
                  <p:ext uri="{D42A27DB-BD31-4B8C-83A1-F6EECF244321}">
                    <p14:modId xmlns:p14="http://schemas.microsoft.com/office/powerpoint/2010/main" val="1729154935"/>
                  </p:ext>
                </p:extLst>
              </p:nvPr>
            </p:nvGraphicFramePr>
            <p:xfrm>
              <a:off x="6349022" y="3298583"/>
              <a:ext cx="2529060" cy="3337560"/>
            </p:xfrm>
            <a:graphic>
              <a:graphicData uri="http://schemas.openxmlformats.org/drawingml/2006/table">
                <a:tbl>
                  <a:tblPr firstRow="1" bandRow="1">
                    <a:tableStyleId>{5C22544A-7EE6-4342-B048-85BDC9FD1C3A}</a:tableStyleId>
                  </a:tblPr>
                  <a:tblGrid>
                    <a:gridCol w="632265">
                      <a:extLst>
                        <a:ext uri="{9D8B030D-6E8A-4147-A177-3AD203B41FA5}">
                          <a16:colId xmlns="" xmlns:a16="http://schemas.microsoft.com/office/drawing/2014/main" val="20000"/>
                        </a:ext>
                      </a:extLst>
                    </a:gridCol>
                    <a:gridCol w="632265">
                      <a:extLst>
                        <a:ext uri="{9D8B030D-6E8A-4147-A177-3AD203B41FA5}">
                          <a16:colId xmlns="" xmlns:a16="http://schemas.microsoft.com/office/drawing/2014/main" val="20001"/>
                        </a:ext>
                      </a:extLst>
                    </a:gridCol>
                    <a:gridCol w="632265">
                      <a:extLst>
                        <a:ext uri="{9D8B030D-6E8A-4147-A177-3AD203B41FA5}">
                          <a16:colId xmlns="" xmlns:a16="http://schemas.microsoft.com/office/drawing/2014/main" val="20002"/>
                        </a:ext>
                      </a:extLst>
                    </a:gridCol>
                    <a:gridCol w="632265">
                      <a:extLst>
                        <a:ext uri="{9D8B030D-6E8A-4147-A177-3AD203B41FA5}">
                          <a16:colId xmlns="" xmlns:a16="http://schemas.microsoft.com/office/drawing/2014/main" val="20003"/>
                        </a:ext>
                      </a:extLst>
                    </a:gridCol>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𝟏</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𝟐</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𝟑</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𝟏</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1"/>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𝟐</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2"/>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𝟑</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𝟒</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4"/>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0.94</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0.94</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5"/>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𝟔</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a:solidFill>
                                <a:schemeClr val="tx1"/>
                              </a:solidFill>
                            </a:rPr>
                            <a:t>0.94</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 xmlns:a16="http://schemas.microsoft.com/office/drawing/2014/main" val="10006"/>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𝟕</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𝟖</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8"/>
                      </a:ext>
                    </a:extLst>
                  </a:tr>
                </a:tbl>
              </a:graphicData>
            </a:graphic>
          </p:graphicFrame>
        </mc:Choice>
        <mc:Fallback xmlns="">
          <p:graphicFrame>
            <p:nvGraphicFramePr>
              <p:cNvPr id="43" name="表格 42"/>
              <p:cNvGraphicFramePr>
                <a:graphicFrameLocks noGrp="1"/>
              </p:cNvGraphicFramePr>
              <p:nvPr>
                <p:extLst>
                  <p:ext uri="{D42A27DB-BD31-4B8C-83A1-F6EECF244321}">
                    <p14:modId xmlns:p14="http://schemas.microsoft.com/office/powerpoint/2010/main" val="1729154935"/>
                  </p:ext>
                </p:extLst>
              </p:nvPr>
            </p:nvGraphicFramePr>
            <p:xfrm>
              <a:off x="6349022" y="3298583"/>
              <a:ext cx="2529060" cy="3337560"/>
            </p:xfrm>
            <a:graphic>
              <a:graphicData uri="http://schemas.openxmlformats.org/drawingml/2006/table">
                <a:tbl>
                  <a:tblPr firstRow="1" bandRow="1">
                    <a:tableStyleId>{5C22544A-7EE6-4342-B048-85BDC9FD1C3A}</a:tableStyleId>
                  </a:tblPr>
                  <a:tblGrid>
                    <a:gridCol w="632265"/>
                    <a:gridCol w="632265"/>
                    <a:gridCol w="632265"/>
                    <a:gridCol w="632265"/>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100962" t="-1639" r="-201923" b="-822951"/>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200962" t="-1639" r="-101923" b="-822951"/>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300962" t="-1639" r="-1923" b="-822951"/>
                          </a:stretch>
                        </a:blip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101639" r="-301923" b="-722951"/>
                          </a:stretch>
                        </a:blip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201639" r="-301923" b="-622951"/>
                          </a:stretch>
                        </a:blip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0.96</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301639" r="-301923" b="-522951"/>
                          </a:stretch>
                        </a:blip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0.96</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0.96</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408333" r="-301923" b="-431667"/>
                          </a:stretch>
                        </a:blip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0.98</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500000" r="-301923" b="-324590"/>
                          </a:stretch>
                        </a:blip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0.94</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0.94</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600000" r="-301923" b="-224590"/>
                          </a:stretch>
                        </a:blip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mtClean="0">
                              <a:solidFill>
                                <a:schemeClr val="tx1"/>
                              </a:solidFill>
                            </a:rPr>
                            <a:t>0.94</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700000" r="-301923" b="-124590"/>
                          </a:stretch>
                        </a:blip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800000" r="-301923" b="-24590"/>
                          </a:stretch>
                        </a:blip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Fallback>
      </mc:AlternateContent>
      <p:sp>
        <p:nvSpPr>
          <p:cNvPr id="44" name="文本框 43"/>
          <p:cNvSpPr txBox="1"/>
          <p:nvPr/>
        </p:nvSpPr>
        <p:spPr>
          <a:xfrm>
            <a:off x="3500851" y="3072953"/>
            <a:ext cx="2576555" cy="307777"/>
          </a:xfrm>
          <a:prstGeom prst="rect">
            <a:avLst/>
          </a:prstGeom>
          <a:noFill/>
        </p:spPr>
        <p:txBody>
          <a:bodyPr wrap="square" rtlCol="0">
            <a:spAutoFit/>
          </a:bodyPr>
          <a:lstStyle/>
          <a:p>
            <a:r>
              <a:rPr lang="en-US" altLang="zh-CN"/>
              <a:t>Accumulated Accuracy(S[j])</a:t>
            </a:r>
            <a:endParaRPr lang="zh-CN" altLang="en-US"/>
          </a:p>
        </p:txBody>
      </p:sp>
      <p:sp>
        <p:nvSpPr>
          <p:cNvPr id="45" name="椭圆 44"/>
          <p:cNvSpPr/>
          <p:nvPr/>
        </p:nvSpPr>
        <p:spPr bwMode="auto">
          <a:xfrm>
            <a:off x="3069342" y="3691099"/>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cxnSp>
        <p:nvCxnSpPr>
          <p:cNvPr id="46" name="直接箭头连接符 45"/>
          <p:cNvCxnSpPr>
            <a:stCxn id="5" idx="6"/>
            <a:endCxn id="45" idx="2"/>
          </p:cNvCxnSpPr>
          <p:nvPr/>
        </p:nvCxnSpPr>
        <p:spPr bwMode="auto">
          <a:xfrm>
            <a:off x="2135758" y="3200730"/>
            <a:ext cx="933584" cy="670369"/>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8" name="文本框 47"/>
              <p:cNvSpPr txBox="1"/>
              <p:nvPr/>
            </p:nvSpPr>
            <p:spPr>
              <a:xfrm>
                <a:off x="3472016" y="3725781"/>
                <a:ext cx="2756168" cy="3125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1" i="1" smtClean="0">
                          <a:latin typeface="Cambria Math" panose="02040503050406030204" pitchFamily="18" charset="0"/>
                        </a:rPr>
                        <m:t>𝟑</m:t>
                      </m:r>
                      <m:r>
                        <a:rPr lang="en-US" altLang="zh-CN" b="1" i="1" smtClean="0">
                          <a:latin typeface="Cambria Math" panose="02040503050406030204" pitchFamily="18" charset="0"/>
                        </a:rPr>
                        <m:t>.</m:t>
                      </m:r>
                      <m:r>
                        <a:rPr lang="en-US" altLang="zh-CN" b="1" i="1" smtClean="0">
                          <a:latin typeface="Cambria Math" panose="02040503050406030204" pitchFamily="18" charset="0"/>
                        </a:rPr>
                        <m:t>𝟓𝟒</m:t>
                      </m:r>
                    </m:oMath>
                  </m:oMathPara>
                </a14:m>
                <a:endParaRPr lang="zh-CN" altLang="en-US">
                  <a:solidFill>
                    <a:schemeClr val="tx1"/>
                  </a:solidFill>
                </a:endParaRPr>
              </a:p>
            </p:txBody>
          </p:sp>
        </mc:Choice>
        <mc:Fallback xmlns="">
          <p:sp>
            <p:nvSpPr>
              <p:cNvPr id="48" name="文本框 47"/>
              <p:cNvSpPr txBox="1">
                <a:spLocks noRot="1" noChangeAspect="1" noMove="1" noResize="1" noEditPoints="1" noAdjustHandles="1" noChangeArrowheads="1" noChangeShapeType="1" noTextEdit="1"/>
              </p:cNvSpPr>
              <p:nvPr/>
            </p:nvSpPr>
            <p:spPr>
              <a:xfrm>
                <a:off x="3472016" y="3725781"/>
                <a:ext cx="2756168" cy="312586"/>
              </a:xfrm>
              <a:prstGeom prst="rect">
                <a:avLst/>
              </a:prstGeom>
              <a:blipFill rotWithShape="0">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3476209" y="4664843"/>
                <a:ext cx="2823983" cy="3125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1" i="0" smtClean="0">
                          <a:solidFill>
                            <a:schemeClr val="tx1"/>
                          </a:solidFill>
                          <a:latin typeface="Cambria Math" panose="02040503050406030204" pitchFamily="18" charset="0"/>
                        </a:rPr>
                        <m:t>𝟐</m:t>
                      </m:r>
                      <m:r>
                        <a:rPr lang="en-US" altLang="zh-CN">
                          <a:solidFill>
                            <a:schemeClr val="tx1"/>
                          </a:solidFill>
                          <a:latin typeface="Cambria Math" panose="02040503050406030204" pitchFamily="18" charset="0"/>
                        </a:rPr>
                        <m:t>.</m:t>
                      </m:r>
                      <m:r>
                        <a:rPr lang="en-US" altLang="zh-CN" b="1" i="0" smtClean="0">
                          <a:solidFill>
                            <a:schemeClr val="tx1"/>
                          </a:solidFill>
                          <a:latin typeface="Cambria Math" panose="02040503050406030204" pitchFamily="18" charset="0"/>
                        </a:rPr>
                        <m:t>𝟔𝟗</m:t>
                      </m:r>
                      <m:r>
                        <a:rPr lang="en-US" altLang="zh-CN" b="1" i="0" smtClean="0">
                          <a:solidFill>
                            <a:schemeClr val="tx1"/>
                          </a:solidFill>
                          <a:latin typeface="Cambria Math" panose="02040503050406030204" pitchFamily="18" charset="0"/>
                        </a:rPr>
                        <m:t>+</m:t>
                      </m:r>
                      <m:sSup>
                        <m:sSupPr>
                          <m:ctrlPr>
                            <a:rPr lang="en-US" altLang="zh-CN" b="1" i="1" smtClean="0">
                              <a:solidFill>
                                <a:schemeClr val="tx1"/>
                              </a:solidFill>
                              <a:latin typeface="Cambria Math" panose="02040503050406030204" pitchFamily="18" charset="0"/>
                            </a:rPr>
                          </m:ctrlPr>
                        </m:sSupPr>
                        <m:e>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𝟐</m:t>
                          </m:r>
                          <m:r>
                            <a:rPr lang="en-US" altLang="zh-CN" b="1" i="1" smtClean="0">
                              <a:solidFill>
                                <a:schemeClr val="tx1"/>
                              </a:solidFill>
                              <a:latin typeface="Cambria Math" panose="02040503050406030204" pitchFamily="18" charset="0"/>
                              <a:ea typeface="Cambria Math" panose="02040503050406030204" pitchFamily="18" charset="0"/>
                            </a:rPr>
                            <m:t>×</m:t>
                          </m:r>
                          <m:r>
                            <a:rPr lang="en-US" altLang="zh-CN" b="1" i="1" smtClean="0">
                              <a:solidFill>
                                <a:schemeClr val="tx1"/>
                              </a:solidFill>
                              <a:latin typeface="Cambria Math" panose="02040503050406030204" pitchFamily="18" charset="0"/>
                              <a:ea typeface="Cambria Math" panose="02040503050406030204" pitchFamily="18" charset="0"/>
                            </a:rPr>
                            <m:t>𝟎</m:t>
                          </m:r>
                          <m:r>
                            <a:rPr lang="en-US" altLang="zh-CN" b="1" i="1" smtClean="0">
                              <a:solidFill>
                                <a:schemeClr val="tx1"/>
                              </a:solidFill>
                              <a:latin typeface="Cambria Math" panose="02040503050406030204" pitchFamily="18" charset="0"/>
                              <a:ea typeface="Cambria Math" panose="02040503050406030204" pitchFamily="18" charset="0"/>
                            </a:rPr>
                            <m:t>.</m:t>
                          </m:r>
                          <m:r>
                            <a:rPr lang="en-US" altLang="zh-CN" b="1" i="1" smtClean="0">
                              <a:solidFill>
                                <a:schemeClr val="tx1"/>
                              </a:solidFill>
                              <a:latin typeface="Cambria Math" panose="02040503050406030204" pitchFamily="18" charset="0"/>
                              <a:ea typeface="Cambria Math" panose="02040503050406030204" pitchFamily="18" charset="0"/>
                            </a:rPr>
                            <m:t>𝟗𝟔</m:t>
                          </m:r>
                          <m:r>
                            <a:rPr lang="en-US" altLang="zh-CN" b="1" i="1" smtClean="0">
                              <a:solidFill>
                                <a:schemeClr val="tx1"/>
                              </a:solidFill>
                              <a:latin typeface="Cambria Math" panose="02040503050406030204" pitchFamily="18" charset="0"/>
                              <a:ea typeface="Cambria Math" panose="02040503050406030204" pitchFamily="18" charset="0"/>
                            </a:rPr>
                            <m:t>−</m:t>
                          </m:r>
                          <m:r>
                            <a:rPr lang="en-US" altLang="zh-CN" b="1" i="1" smtClean="0">
                              <a:solidFill>
                                <a:schemeClr val="tx1"/>
                              </a:solidFill>
                              <a:latin typeface="Cambria Math" panose="02040503050406030204" pitchFamily="18" charset="0"/>
                              <a:ea typeface="Cambria Math" panose="02040503050406030204" pitchFamily="18" charset="0"/>
                            </a:rPr>
                            <m:t>𝟏</m:t>
                          </m:r>
                          <m:r>
                            <a:rPr lang="en-US" altLang="zh-CN" b="1" i="1" smtClean="0">
                              <a:solidFill>
                                <a:schemeClr val="tx1"/>
                              </a:solidFill>
                              <a:latin typeface="Cambria Math" panose="02040503050406030204" pitchFamily="18" charset="0"/>
                            </a:rPr>
                            <m:t>)</m:t>
                          </m:r>
                        </m:e>
                        <m:sup>
                          <m:r>
                            <a:rPr lang="en-US" altLang="zh-CN" b="1" i="1" smtClean="0">
                              <a:solidFill>
                                <a:schemeClr val="tx1"/>
                              </a:solidFill>
                              <a:latin typeface="Cambria Math" panose="02040503050406030204" pitchFamily="18" charset="0"/>
                            </a:rPr>
                            <m:t>𝟐</m:t>
                          </m:r>
                        </m:sup>
                      </m:sSup>
                      <m:r>
                        <a:rPr lang="en-US" altLang="zh-CN" b="1" i="1" smtClean="0">
                          <a:solidFill>
                            <a:schemeClr val="tx1"/>
                          </a:solidFill>
                          <a:latin typeface="Cambria Math" panose="02040503050406030204" pitchFamily="18" charset="0"/>
                        </a:rPr>
                        <m:t>=</m:t>
                      </m:r>
                      <m:r>
                        <a:rPr lang="en-US" altLang="zh-CN" b="1" i="1" smtClean="0">
                          <a:solidFill>
                            <a:srgbClr val="00B0F0"/>
                          </a:solidFill>
                          <a:latin typeface="Cambria Math" panose="02040503050406030204" pitchFamily="18" charset="0"/>
                        </a:rPr>
                        <m:t>𝟑</m:t>
                      </m:r>
                      <m:r>
                        <a:rPr lang="en-US" altLang="zh-CN" b="1" i="1" smtClean="0">
                          <a:solidFill>
                            <a:srgbClr val="00B0F0"/>
                          </a:solidFill>
                          <a:latin typeface="Cambria Math" panose="02040503050406030204" pitchFamily="18" charset="0"/>
                        </a:rPr>
                        <m:t>.</m:t>
                      </m:r>
                      <m:r>
                        <a:rPr lang="en-US" altLang="zh-CN" b="1" i="1" smtClean="0">
                          <a:solidFill>
                            <a:srgbClr val="00B0F0"/>
                          </a:solidFill>
                          <a:latin typeface="Cambria Math" panose="02040503050406030204" pitchFamily="18" charset="0"/>
                        </a:rPr>
                        <m:t>𝟓𝟒</m:t>
                      </m:r>
                    </m:oMath>
                  </m:oMathPara>
                </a14:m>
                <a:endParaRPr lang="zh-CN" altLang="en-US">
                  <a:solidFill>
                    <a:schemeClr val="tx1"/>
                  </a:solidFill>
                </a:endParaRPr>
              </a:p>
            </p:txBody>
          </p:sp>
        </mc:Choice>
        <mc:Fallback xmlns="">
          <p:sp>
            <p:nvSpPr>
              <p:cNvPr id="49" name="文本框 48"/>
              <p:cNvSpPr txBox="1">
                <a:spLocks noRot="1" noChangeAspect="1" noMove="1" noResize="1" noEditPoints="1" noAdjustHandles="1" noChangeArrowheads="1" noChangeShapeType="1" noTextEdit="1"/>
              </p:cNvSpPr>
              <p:nvPr/>
            </p:nvSpPr>
            <p:spPr>
              <a:xfrm>
                <a:off x="3476209" y="4664843"/>
                <a:ext cx="2823983" cy="312586"/>
              </a:xfrm>
              <a:prstGeom prst="rect">
                <a:avLst/>
              </a:prstGeom>
              <a:blipFill rotWithShape="0">
                <a:blip r:embed="rId17"/>
                <a:stretch>
                  <a:fillRect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p:cNvSpPr txBox="1"/>
              <p:nvPr/>
            </p:nvSpPr>
            <p:spPr>
              <a:xfrm>
                <a:off x="3501257" y="5627594"/>
                <a:ext cx="2726927" cy="74347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1" i="1" smtClean="0">
                          <a:latin typeface="Cambria Math" panose="02040503050406030204" pitchFamily="18" charset="0"/>
                        </a:rPr>
                        <m:t>𝟐</m:t>
                      </m:r>
                      <m:r>
                        <a:rPr lang="en-US" altLang="zh-CN" b="1" i="1" smtClean="0">
                          <a:latin typeface="Cambria Math" panose="02040503050406030204" pitchFamily="18" charset="0"/>
                        </a:rPr>
                        <m:t>.</m:t>
                      </m:r>
                      <m:r>
                        <a:rPr lang="en-US" altLang="zh-CN" b="1" i="1" smtClean="0">
                          <a:latin typeface="Cambria Math" panose="02040503050406030204" pitchFamily="18" charset="0"/>
                        </a:rPr>
                        <m:t>𝟓𝟒</m:t>
                      </m:r>
                      <m:r>
                        <a:rPr lang="en-US" altLang="zh-CN" b="1"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𝟐</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𝟎</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𝟗</m:t>
                          </m:r>
                          <m:r>
                            <a:rPr lang="en-US" altLang="zh-CN" b="1" i="1" smtClean="0">
                              <a:latin typeface="Cambria Math" panose="02040503050406030204" pitchFamily="18" charset="0"/>
                              <a:ea typeface="Cambria Math" panose="02040503050406030204" pitchFamily="18" charset="0"/>
                            </a:rPr>
                            <m:t>𝟒</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𝟏</m:t>
                          </m:r>
                          <m:r>
                            <a:rPr lang="en-US" altLang="zh-CN" i="1">
                              <a:latin typeface="Cambria Math" panose="02040503050406030204" pitchFamily="18" charset="0"/>
                            </a:rPr>
                            <m:t>)</m:t>
                          </m:r>
                        </m:e>
                        <m:sup>
                          <m:r>
                            <a:rPr lang="en-US" altLang="zh-CN" i="1">
                              <a:latin typeface="Cambria Math" panose="02040503050406030204" pitchFamily="18" charset="0"/>
                            </a:rPr>
                            <m:t>𝟐</m:t>
                          </m:r>
                        </m:sup>
                      </m:sSup>
                      <m:r>
                        <a:rPr lang="en-US" altLang="zh-CN" i="1">
                          <a:latin typeface="Cambria Math" panose="02040503050406030204" pitchFamily="18" charset="0"/>
                        </a:rPr>
                        <m:t>=</m:t>
                      </m:r>
                      <m:r>
                        <a:rPr lang="en-US" altLang="zh-CN" i="1" smtClean="0">
                          <a:solidFill>
                            <a:srgbClr val="00B0F0"/>
                          </a:solidFill>
                          <a:latin typeface="Cambria Math" panose="02040503050406030204" pitchFamily="18" charset="0"/>
                        </a:rPr>
                        <m:t>𝟑</m:t>
                      </m:r>
                      <m:r>
                        <a:rPr lang="en-US" altLang="zh-CN" i="1" smtClean="0">
                          <a:solidFill>
                            <a:srgbClr val="00B0F0"/>
                          </a:solidFill>
                          <a:latin typeface="Cambria Math" panose="02040503050406030204" pitchFamily="18" charset="0"/>
                        </a:rPr>
                        <m:t>.</m:t>
                      </m:r>
                      <m:r>
                        <a:rPr lang="en-US" altLang="zh-CN" b="1" i="1" smtClean="0">
                          <a:solidFill>
                            <a:srgbClr val="00B0F0"/>
                          </a:solidFill>
                          <a:latin typeface="Cambria Math" panose="02040503050406030204" pitchFamily="18" charset="0"/>
                        </a:rPr>
                        <m:t>𝟑𝟏</m:t>
                      </m:r>
                    </m:oMath>
                  </m:oMathPara>
                </a14:m>
                <a:endParaRPr lang="zh-CN" altLang="en-US"/>
              </a:p>
              <a:p>
                <a:endParaRPr lang="zh-CN" altLang="en-US"/>
              </a:p>
              <a:p>
                <a:endParaRPr lang="zh-CN" altLang="en-US">
                  <a:solidFill>
                    <a:srgbClr val="00B0F0"/>
                  </a:solidFill>
                </a:endParaRPr>
              </a:p>
            </p:txBody>
          </p:sp>
        </mc:Choice>
        <mc:Fallback xmlns="">
          <p:sp>
            <p:nvSpPr>
              <p:cNvPr id="50" name="文本框 49"/>
              <p:cNvSpPr txBox="1">
                <a:spLocks noRot="1" noChangeAspect="1" noMove="1" noResize="1" noEditPoints="1" noAdjustHandles="1" noChangeArrowheads="1" noChangeShapeType="1" noTextEdit="1"/>
              </p:cNvSpPr>
              <p:nvPr/>
            </p:nvSpPr>
            <p:spPr>
              <a:xfrm>
                <a:off x="3501257" y="5627594"/>
                <a:ext cx="2726927" cy="743473"/>
              </a:xfrm>
              <a:prstGeom prst="rect">
                <a:avLst/>
              </a:prstGeom>
              <a:blipFill rotWithShape="0">
                <a:blip r:embed="rId18"/>
                <a:stretch>
                  <a:fillRect/>
                </a:stretch>
              </a:blipFill>
            </p:spPr>
            <p:txBody>
              <a:bodyPr/>
              <a:lstStyle/>
              <a:p>
                <a:r>
                  <a:rPr lang="zh-CN" altLang="en-US">
                    <a:noFill/>
                  </a:rPr>
                  <a:t> </a:t>
                </a:r>
              </a:p>
            </p:txBody>
          </p:sp>
        </mc:Fallback>
      </mc:AlternateContent>
      <p:cxnSp>
        <p:nvCxnSpPr>
          <p:cNvPr id="51" name="直接箭头连接符 50"/>
          <p:cNvCxnSpPr>
            <a:stCxn id="6" idx="6"/>
            <a:endCxn id="45" idx="2"/>
          </p:cNvCxnSpPr>
          <p:nvPr/>
        </p:nvCxnSpPr>
        <p:spPr bwMode="auto">
          <a:xfrm>
            <a:off x="2135758" y="3691099"/>
            <a:ext cx="933584" cy="180000"/>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53" name="直接箭头连接符 52"/>
          <p:cNvCxnSpPr>
            <a:stCxn id="7" idx="6"/>
            <a:endCxn id="45" idx="2"/>
          </p:cNvCxnSpPr>
          <p:nvPr/>
        </p:nvCxnSpPr>
        <p:spPr bwMode="auto">
          <a:xfrm flipV="1">
            <a:off x="2135758" y="3871099"/>
            <a:ext cx="933584" cy="310369"/>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55" name="直接箭头连接符 54"/>
          <p:cNvCxnSpPr>
            <a:stCxn id="7" idx="6"/>
            <a:endCxn id="13" idx="2"/>
          </p:cNvCxnSpPr>
          <p:nvPr/>
        </p:nvCxnSpPr>
        <p:spPr bwMode="auto">
          <a:xfrm>
            <a:off x="2135758" y="4181468"/>
            <a:ext cx="933584" cy="635968"/>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sp>
        <p:nvSpPr>
          <p:cNvPr id="58" name="文本框 57"/>
          <p:cNvSpPr txBox="1"/>
          <p:nvPr/>
        </p:nvSpPr>
        <p:spPr>
          <a:xfrm>
            <a:off x="6315925" y="2727642"/>
            <a:ext cx="2648563" cy="523220"/>
          </a:xfrm>
          <a:prstGeom prst="rect">
            <a:avLst/>
          </a:prstGeom>
          <a:noFill/>
        </p:spPr>
        <p:txBody>
          <a:bodyPr wrap="square" rtlCol="0">
            <a:spAutoFit/>
          </a:bodyPr>
          <a:lstStyle/>
          <a:p>
            <a:pPr algn="ctr"/>
            <a:r>
              <a:rPr lang="en-US" altLang="zh-CN"/>
              <a:t>TABLE I. Predicted accuracy between tasks and workers</a:t>
            </a:r>
            <a:endParaRPr lang="zh-CN" altLang="en-US"/>
          </a:p>
        </p:txBody>
      </p:sp>
      <p:sp>
        <p:nvSpPr>
          <p:cNvPr id="59" name="标题 1"/>
          <p:cNvSpPr>
            <a:spLocks noGrp="1"/>
          </p:cNvSpPr>
          <p:nvPr>
            <p:ph type="title"/>
          </p:nvPr>
        </p:nvSpPr>
        <p:spPr>
          <a:xfrm>
            <a:off x="138336" y="115888"/>
            <a:ext cx="8867328" cy="714375"/>
          </a:xfrm>
        </p:spPr>
        <p:txBody>
          <a:bodyPr/>
          <a:lstStyle/>
          <a:p>
            <a:pPr algn="ctr"/>
            <a:r>
              <a:rPr lang="en-US" altLang="zh-CN"/>
              <a:t>Optimized Greedy Algorithm</a:t>
            </a:r>
            <a:endParaRPr lang="zh-CN" altLang="en-US"/>
          </a:p>
        </p:txBody>
      </p:sp>
      <p:cxnSp>
        <p:nvCxnSpPr>
          <p:cNvPr id="54" name="直接箭头连接符 53"/>
          <p:cNvCxnSpPr>
            <a:stCxn id="7" idx="6"/>
            <a:endCxn id="14" idx="2"/>
          </p:cNvCxnSpPr>
          <p:nvPr/>
        </p:nvCxnSpPr>
        <p:spPr bwMode="auto">
          <a:xfrm>
            <a:off x="2135758" y="4181468"/>
            <a:ext cx="933584" cy="1582305"/>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52" name="直接箭头连接符 51"/>
          <p:cNvCxnSpPr>
            <a:stCxn id="6" idx="6"/>
            <a:endCxn id="13" idx="2"/>
          </p:cNvCxnSpPr>
          <p:nvPr/>
        </p:nvCxnSpPr>
        <p:spPr bwMode="auto">
          <a:xfrm>
            <a:off x="2135758" y="3691099"/>
            <a:ext cx="933584" cy="1126337"/>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47" name="直接箭头连接符 46"/>
          <p:cNvCxnSpPr>
            <a:stCxn id="5" idx="6"/>
            <a:endCxn id="13" idx="2"/>
          </p:cNvCxnSpPr>
          <p:nvPr/>
        </p:nvCxnSpPr>
        <p:spPr bwMode="auto">
          <a:xfrm>
            <a:off x="2135758" y="3200730"/>
            <a:ext cx="933584" cy="1616706"/>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sp>
        <p:nvSpPr>
          <p:cNvPr id="8" name="椭圆 7"/>
          <p:cNvSpPr/>
          <p:nvPr/>
        </p:nvSpPr>
        <p:spPr bwMode="auto">
          <a:xfrm>
            <a:off x="1775758" y="4491837"/>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cxnSp>
        <p:nvCxnSpPr>
          <p:cNvPr id="18" name="直接箭头连接符 17"/>
          <p:cNvCxnSpPr>
            <a:stCxn id="8" idx="6"/>
            <a:endCxn id="13" idx="2"/>
          </p:cNvCxnSpPr>
          <p:nvPr/>
        </p:nvCxnSpPr>
        <p:spPr bwMode="auto">
          <a:xfrm>
            <a:off x="2135758" y="4671837"/>
            <a:ext cx="933584" cy="145599"/>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20" name="直接箭头连接符 19"/>
          <p:cNvCxnSpPr>
            <a:stCxn id="8" idx="6"/>
            <a:endCxn id="14" idx="2"/>
          </p:cNvCxnSpPr>
          <p:nvPr/>
        </p:nvCxnSpPr>
        <p:spPr bwMode="auto">
          <a:xfrm>
            <a:off x="2135758" y="4671837"/>
            <a:ext cx="933584" cy="1091936"/>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21" name="直接箭头连接符 20"/>
          <p:cNvCxnSpPr>
            <a:stCxn id="9" idx="6"/>
            <a:endCxn id="45" idx="2"/>
          </p:cNvCxnSpPr>
          <p:nvPr/>
        </p:nvCxnSpPr>
        <p:spPr bwMode="auto">
          <a:xfrm flipV="1">
            <a:off x="2135758" y="3871099"/>
            <a:ext cx="933584" cy="1261462"/>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23" name="直接箭头连接符 22"/>
          <p:cNvCxnSpPr>
            <a:stCxn id="9" idx="6"/>
            <a:endCxn id="14" idx="2"/>
          </p:cNvCxnSpPr>
          <p:nvPr/>
        </p:nvCxnSpPr>
        <p:spPr bwMode="auto">
          <a:xfrm>
            <a:off x="2135758" y="5132561"/>
            <a:ext cx="933584" cy="631212"/>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24" name="直接箭头连接符 23"/>
          <p:cNvCxnSpPr>
            <a:stCxn id="10" idx="6"/>
            <a:endCxn id="13" idx="2"/>
          </p:cNvCxnSpPr>
          <p:nvPr/>
        </p:nvCxnSpPr>
        <p:spPr bwMode="auto">
          <a:xfrm flipV="1">
            <a:off x="2135758" y="4817436"/>
            <a:ext cx="933584" cy="775849"/>
          </a:xfrm>
          <a:prstGeom prst="straightConnector1">
            <a:avLst/>
          </a:prstGeom>
          <a:solidFill>
            <a:srgbClr val="C0C0C0">
              <a:alpha val="0"/>
            </a:srgbClr>
          </a:solidFill>
          <a:ln w="19050" cap="flat" cmpd="sng" algn="ctr">
            <a:solidFill>
              <a:srgbClr val="00B0F0"/>
            </a:solidFill>
            <a:prstDash val="solid"/>
            <a:round/>
            <a:headEnd type="none" w="med" len="med"/>
            <a:tailEnd type="triangle"/>
          </a:ln>
          <a:effectLst/>
        </p:spPr>
      </p:cxnSp>
      <p:cxnSp>
        <p:nvCxnSpPr>
          <p:cNvPr id="26" name="直接箭头连接符 25"/>
          <p:cNvCxnSpPr>
            <a:stCxn id="10" idx="6"/>
            <a:endCxn id="14" idx="2"/>
          </p:cNvCxnSpPr>
          <p:nvPr/>
        </p:nvCxnSpPr>
        <p:spPr bwMode="auto">
          <a:xfrm>
            <a:off x="2135758" y="5593285"/>
            <a:ext cx="933584" cy="170488"/>
          </a:xfrm>
          <a:prstGeom prst="straightConnector1">
            <a:avLst/>
          </a:prstGeom>
          <a:solidFill>
            <a:srgbClr val="C0C0C0">
              <a:alpha val="0"/>
            </a:srgbClr>
          </a:solidFill>
          <a:ln w="19050" cap="flat" cmpd="sng" algn="ctr">
            <a:solidFill>
              <a:srgbClr val="00B0F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1" name="矩形标注 60"/>
              <p:cNvSpPr>
                <a:spLocks noChangeArrowheads="1"/>
              </p:cNvSpPr>
              <p:nvPr/>
            </p:nvSpPr>
            <p:spPr bwMode="auto">
              <a:xfrm>
                <a:off x="3436618" y="5070654"/>
                <a:ext cx="2576555" cy="374400"/>
              </a:xfrm>
              <a:prstGeom prst="wedgeRectCallout">
                <a:avLst>
                  <a:gd name="adj1" fmla="val -18009"/>
                  <a:gd name="adj2" fmla="val -75220"/>
                </a:avLst>
              </a:prstGeom>
              <a:solidFill>
                <a:srgbClr val="FFC000"/>
              </a:solidFill>
              <a:ln>
                <a:noFill/>
              </a:ln>
            </p:spPr>
            <p:txBody>
              <a:bodyPr/>
              <a:lstStyle>
                <a:defPPr>
                  <a:defRPr lang="ko-KR"/>
                </a:defPPr>
                <a:lvl1pPr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9pPr>
              </a:lstStyle>
              <a:p>
                <a:pPr algn="just" eaLnBrk="1" hangingPunct="1">
                  <a:buNone/>
                </a:pPr>
                <a14:m>
                  <m:oMath xmlns:m="http://schemas.openxmlformats.org/officeDocument/2006/math">
                    <m:sSub>
                      <m:sSubPr>
                        <m:ctrlPr>
                          <a:rPr lang="en-US" altLang="zh-CN" sz="1600" i="1" smtClean="0">
                            <a:latin typeface="Cambria Math" panose="02040503050406030204" pitchFamily="18" charset="0"/>
                          </a:rPr>
                        </m:ctrlPr>
                      </m:sSubPr>
                      <m:e>
                        <m:r>
                          <a:rPr lang="en-US" altLang="zh-CN" sz="1600" b="1" i="1" smtClean="0">
                            <a:latin typeface="Cambria Math" panose="02040503050406030204" pitchFamily="18" charset="0"/>
                          </a:rPr>
                          <m:t>𝒕</m:t>
                        </m:r>
                      </m:e>
                      <m:sub>
                        <m:r>
                          <a:rPr lang="en-US" altLang="zh-CN" sz="1600" b="1" i="1" smtClean="0">
                            <a:latin typeface="Cambria Math" panose="02040503050406030204" pitchFamily="18" charset="0"/>
                          </a:rPr>
                          <m:t>𝟐</m:t>
                        </m:r>
                      </m:sub>
                    </m:sSub>
                  </m:oMath>
                </a14:m>
                <a:r>
                  <a:rPr lang="en-US" altLang="zh-CN" sz="1600" dirty="0">
                    <a:cs typeface="ＭＳ Ｐゴシック" charset="-128"/>
                  </a:rPr>
                  <a:t> </a:t>
                </a:r>
                <a:r>
                  <a:rPr lang="en-US" altLang="zh-CN" sz="1600">
                    <a:cs typeface="ＭＳ Ｐゴシック" charset="-128"/>
                  </a:rPr>
                  <a:t>is completed.</a:t>
                </a:r>
                <a:endParaRPr lang="en-US" altLang="zh-CN" sz="1600" dirty="0">
                  <a:cs typeface="ＭＳ Ｐゴシック" charset="-128"/>
                </a:endParaRPr>
              </a:p>
            </p:txBody>
          </p:sp>
        </mc:Choice>
        <mc:Fallback xmlns="">
          <p:sp>
            <p:nvSpPr>
              <p:cNvPr id="61" name="矩形标注 60"/>
              <p:cNvSpPr>
                <a:spLocks noRot="1" noChangeAspect="1" noMove="1" noResize="1" noEditPoints="1" noAdjustHandles="1" noChangeArrowheads="1" noChangeShapeType="1" noTextEdit="1"/>
              </p:cNvSpPr>
              <p:nvPr/>
            </p:nvSpPr>
            <p:spPr bwMode="auto">
              <a:xfrm>
                <a:off x="3436618" y="5070654"/>
                <a:ext cx="2576555" cy="374400"/>
              </a:xfrm>
              <a:prstGeom prst="wedgeRectCallout">
                <a:avLst>
                  <a:gd name="adj1" fmla="val -18009"/>
                  <a:gd name="adj2" fmla="val -75220"/>
                </a:avLst>
              </a:prstGeom>
              <a:blipFill rotWithShape="0">
                <a:blip r:embed="rId19"/>
                <a:stretch>
                  <a:fillRect b="-9091"/>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标注 61"/>
              <p:cNvSpPr>
                <a:spLocks noChangeArrowheads="1"/>
              </p:cNvSpPr>
              <p:nvPr/>
            </p:nvSpPr>
            <p:spPr bwMode="auto">
              <a:xfrm>
                <a:off x="3436618" y="6061509"/>
                <a:ext cx="2576555" cy="374400"/>
              </a:xfrm>
              <a:prstGeom prst="wedgeRectCallout">
                <a:avLst>
                  <a:gd name="adj1" fmla="val -18009"/>
                  <a:gd name="adj2" fmla="val -75220"/>
                </a:avLst>
              </a:prstGeom>
              <a:solidFill>
                <a:srgbClr val="FFC000"/>
              </a:solidFill>
              <a:ln>
                <a:noFill/>
              </a:ln>
            </p:spPr>
            <p:txBody>
              <a:bodyPr/>
              <a:lstStyle>
                <a:defPPr>
                  <a:defRPr lang="ko-KR"/>
                </a:defPPr>
                <a:lvl1pPr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9pPr>
              </a:lstStyle>
              <a:p>
                <a:pPr algn="just" eaLnBrk="1" hangingPunct="1">
                  <a:buNone/>
                </a:pPr>
                <a14:m>
                  <m:oMath xmlns:m="http://schemas.openxmlformats.org/officeDocument/2006/math">
                    <m:sSub>
                      <m:sSubPr>
                        <m:ctrlPr>
                          <a:rPr lang="en-US" altLang="zh-CN" sz="1600" i="1" smtClean="0">
                            <a:latin typeface="Cambria Math" panose="02040503050406030204" pitchFamily="18" charset="0"/>
                          </a:rPr>
                        </m:ctrlPr>
                      </m:sSubPr>
                      <m:e>
                        <m:r>
                          <a:rPr lang="en-US" altLang="zh-CN" sz="1600" b="1" i="1" smtClean="0">
                            <a:latin typeface="Cambria Math" panose="02040503050406030204" pitchFamily="18" charset="0"/>
                          </a:rPr>
                          <m:t>𝒕</m:t>
                        </m:r>
                      </m:e>
                      <m:sub>
                        <m:r>
                          <a:rPr lang="en-US" altLang="zh-CN" sz="1600" b="1" i="1" smtClean="0">
                            <a:latin typeface="Cambria Math" panose="02040503050406030204" pitchFamily="18" charset="0"/>
                          </a:rPr>
                          <m:t>𝟑</m:t>
                        </m:r>
                      </m:sub>
                    </m:sSub>
                  </m:oMath>
                </a14:m>
                <a:r>
                  <a:rPr lang="en-US" altLang="zh-CN" sz="1600" dirty="0">
                    <a:cs typeface="ＭＳ Ｐゴシック" charset="-128"/>
                  </a:rPr>
                  <a:t> </a:t>
                </a:r>
                <a:r>
                  <a:rPr lang="en-US" altLang="zh-CN" sz="1600">
                    <a:cs typeface="ＭＳ Ｐゴシック" charset="-128"/>
                  </a:rPr>
                  <a:t>is completed.</a:t>
                </a:r>
                <a:endParaRPr lang="en-US" altLang="zh-CN" sz="1600" dirty="0">
                  <a:cs typeface="ＭＳ Ｐゴシック" charset="-128"/>
                </a:endParaRPr>
              </a:p>
            </p:txBody>
          </p:sp>
        </mc:Choice>
        <mc:Fallback xmlns="">
          <p:sp>
            <p:nvSpPr>
              <p:cNvPr id="62" name="矩形标注 61"/>
              <p:cNvSpPr>
                <a:spLocks noRot="1" noChangeAspect="1" noMove="1" noResize="1" noEditPoints="1" noAdjustHandles="1" noChangeArrowheads="1" noChangeShapeType="1" noTextEdit="1"/>
              </p:cNvSpPr>
              <p:nvPr/>
            </p:nvSpPr>
            <p:spPr bwMode="auto">
              <a:xfrm>
                <a:off x="3436618" y="6061509"/>
                <a:ext cx="2576555" cy="374400"/>
              </a:xfrm>
              <a:prstGeom prst="wedgeRectCallout">
                <a:avLst>
                  <a:gd name="adj1" fmla="val -18009"/>
                  <a:gd name="adj2" fmla="val -75220"/>
                </a:avLst>
              </a:prstGeom>
              <a:blipFill rotWithShape="0">
                <a:blip r:embed="rId20"/>
                <a:stretch>
                  <a:fillRect b="-7692"/>
                </a:stretch>
              </a:blipFill>
              <a:ln>
                <a:noFill/>
              </a:ln>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a:defRPr/>
            </a:pPr>
            <a:fld id="{73697CC5-BB9E-487E-AFF3-8F5506CF83B5}" type="slidenum">
              <a:rPr lang="en-US" altLang="ko-KR" smtClean="0"/>
              <a:pPr>
                <a:defRPr/>
              </a:pPr>
              <a:t>47</a:t>
            </a:fld>
            <a:endParaRPr lang="en-US" altLang="ko-KR"/>
          </a:p>
        </p:txBody>
      </p:sp>
      <mc:AlternateContent xmlns:mc="http://schemas.openxmlformats.org/markup-compatibility/2006" xmlns:a14="http://schemas.microsoft.com/office/drawing/2010/main">
        <mc:Choice Requires="a14">
          <p:sp>
            <p:nvSpPr>
              <p:cNvPr id="60" name="内容占位符 2"/>
              <p:cNvSpPr>
                <a:spLocks noGrp="1"/>
              </p:cNvSpPr>
              <p:nvPr>
                <p:ph idx="1"/>
              </p:nvPr>
            </p:nvSpPr>
            <p:spPr>
              <a:xfrm>
                <a:off x="457200" y="980728"/>
                <a:ext cx="8363272" cy="5688360"/>
              </a:xfrm>
            </p:spPr>
            <p:txBody>
              <a:bodyPr/>
              <a:lstStyle/>
              <a:p>
                <a:r>
                  <a:rPr lang="en-US" altLang="zh-CN" sz="2800"/>
                  <a:t>Basic </a:t>
                </a:r>
                <a:r>
                  <a:rPr lang="en-US" altLang="zh-CN" sz="2800" smtClean="0"/>
                  <a:t>idea of AAM</a:t>
                </a:r>
                <a:endParaRPr lang="en-US" altLang="zh-CN" sz="2800"/>
              </a:p>
              <a:p>
                <a:pPr lvl="1"/>
                <a:r>
                  <a:rPr lang="en-US" altLang="zh-CN" sz="2400"/>
                  <a:t>Dynamically select the greedy strategy</a:t>
                </a:r>
              </a:p>
              <a:p>
                <a:pPr lvl="2"/>
                <a:r>
                  <a:rPr lang="en-US" altLang="zh-CN" sz="2100"/>
                  <a:t>When </a:t>
                </a:r>
                <a14:m>
                  <m:oMath xmlns:m="http://schemas.openxmlformats.org/officeDocument/2006/math">
                    <m:r>
                      <a:rPr lang="en-US" altLang="zh-CN" sz="2100" i="1">
                        <a:solidFill>
                          <a:srgbClr val="FF0000"/>
                        </a:solidFill>
                        <a:latin typeface="Cambria Math" panose="02040503050406030204" pitchFamily="18" charset="0"/>
                      </a:rPr>
                      <m:t>𝑎𝑣𝑔</m:t>
                    </m:r>
                    <m:r>
                      <a:rPr lang="en-US" altLang="zh-CN" sz="2100" i="1">
                        <a:solidFill>
                          <a:srgbClr val="FF0000"/>
                        </a:solidFill>
                        <a:latin typeface="Cambria Math" panose="02040503050406030204" pitchFamily="18" charset="0"/>
                      </a:rPr>
                      <m:t>&lt; </m:t>
                    </m:r>
                    <m:r>
                      <a:rPr lang="en-US" altLang="zh-CN" sz="2100" i="1">
                        <a:solidFill>
                          <a:srgbClr val="FF0000"/>
                        </a:solidFill>
                        <a:latin typeface="Cambria Math" panose="02040503050406030204" pitchFamily="18" charset="0"/>
                      </a:rPr>
                      <m:t>𝑚𝑎𝑥𝑅𝑒𝑚𝑎𝑖𝑛</m:t>
                    </m:r>
                  </m:oMath>
                </a14:m>
                <a:r>
                  <a:rPr lang="en-US" altLang="zh-CN" sz="2100"/>
                  <a:t>, greedily assign the uncompleted tasks with the</a:t>
                </a:r>
                <a:r>
                  <a:rPr lang="en-US" altLang="zh-CN" sz="2100">
                    <a:solidFill>
                      <a:srgbClr val="FF0000"/>
                    </a:solidFill>
                  </a:rPr>
                  <a:t> least accumulated accuracy</a:t>
                </a:r>
                <a:endParaRPr lang="en-US" altLang="zh-CN" sz="2100"/>
              </a:p>
              <a:p>
                <a:pPr lvl="2"/>
                <a:endParaRPr lang="en-US" altLang="zh-CN"/>
              </a:p>
            </p:txBody>
          </p:sp>
        </mc:Choice>
        <mc:Fallback xmlns="">
          <p:sp>
            <p:nvSpPr>
              <p:cNvPr id="60" name="内容占位符 2"/>
              <p:cNvSpPr>
                <a:spLocks noGrp="1" noRot="1" noChangeAspect="1" noMove="1" noResize="1" noEditPoints="1" noAdjustHandles="1" noChangeArrowheads="1" noChangeShapeType="1" noTextEdit="1"/>
              </p:cNvSpPr>
              <p:nvPr>
                <p:ph idx="1"/>
              </p:nvPr>
            </p:nvSpPr>
            <p:spPr>
              <a:xfrm>
                <a:off x="457200" y="980728"/>
                <a:ext cx="8363272" cy="5688360"/>
              </a:xfrm>
              <a:blipFill rotWithShape="0">
                <a:blip r:embed="rId21"/>
                <a:stretch>
                  <a:fillRect l="-583" t="-117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96905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bwMode="auto">
          <a:xfrm>
            <a:off x="1775758" y="3020730"/>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6" name="椭圆 5"/>
          <p:cNvSpPr/>
          <p:nvPr/>
        </p:nvSpPr>
        <p:spPr bwMode="auto">
          <a:xfrm>
            <a:off x="1775758" y="3511099"/>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7" name="椭圆 6"/>
          <p:cNvSpPr/>
          <p:nvPr/>
        </p:nvSpPr>
        <p:spPr bwMode="auto">
          <a:xfrm>
            <a:off x="1775758" y="4001468"/>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effectLst/>
              <a:latin typeface="Arial" charset="0"/>
              <a:ea typeface="Arial Unicode MS" pitchFamily="50" charset="-127"/>
              <a:cs typeface="Arial Unicode MS" pitchFamily="50" charset="-127"/>
            </a:endParaRPr>
          </a:p>
        </p:txBody>
      </p:sp>
      <p:sp>
        <p:nvSpPr>
          <p:cNvPr id="9" name="椭圆 8"/>
          <p:cNvSpPr/>
          <p:nvPr/>
        </p:nvSpPr>
        <p:spPr bwMode="auto">
          <a:xfrm>
            <a:off x="1775758" y="4952561"/>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0" name="椭圆 9"/>
          <p:cNvSpPr/>
          <p:nvPr/>
        </p:nvSpPr>
        <p:spPr bwMode="auto">
          <a:xfrm>
            <a:off x="1775758" y="5413285"/>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1" name="椭圆 10"/>
          <p:cNvSpPr/>
          <p:nvPr/>
        </p:nvSpPr>
        <p:spPr bwMode="auto">
          <a:xfrm>
            <a:off x="1775758" y="5874009"/>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2" name="椭圆 11"/>
          <p:cNvSpPr/>
          <p:nvPr/>
        </p:nvSpPr>
        <p:spPr bwMode="auto">
          <a:xfrm>
            <a:off x="1758059" y="6326593"/>
            <a:ext cx="360000" cy="360000"/>
          </a:xfrm>
          <a:prstGeom prst="ellipse">
            <a:avLst/>
          </a:prstGeom>
          <a:solidFill>
            <a:schemeClr val="bg1">
              <a:alpha val="0"/>
            </a:schemeClr>
          </a:solidFill>
          <a:ln w="9525"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3" name="椭圆 12"/>
          <p:cNvSpPr/>
          <p:nvPr/>
        </p:nvSpPr>
        <p:spPr bwMode="auto">
          <a:xfrm>
            <a:off x="3069342" y="4637436"/>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4" name="椭圆 13"/>
          <p:cNvSpPr/>
          <p:nvPr/>
        </p:nvSpPr>
        <p:spPr bwMode="auto">
          <a:xfrm>
            <a:off x="3069342" y="5583773"/>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cxnSp>
        <p:nvCxnSpPr>
          <p:cNvPr id="15" name="直接箭头连接符 14"/>
          <p:cNvCxnSpPr>
            <a:stCxn id="12" idx="6"/>
            <a:endCxn id="14" idx="2"/>
          </p:cNvCxnSpPr>
          <p:nvPr/>
        </p:nvCxnSpPr>
        <p:spPr bwMode="auto">
          <a:xfrm flipV="1">
            <a:off x="2118059" y="5763773"/>
            <a:ext cx="951283" cy="742820"/>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16" name="直接箭头连接符 15"/>
          <p:cNvCxnSpPr>
            <a:stCxn id="5" idx="6"/>
            <a:endCxn id="14" idx="2"/>
          </p:cNvCxnSpPr>
          <p:nvPr/>
        </p:nvCxnSpPr>
        <p:spPr bwMode="auto">
          <a:xfrm>
            <a:off x="2135758" y="3200730"/>
            <a:ext cx="933584" cy="2563043"/>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17" name="直接箭头连接符 16"/>
          <p:cNvCxnSpPr>
            <a:stCxn id="6" idx="6"/>
            <a:endCxn id="14" idx="2"/>
          </p:cNvCxnSpPr>
          <p:nvPr/>
        </p:nvCxnSpPr>
        <p:spPr bwMode="auto">
          <a:xfrm>
            <a:off x="2135758" y="3691099"/>
            <a:ext cx="933584" cy="2072674"/>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19" name="直接箭头连接符 18"/>
          <p:cNvCxnSpPr>
            <a:stCxn id="8" idx="6"/>
            <a:endCxn id="45" idx="2"/>
          </p:cNvCxnSpPr>
          <p:nvPr/>
        </p:nvCxnSpPr>
        <p:spPr bwMode="auto">
          <a:xfrm flipV="1">
            <a:off x="2135758" y="3871099"/>
            <a:ext cx="933584" cy="800738"/>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2" name="直接箭头连接符 21"/>
          <p:cNvCxnSpPr>
            <a:stCxn id="9" idx="6"/>
            <a:endCxn id="13" idx="2"/>
          </p:cNvCxnSpPr>
          <p:nvPr/>
        </p:nvCxnSpPr>
        <p:spPr bwMode="auto">
          <a:xfrm flipV="1">
            <a:off x="2135758" y="4817436"/>
            <a:ext cx="933584" cy="315125"/>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5" name="直接箭头连接符 24"/>
          <p:cNvCxnSpPr>
            <a:stCxn id="10" idx="6"/>
            <a:endCxn id="45" idx="2"/>
          </p:cNvCxnSpPr>
          <p:nvPr/>
        </p:nvCxnSpPr>
        <p:spPr bwMode="auto">
          <a:xfrm flipV="1">
            <a:off x="2135758" y="3871099"/>
            <a:ext cx="933584" cy="1722186"/>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7" name="直接箭头连接符 26"/>
          <p:cNvCxnSpPr>
            <a:stCxn id="11" idx="6"/>
            <a:endCxn id="13" idx="2"/>
          </p:cNvCxnSpPr>
          <p:nvPr/>
        </p:nvCxnSpPr>
        <p:spPr bwMode="auto">
          <a:xfrm flipV="1">
            <a:off x="2135758" y="4817436"/>
            <a:ext cx="933584" cy="1236573"/>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8" name="直接箭头连接符 27"/>
          <p:cNvCxnSpPr>
            <a:stCxn id="11" idx="6"/>
            <a:endCxn id="14" idx="2"/>
          </p:cNvCxnSpPr>
          <p:nvPr/>
        </p:nvCxnSpPr>
        <p:spPr bwMode="auto">
          <a:xfrm flipV="1">
            <a:off x="2135758" y="5763773"/>
            <a:ext cx="933584" cy="290236"/>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29" name="直接箭头连接符 28"/>
          <p:cNvCxnSpPr>
            <a:stCxn id="11" idx="6"/>
            <a:endCxn id="45" idx="2"/>
          </p:cNvCxnSpPr>
          <p:nvPr/>
        </p:nvCxnSpPr>
        <p:spPr bwMode="auto">
          <a:xfrm flipV="1">
            <a:off x="2135758" y="3871099"/>
            <a:ext cx="933584" cy="2182910"/>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0" name="直接箭头连接符 29"/>
          <p:cNvCxnSpPr>
            <a:stCxn id="12" idx="6"/>
            <a:endCxn id="45" idx="2"/>
          </p:cNvCxnSpPr>
          <p:nvPr/>
        </p:nvCxnSpPr>
        <p:spPr bwMode="auto">
          <a:xfrm flipV="1">
            <a:off x="2118059" y="3871099"/>
            <a:ext cx="951283" cy="2635494"/>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cxnSp>
        <p:nvCxnSpPr>
          <p:cNvPr id="31" name="直接箭头连接符 30"/>
          <p:cNvCxnSpPr>
            <a:stCxn id="12" idx="6"/>
            <a:endCxn id="13" idx="2"/>
          </p:cNvCxnSpPr>
          <p:nvPr/>
        </p:nvCxnSpPr>
        <p:spPr bwMode="auto">
          <a:xfrm flipV="1">
            <a:off x="2118059" y="4817436"/>
            <a:ext cx="951283" cy="1689157"/>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2" name="文本框 31"/>
              <p:cNvSpPr txBox="1"/>
              <p:nvPr/>
            </p:nvSpPr>
            <p:spPr>
              <a:xfrm>
                <a:off x="1487706" y="3534566"/>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2</m:t>
                          </m:r>
                        </m:sub>
                      </m:sSub>
                    </m:oMath>
                  </m:oMathPara>
                </a14:m>
                <a:endParaRPr lang="zh-CN" altLang="en-US"/>
              </a:p>
            </p:txBody>
          </p:sp>
        </mc:Choice>
        <mc:Fallback xmlns="">
          <p:sp>
            <p:nvSpPr>
              <p:cNvPr id="32" name="文本框 31"/>
              <p:cNvSpPr txBox="1">
                <a:spLocks noRot="1" noChangeAspect="1" noMove="1" noResize="1" noEditPoints="1" noAdjustHandles="1" noChangeArrowheads="1" noChangeShapeType="1" noTextEdit="1"/>
              </p:cNvSpPr>
              <p:nvPr/>
            </p:nvSpPr>
            <p:spPr>
              <a:xfrm>
                <a:off x="1487706" y="3534566"/>
                <a:ext cx="936104" cy="307777"/>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1505555" y="303640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solidFill>
                                <a:srgbClr val="000000"/>
                              </a:solidFill>
                              <a:latin typeface="Cambria Math" panose="02040503050406030204" pitchFamily="18" charset="0"/>
                              <a:ea typeface="宋体" panose="02010600030101010101" pitchFamily="2" charset="-122"/>
                            </a:rPr>
                          </m:ctrlPr>
                        </m:sSubPr>
                        <m:e>
                          <m:r>
                            <a:rPr lang="en-US" altLang="zh-CN" b="0" i="1">
                              <a:solidFill>
                                <a:srgbClr val="000000"/>
                              </a:solidFill>
                              <a:latin typeface="Cambria Math" panose="02040503050406030204" pitchFamily="18" charset="0"/>
                              <a:ea typeface="宋体" panose="02010600030101010101" pitchFamily="2" charset="-122"/>
                            </a:rPr>
                            <m:t>𝑤</m:t>
                          </m:r>
                        </m:e>
                        <m:sub>
                          <m:r>
                            <a:rPr lang="en-US" altLang="zh-CN" b="0" i="1">
                              <a:solidFill>
                                <a:srgbClr val="000000"/>
                              </a:solidFill>
                              <a:latin typeface="Cambria Math" panose="02040503050406030204" pitchFamily="18" charset="0"/>
                              <a:ea typeface="宋体" panose="02010600030101010101" pitchFamily="2" charset="-122"/>
                            </a:rPr>
                            <m:t>1</m:t>
                          </m:r>
                        </m:sub>
                      </m:sSub>
                    </m:oMath>
                  </m:oMathPara>
                </a14:m>
                <a:endParaRPr lang="zh-CN" altLang="en-US"/>
              </a:p>
            </p:txBody>
          </p:sp>
        </mc:Choice>
        <mc:Fallback xmlns="">
          <p:sp>
            <p:nvSpPr>
              <p:cNvPr id="33" name="文本框 32"/>
              <p:cNvSpPr txBox="1">
                <a:spLocks noRot="1" noChangeAspect="1" noMove="1" noResize="1" noEditPoints="1" noAdjustHandles="1" noChangeArrowheads="1" noChangeShapeType="1" noTextEdit="1"/>
              </p:cNvSpPr>
              <p:nvPr/>
            </p:nvSpPr>
            <p:spPr>
              <a:xfrm>
                <a:off x="1505555" y="3036404"/>
                <a:ext cx="936104" cy="307777"/>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2800112" y="3698447"/>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1</m:t>
                          </m:r>
                        </m:sub>
                      </m:sSub>
                    </m:oMath>
                  </m:oMathPara>
                </a14:m>
                <a:endParaRPr lang="zh-CN" altLang="en-US"/>
              </a:p>
            </p:txBody>
          </p:sp>
        </mc:Choice>
        <mc:Fallback xmlns="">
          <p:sp>
            <p:nvSpPr>
              <p:cNvPr id="34" name="文本框 33"/>
              <p:cNvSpPr txBox="1">
                <a:spLocks noRot="1" noChangeAspect="1" noMove="1" noResize="1" noEditPoints="1" noAdjustHandles="1" noChangeArrowheads="1" noChangeShapeType="1" noTextEdit="1"/>
              </p:cNvSpPr>
              <p:nvPr/>
            </p:nvSpPr>
            <p:spPr>
              <a:xfrm>
                <a:off x="2800112" y="3698447"/>
                <a:ext cx="936104" cy="307777"/>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p:cNvSpPr txBox="1"/>
              <p:nvPr/>
            </p:nvSpPr>
            <p:spPr>
              <a:xfrm>
                <a:off x="2781290" y="462101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2</m:t>
                          </m:r>
                        </m:sub>
                      </m:sSub>
                    </m:oMath>
                  </m:oMathPara>
                </a14:m>
                <a:endParaRPr lang="zh-CN" altLang="en-US"/>
              </a:p>
            </p:txBody>
          </p:sp>
        </mc:Choice>
        <mc:Fallback xmlns="">
          <p:sp>
            <p:nvSpPr>
              <p:cNvPr id="35" name="文本框 34"/>
              <p:cNvSpPr txBox="1">
                <a:spLocks noRot="1" noChangeAspect="1" noMove="1" noResize="1" noEditPoints="1" noAdjustHandles="1" noChangeArrowheads="1" noChangeShapeType="1" noTextEdit="1"/>
              </p:cNvSpPr>
              <p:nvPr/>
            </p:nvSpPr>
            <p:spPr>
              <a:xfrm>
                <a:off x="2781290" y="4621015"/>
                <a:ext cx="936104" cy="307777"/>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2781290" y="560390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en-US" altLang="zh-CN" b="0" i="1" smtClean="0">
                              <a:solidFill>
                                <a:srgbClr val="000000"/>
                              </a:solidFill>
                              <a:latin typeface="Cambria Math" panose="02040503050406030204" pitchFamily="18" charset="0"/>
                              <a:ea typeface="宋体" panose="02010600030101010101" pitchFamily="2" charset="-122"/>
                            </a:rPr>
                            <m:t>𝑡</m:t>
                          </m:r>
                        </m:e>
                        <m:sub>
                          <m:r>
                            <a:rPr lang="en-US" altLang="zh-CN" b="0" i="1" smtClean="0">
                              <a:solidFill>
                                <a:srgbClr val="000000"/>
                              </a:solidFill>
                              <a:latin typeface="Cambria Math" panose="02040503050406030204" pitchFamily="18" charset="0"/>
                              <a:ea typeface="宋体" panose="02010600030101010101" pitchFamily="2" charset="-122"/>
                            </a:rPr>
                            <m:t>3</m:t>
                          </m:r>
                        </m:sub>
                      </m:sSub>
                    </m:oMath>
                  </m:oMathPara>
                </a14:m>
                <a:endParaRPr lang="zh-CN" altLang="en-US"/>
              </a:p>
            </p:txBody>
          </p:sp>
        </mc:Choice>
        <mc:Fallback xmlns="">
          <p:sp>
            <p:nvSpPr>
              <p:cNvPr id="36" name="文本框 35"/>
              <p:cNvSpPr txBox="1">
                <a:spLocks noRot="1" noChangeAspect="1" noMove="1" noResize="1" noEditPoints="1" noAdjustHandles="1" noChangeArrowheads="1" noChangeShapeType="1" noTextEdit="1"/>
              </p:cNvSpPr>
              <p:nvPr/>
            </p:nvSpPr>
            <p:spPr>
              <a:xfrm>
                <a:off x="2781290" y="5603905"/>
                <a:ext cx="936104" cy="307777"/>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p:cNvSpPr txBox="1"/>
              <p:nvPr/>
            </p:nvSpPr>
            <p:spPr>
              <a:xfrm>
                <a:off x="1496556" y="4012971"/>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3</m:t>
                          </m:r>
                        </m:sub>
                      </m:sSub>
                    </m:oMath>
                  </m:oMathPara>
                </a14:m>
                <a:endParaRPr lang="zh-CN" altLang="en-US"/>
              </a:p>
            </p:txBody>
          </p:sp>
        </mc:Choice>
        <mc:Fallback xmlns="">
          <p:sp>
            <p:nvSpPr>
              <p:cNvPr id="37" name="文本框 36"/>
              <p:cNvSpPr txBox="1">
                <a:spLocks noRot="1" noChangeAspect="1" noMove="1" noResize="1" noEditPoints="1" noAdjustHandles="1" noChangeArrowheads="1" noChangeShapeType="1" noTextEdit="1"/>
              </p:cNvSpPr>
              <p:nvPr/>
            </p:nvSpPr>
            <p:spPr>
              <a:xfrm>
                <a:off x="1496556" y="4012971"/>
                <a:ext cx="936104" cy="307777"/>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p:cNvSpPr txBox="1"/>
              <p:nvPr/>
            </p:nvSpPr>
            <p:spPr>
              <a:xfrm>
                <a:off x="1478857" y="6329185"/>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8</m:t>
                          </m:r>
                        </m:sub>
                      </m:sSub>
                    </m:oMath>
                  </m:oMathPara>
                </a14:m>
                <a:endParaRPr lang="zh-CN" altLang="en-US"/>
              </a:p>
            </p:txBody>
          </p:sp>
        </mc:Choice>
        <mc:Fallback xmlns="">
          <p:sp>
            <p:nvSpPr>
              <p:cNvPr id="38" name="文本框 37"/>
              <p:cNvSpPr txBox="1">
                <a:spLocks noRot="1" noChangeAspect="1" noMove="1" noResize="1" noEditPoints="1" noAdjustHandles="1" noChangeArrowheads="1" noChangeShapeType="1" noTextEdit="1"/>
              </p:cNvSpPr>
              <p:nvPr/>
            </p:nvSpPr>
            <p:spPr>
              <a:xfrm>
                <a:off x="1478857" y="6329185"/>
                <a:ext cx="936104" cy="307777"/>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p:cNvSpPr txBox="1"/>
              <p:nvPr/>
            </p:nvSpPr>
            <p:spPr>
              <a:xfrm>
                <a:off x="1502568" y="5875857"/>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95000"/>
                                </a:schemeClr>
                              </a:solidFill>
                              <a:latin typeface="Cambria Math" panose="02040503050406030204" pitchFamily="18" charset="0"/>
                              <a:ea typeface="宋体" panose="02010600030101010101" pitchFamily="2" charset="-122"/>
                            </a:rPr>
                          </m:ctrlPr>
                        </m:sSubPr>
                        <m:e>
                          <m:r>
                            <a:rPr lang="en-US" altLang="zh-CN" b="0" i="1">
                              <a:solidFill>
                                <a:schemeClr val="bg1">
                                  <a:lumMod val="95000"/>
                                </a:schemeClr>
                              </a:solidFill>
                              <a:latin typeface="Cambria Math" panose="02040503050406030204" pitchFamily="18" charset="0"/>
                              <a:ea typeface="宋体" panose="02010600030101010101" pitchFamily="2" charset="-122"/>
                            </a:rPr>
                            <m:t>𝑤</m:t>
                          </m:r>
                        </m:e>
                        <m:sub>
                          <m:r>
                            <a:rPr lang="en-US" altLang="zh-CN" b="0" i="1" smtClean="0">
                              <a:solidFill>
                                <a:schemeClr val="bg1">
                                  <a:lumMod val="95000"/>
                                </a:schemeClr>
                              </a:solidFill>
                              <a:latin typeface="Cambria Math" panose="02040503050406030204" pitchFamily="18" charset="0"/>
                              <a:ea typeface="宋体" panose="02010600030101010101" pitchFamily="2" charset="-122"/>
                            </a:rPr>
                            <m:t>7</m:t>
                          </m:r>
                        </m:sub>
                      </m:sSub>
                    </m:oMath>
                  </m:oMathPara>
                </a14:m>
                <a:endParaRPr lang="zh-CN" altLang="en-US"/>
              </a:p>
            </p:txBody>
          </p:sp>
        </mc:Choice>
        <mc:Fallback xmlns="">
          <p:sp>
            <p:nvSpPr>
              <p:cNvPr id="39" name="文本框 38"/>
              <p:cNvSpPr txBox="1">
                <a:spLocks noRot="1" noChangeAspect="1" noMove="1" noResize="1" noEditPoints="1" noAdjustHandles="1" noChangeArrowheads="1" noChangeShapeType="1" noTextEdit="1"/>
              </p:cNvSpPr>
              <p:nvPr/>
            </p:nvSpPr>
            <p:spPr>
              <a:xfrm>
                <a:off x="1502568" y="5875857"/>
                <a:ext cx="936104" cy="307777"/>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p:cNvSpPr txBox="1"/>
              <p:nvPr/>
            </p:nvSpPr>
            <p:spPr>
              <a:xfrm>
                <a:off x="1505555" y="544081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6</m:t>
                          </m:r>
                        </m:sub>
                      </m:sSub>
                    </m:oMath>
                  </m:oMathPara>
                </a14:m>
                <a:endParaRPr lang="zh-CN" altLang="en-US"/>
              </a:p>
            </p:txBody>
          </p:sp>
        </mc:Choice>
        <mc:Fallback xmlns="">
          <p:sp>
            <p:nvSpPr>
              <p:cNvPr id="40" name="文本框 39"/>
              <p:cNvSpPr txBox="1">
                <a:spLocks noRot="1" noChangeAspect="1" noMove="1" noResize="1" noEditPoints="1" noAdjustHandles="1" noChangeArrowheads="1" noChangeShapeType="1" noTextEdit="1"/>
              </p:cNvSpPr>
              <p:nvPr/>
            </p:nvSpPr>
            <p:spPr>
              <a:xfrm>
                <a:off x="1505555" y="5440814"/>
                <a:ext cx="936104" cy="307777"/>
              </a:xfrm>
              <a:prstGeom prst="rect">
                <a:avLst/>
              </a:prstGeom>
              <a:blipFill rotWithShape="0">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p:cNvSpPr txBox="1"/>
              <p:nvPr/>
            </p:nvSpPr>
            <p:spPr>
              <a:xfrm>
                <a:off x="1487706" y="497730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5</m:t>
                          </m:r>
                        </m:sub>
                      </m:sSub>
                    </m:oMath>
                  </m:oMathPara>
                </a14:m>
                <a:endParaRPr lang="zh-CN" altLang="en-US">
                  <a:solidFill>
                    <a:schemeClr val="tx1"/>
                  </a:solidFill>
                </a:endParaRPr>
              </a:p>
            </p:txBody>
          </p:sp>
        </mc:Choice>
        <mc:Fallback xmlns="">
          <p:sp>
            <p:nvSpPr>
              <p:cNvPr id="41" name="文本框 40"/>
              <p:cNvSpPr txBox="1">
                <a:spLocks noRot="1" noChangeAspect="1" noMove="1" noResize="1" noEditPoints="1" noAdjustHandles="1" noChangeArrowheads="1" noChangeShapeType="1" noTextEdit="1"/>
              </p:cNvSpPr>
              <p:nvPr/>
            </p:nvSpPr>
            <p:spPr>
              <a:xfrm>
                <a:off x="1487706" y="4977304"/>
                <a:ext cx="936104" cy="307777"/>
              </a:xfrm>
              <a:prstGeom prst="rect">
                <a:avLst/>
              </a:prstGeom>
              <a:blipFill rotWithShape="0">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p:cNvSpPr txBox="1"/>
              <p:nvPr/>
            </p:nvSpPr>
            <p:spPr>
              <a:xfrm>
                <a:off x="1484234" y="4485074"/>
                <a:ext cx="9361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ea typeface="宋体" panose="02010600030101010101" pitchFamily="2" charset="-122"/>
                            </a:rPr>
                          </m:ctrlPr>
                        </m:sSubPr>
                        <m:e>
                          <m:r>
                            <a:rPr lang="en-US" altLang="zh-CN" b="0" i="1">
                              <a:solidFill>
                                <a:schemeClr val="tx1"/>
                              </a:solidFill>
                              <a:latin typeface="Cambria Math" panose="02040503050406030204" pitchFamily="18" charset="0"/>
                              <a:ea typeface="宋体" panose="02010600030101010101" pitchFamily="2" charset="-122"/>
                            </a:rPr>
                            <m:t>𝑤</m:t>
                          </m:r>
                        </m:e>
                        <m:sub>
                          <m:r>
                            <a:rPr lang="en-US" altLang="zh-CN" b="0" i="1" smtClean="0">
                              <a:solidFill>
                                <a:schemeClr val="tx1"/>
                              </a:solidFill>
                              <a:latin typeface="Cambria Math" panose="02040503050406030204" pitchFamily="18" charset="0"/>
                              <a:ea typeface="宋体" panose="02010600030101010101" pitchFamily="2" charset="-122"/>
                            </a:rPr>
                            <m:t>4</m:t>
                          </m:r>
                        </m:sub>
                      </m:sSub>
                    </m:oMath>
                  </m:oMathPara>
                </a14:m>
                <a:endParaRPr lang="zh-CN" altLang="en-US"/>
              </a:p>
            </p:txBody>
          </p:sp>
        </mc:Choice>
        <mc:Fallback xmlns="">
          <p:sp>
            <p:nvSpPr>
              <p:cNvPr id="42" name="文本框 41"/>
              <p:cNvSpPr txBox="1">
                <a:spLocks noRot="1" noChangeAspect="1" noMove="1" noResize="1" noEditPoints="1" noAdjustHandles="1" noChangeArrowheads="1" noChangeShapeType="1" noTextEdit="1"/>
              </p:cNvSpPr>
              <p:nvPr/>
            </p:nvSpPr>
            <p:spPr>
              <a:xfrm>
                <a:off x="1484234" y="4485074"/>
                <a:ext cx="936104" cy="307777"/>
              </a:xfrm>
              <a:prstGeom prst="rect">
                <a:avLst/>
              </a:prstGeom>
              <a:blipFill rotWithShape="0">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43" name="表格 42"/>
              <p:cNvGraphicFramePr>
                <a:graphicFrameLocks noGrp="1"/>
              </p:cNvGraphicFramePr>
              <p:nvPr>
                <p:extLst>
                  <p:ext uri="{D42A27DB-BD31-4B8C-83A1-F6EECF244321}">
                    <p14:modId xmlns:p14="http://schemas.microsoft.com/office/powerpoint/2010/main" val="19493790"/>
                  </p:ext>
                </p:extLst>
              </p:nvPr>
            </p:nvGraphicFramePr>
            <p:xfrm>
              <a:off x="6349022" y="3298583"/>
              <a:ext cx="2529060" cy="3337560"/>
            </p:xfrm>
            <a:graphic>
              <a:graphicData uri="http://schemas.openxmlformats.org/drawingml/2006/table">
                <a:tbl>
                  <a:tblPr firstRow="1" bandRow="1">
                    <a:tableStyleId>{5C22544A-7EE6-4342-B048-85BDC9FD1C3A}</a:tableStyleId>
                  </a:tblPr>
                  <a:tblGrid>
                    <a:gridCol w="632265">
                      <a:extLst>
                        <a:ext uri="{9D8B030D-6E8A-4147-A177-3AD203B41FA5}">
                          <a16:colId xmlns="" xmlns:a16="http://schemas.microsoft.com/office/drawing/2014/main" val="20000"/>
                        </a:ext>
                      </a:extLst>
                    </a:gridCol>
                    <a:gridCol w="632265">
                      <a:extLst>
                        <a:ext uri="{9D8B030D-6E8A-4147-A177-3AD203B41FA5}">
                          <a16:colId xmlns="" xmlns:a16="http://schemas.microsoft.com/office/drawing/2014/main" val="20001"/>
                        </a:ext>
                      </a:extLst>
                    </a:gridCol>
                    <a:gridCol w="632265">
                      <a:extLst>
                        <a:ext uri="{9D8B030D-6E8A-4147-A177-3AD203B41FA5}">
                          <a16:colId xmlns="" xmlns:a16="http://schemas.microsoft.com/office/drawing/2014/main" val="20002"/>
                        </a:ext>
                      </a:extLst>
                    </a:gridCol>
                    <a:gridCol w="632265">
                      <a:extLst>
                        <a:ext uri="{9D8B030D-6E8A-4147-A177-3AD203B41FA5}">
                          <a16:colId xmlns="" xmlns:a16="http://schemas.microsoft.com/office/drawing/2014/main" val="20003"/>
                        </a:ext>
                      </a:extLst>
                    </a:gridCol>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𝟏</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𝟐</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𝟑</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𝟏</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1"/>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𝟐</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2"/>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𝟑</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 xmlns:a16="http://schemas.microsoft.com/office/drawing/2014/main" val="1000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𝟒</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 xmlns:a16="http://schemas.microsoft.com/office/drawing/2014/main" val="10004"/>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𝟓</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0.94</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rPr>
                            <a:t>0.94</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 xmlns:a16="http://schemas.microsoft.com/office/drawing/2014/main" val="10005"/>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𝒘</m:t>
                                    </m:r>
                                  </m:e>
                                  <m:sub>
                                    <m:r>
                                      <a:rPr lang="en-US" altLang="zh-CN" b="1" i="1" smtClean="0">
                                        <a:solidFill>
                                          <a:schemeClr val="tx1"/>
                                        </a:solidFill>
                                        <a:latin typeface="Cambria Math" panose="02040503050406030204" pitchFamily="18" charset="0"/>
                                      </a:rPr>
                                      <m:t>𝟔</m:t>
                                    </m:r>
                                  </m:sub>
                                </m:sSub>
                              </m:oMath>
                            </m:oMathPara>
                          </a14:m>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a:solidFill>
                                <a:schemeClr val="tx1"/>
                              </a:solidFill>
                            </a:rPr>
                            <a:t>0.94</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 xmlns:a16="http://schemas.microsoft.com/office/drawing/2014/main" val="10006"/>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𝟕</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b="1" i="1" smtClean="0">
                                        <a:solidFill>
                                          <a:schemeClr val="bg1">
                                            <a:lumMod val="85000"/>
                                          </a:schemeClr>
                                        </a:solidFill>
                                        <a:latin typeface="Cambria Math" panose="02040503050406030204" pitchFamily="18" charset="0"/>
                                      </a:rPr>
                                      <m:t>𝒘</m:t>
                                    </m:r>
                                  </m:e>
                                  <m:sub>
                                    <m:r>
                                      <a:rPr lang="en-US" altLang="zh-CN" b="1" i="1" smtClean="0">
                                        <a:solidFill>
                                          <a:schemeClr val="bg1">
                                            <a:lumMod val="85000"/>
                                          </a:schemeClr>
                                        </a:solidFill>
                                        <a:latin typeface="Cambria Math" panose="02040503050406030204" pitchFamily="18" charset="0"/>
                                      </a:rPr>
                                      <m:t>𝟖</m:t>
                                    </m:r>
                                  </m:sub>
                                </m:sSub>
                              </m:oMath>
                            </m:oMathPara>
                          </a14:m>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8"/>
                      </a:ext>
                    </a:extLst>
                  </a:tr>
                </a:tbl>
              </a:graphicData>
            </a:graphic>
          </p:graphicFrame>
        </mc:Choice>
        <mc:Fallback xmlns="">
          <p:graphicFrame>
            <p:nvGraphicFramePr>
              <p:cNvPr id="43" name="表格 42"/>
              <p:cNvGraphicFramePr>
                <a:graphicFrameLocks noGrp="1"/>
              </p:cNvGraphicFramePr>
              <p:nvPr>
                <p:extLst>
                  <p:ext uri="{D42A27DB-BD31-4B8C-83A1-F6EECF244321}">
                    <p14:modId xmlns:p14="http://schemas.microsoft.com/office/powerpoint/2010/main" val="19493790"/>
                  </p:ext>
                </p:extLst>
              </p:nvPr>
            </p:nvGraphicFramePr>
            <p:xfrm>
              <a:off x="6349022" y="3298583"/>
              <a:ext cx="2529060" cy="3337560"/>
            </p:xfrm>
            <a:graphic>
              <a:graphicData uri="http://schemas.openxmlformats.org/drawingml/2006/table">
                <a:tbl>
                  <a:tblPr firstRow="1" bandRow="1">
                    <a:tableStyleId>{5C22544A-7EE6-4342-B048-85BDC9FD1C3A}</a:tableStyleId>
                  </a:tblPr>
                  <a:tblGrid>
                    <a:gridCol w="632265"/>
                    <a:gridCol w="632265"/>
                    <a:gridCol w="632265"/>
                    <a:gridCol w="632265"/>
                  </a:tblGrid>
                  <a:tr h="370840">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100962" t="-1639" r="-201923" b="-822951"/>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200962" t="-1639" r="-101923" b="-822951"/>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300962" t="-1639" r="-1923" b="-822951"/>
                          </a:stretch>
                        </a:blip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101639" r="-301923" b="-722951"/>
                          </a:stretch>
                        </a:blip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201639" r="-301923" b="-622951"/>
                          </a:stretch>
                        </a:blip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0.96</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301639" r="-301923" b="-522951"/>
                          </a:stretch>
                        </a:blip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0.96</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0.96</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408333" r="-301923" b="-431667"/>
                          </a:stretch>
                        </a:blip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tx1"/>
                              </a:solidFill>
                            </a:rPr>
                            <a:t>0.98</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0.98</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500000" r="-301923" b="-324590"/>
                          </a:stretch>
                        </a:blip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solidFill>
                            </a:rPr>
                            <a:t>0.94</a:t>
                          </a:r>
                          <a:endParaRPr lang="zh-CN" altLang="en-US"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mtClean="0">
                              <a:solidFill>
                                <a:schemeClr val="tx1"/>
                              </a:solidFill>
                            </a:rPr>
                            <a:t>0.94</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600000" r="-301923" b="-224590"/>
                          </a:stretch>
                        </a:blip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tx1"/>
                              </a:solidFill>
                            </a:rPr>
                            <a:t>0.96</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mtClean="0">
                              <a:solidFill>
                                <a:schemeClr val="tx1"/>
                              </a:solidFill>
                            </a:rPr>
                            <a:t>0.94</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700000" r="-301923" b="-124590"/>
                          </a:stretch>
                        </a:blip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5"/>
                          <a:stretch>
                            <a:fillRect l="-962" t="-800000" r="-301923" b="-24590"/>
                          </a:stretch>
                        </a:blip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0.94</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mtClean="0">
                              <a:solidFill>
                                <a:schemeClr val="bg1">
                                  <a:lumMod val="85000"/>
                                </a:schemeClr>
                              </a:solidFill>
                            </a:rPr>
                            <a:t>0.96</a:t>
                          </a:r>
                          <a:endParaRPr lang="zh-CN" altLang="en-US">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Fallback>
      </mc:AlternateContent>
      <p:sp>
        <p:nvSpPr>
          <p:cNvPr id="44" name="文本框 43"/>
          <p:cNvSpPr txBox="1"/>
          <p:nvPr/>
        </p:nvSpPr>
        <p:spPr>
          <a:xfrm>
            <a:off x="3500851" y="3072953"/>
            <a:ext cx="2576555" cy="307777"/>
          </a:xfrm>
          <a:prstGeom prst="rect">
            <a:avLst/>
          </a:prstGeom>
          <a:noFill/>
        </p:spPr>
        <p:txBody>
          <a:bodyPr wrap="square" rtlCol="0">
            <a:spAutoFit/>
          </a:bodyPr>
          <a:lstStyle/>
          <a:p>
            <a:r>
              <a:rPr lang="en-US" altLang="zh-CN"/>
              <a:t>Accumulated Accuracy(S[j])</a:t>
            </a:r>
            <a:endParaRPr lang="zh-CN" altLang="en-US"/>
          </a:p>
        </p:txBody>
      </p:sp>
      <p:sp>
        <p:nvSpPr>
          <p:cNvPr id="45" name="椭圆 44"/>
          <p:cNvSpPr/>
          <p:nvPr/>
        </p:nvSpPr>
        <p:spPr bwMode="auto">
          <a:xfrm>
            <a:off x="3069342" y="3691099"/>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cxnSp>
        <p:nvCxnSpPr>
          <p:cNvPr id="46" name="直接箭头连接符 45"/>
          <p:cNvCxnSpPr>
            <a:stCxn id="5" idx="6"/>
            <a:endCxn id="45" idx="2"/>
          </p:cNvCxnSpPr>
          <p:nvPr/>
        </p:nvCxnSpPr>
        <p:spPr bwMode="auto">
          <a:xfrm>
            <a:off x="2135758" y="3200730"/>
            <a:ext cx="933584" cy="670369"/>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8" name="文本框 47"/>
              <p:cNvSpPr txBox="1"/>
              <p:nvPr/>
            </p:nvSpPr>
            <p:spPr>
              <a:xfrm>
                <a:off x="3472016" y="3725781"/>
                <a:ext cx="2756168" cy="3125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1" i="1" smtClean="0">
                          <a:latin typeface="Cambria Math" panose="02040503050406030204" pitchFamily="18" charset="0"/>
                        </a:rPr>
                        <m:t>𝟑</m:t>
                      </m:r>
                      <m:r>
                        <a:rPr lang="en-US" altLang="zh-CN" b="1" i="1" smtClean="0">
                          <a:latin typeface="Cambria Math" panose="02040503050406030204" pitchFamily="18" charset="0"/>
                        </a:rPr>
                        <m:t>.</m:t>
                      </m:r>
                      <m:r>
                        <a:rPr lang="en-US" altLang="zh-CN" b="1" i="1" smtClean="0">
                          <a:latin typeface="Cambria Math" panose="02040503050406030204" pitchFamily="18" charset="0"/>
                        </a:rPr>
                        <m:t>𝟓𝟒</m:t>
                      </m:r>
                    </m:oMath>
                  </m:oMathPara>
                </a14:m>
                <a:endParaRPr lang="zh-CN" altLang="en-US">
                  <a:solidFill>
                    <a:schemeClr val="tx1"/>
                  </a:solidFill>
                </a:endParaRPr>
              </a:p>
            </p:txBody>
          </p:sp>
        </mc:Choice>
        <mc:Fallback xmlns="">
          <p:sp>
            <p:nvSpPr>
              <p:cNvPr id="48" name="文本框 47"/>
              <p:cNvSpPr txBox="1">
                <a:spLocks noRot="1" noChangeAspect="1" noMove="1" noResize="1" noEditPoints="1" noAdjustHandles="1" noChangeArrowheads="1" noChangeShapeType="1" noTextEdit="1"/>
              </p:cNvSpPr>
              <p:nvPr/>
            </p:nvSpPr>
            <p:spPr>
              <a:xfrm>
                <a:off x="3472016" y="3725781"/>
                <a:ext cx="2756168" cy="312586"/>
              </a:xfrm>
              <a:prstGeom prst="rect">
                <a:avLst/>
              </a:prstGeom>
              <a:blipFill rotWithShape="0">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3476209" y="4664843"/>
                <a:ext cx="2823983" cy="3125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1" i="1" smtClean="0">
                          <a:solidFill>
                            <a:schemeClr val="tx1"/>
                          </a:solidFill>
                          <a:latin typeface="Cambria Math" panose="02040503050406030204" pitchFamily="18" charset="0"/>
                        </a:rPr>
                        <m:t>𝟑</m:t>
                      </m:r>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𝟓𝟒</m:t>
                      </m:r>
                    </m:oMath>
                  </m:oMathPara>
                </a14:m>
                <a:endParaRPr lang="zh-CN" altLang="en-US">
                  <a:solidFill>
                    <a:schemeClr val="tx1"/>
                  </a:solidFill>
                </a:endParaRPr>
              </a:p>
            </p:txBody>
          </p:sp>
        </mc:Choice>
        <mc:Fallback xmlns="">
          <p:sp>
            <p:nvSpPr>
              <p:cNvPr id="49" name="文本框 48"/>
              <p:cNvSpPr txBox="1">
                <a:spLocks noRot="1" noChangeAspect="1" noMove="1" noResize="1" noEditPoints="1" noAdjustHandles="1" noChangeArrowheads="1" noChangeShapeType="1" noTextEdit="1"/>
              </p:cNvSpPr>
              <p:nvPr/>
            </p:nvSpPr>
            <p:spPr>
              <a:xfrm>
                <a:off x="3476209" y="4664843"/>
                <a:ext cx="2823983" cy="312586"/>
              </a:xfrm>
              <a:prstGeom prst="rect">
                <a:avLst/>
              </a:prstGeom>
              <a:blipFill rotWithShape="0">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p:cNvSpPr txBox="1"/>
              <p:nvPr/>
            </p:nvSpPr>
            <p:spPr>
              <a:xfrm>
                <a:off x="3501257" y="5627594"/>
                <a:ext cx="2726927" cy="74347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i="1" smtClean="0">
                          <a:solidFill>
                            <a:schemeClr val="tx1"/>
                          </a:solidFill>
                          <a:latin typeface="Cambria Math" panose="02040503050406030204" pitchFamily="18" charset="0"/>
                        </a:rPr>
                        <m:t>𝟑</m:t>
                      </m:r>
                      <m:r>
                        <a:rPr lang="en-US" altLang="zh-CN"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𝟑𝟏</m:t>
                      </m:r>
                    </m:oMath>
                  </m:oMathPara>
                </a14:m>
                <a:endParaRPr lang="zh-CN" altLang="en-US">
                  <a:solidFill>
                    <a:schemeClr val="tx1"/>
                  </a:solidFill>
                </a:endParaRPr>
              </a:p>
              <a:p>
                <a:endParaRPr lang="zh-CN" altLang="en-US"/>
              </a:p>
              <a:p>
                <a:endParaRPr lang="zh-CN" altLang="en-US">
                  <a:solidFill>
                    <a:srgbClr val="00B0F0"/>
                  </a:solidFill>
                </a:endParaRPr>
              </a:p>
            </p:txBody>
          </p:sp>
        </mc:Choice>
        <mc:Fallback xmlns="">
          <p:sp>
            <p:nvSpPr>
              <p:cNvPr id="50" name="文本框 49"/>
              <p:cNvSpPr txBox="1">
                <a:spLocks noRot="1" noChangeAspect="1" noMove="1" noResize="1" noEditPoints="1" noAdjustHandles="1" noChangeArrowheads="1" noChangeShapeType="1" noTextEdit="1"/>
              </p:cNvSpPr>
              <p:nvPr/>
            </p:nvSpPr>
            <p:spPr>
              <a:xfrm>
                <a:off x="3501257" y="5627594"/>
                <a:ext cx="2726927" cy="743473"/>
              </a:xfrm>
              <a:prstGeom prst="rect">
                <a:avLst/>
              </a:prstGeom>
              <a:blipFill rotWithShape="0">
                <a:blip r:embed="rId18"/>
                <a:stretch>
                  <a:fillRect/>
                </a:stretch>
              </a:blipFill>
            </p:spPr>
            <p:txBody>
              <a:bodyPr/>
              <a:lstStyle/>
              <a:p>
                <a:r>
                  <a:rPr lang="zh-CN" altLang="en-US">
                    <a:noFill/>
                  </a:rPr>
                  <a:t> </a:t>
                </a:r>
              </a:p>
            </p:txBody>
          </p:sp>
        </mc:Fallback>
      </mc:AlternateContent>
      <p:cxnSp>
        <p:nvCxnSpPr>
          <p:cNvPr id="51" name="直接箭头连接符 50"/>
          <p:cNvCxnSpPr>
            <a:stCxn id="6" idx="6"/>
            <a:endCxn id="45" idx="2"/>
          </p:cNvCxnSpPr>
          <p:nvPr/>
        </p:nvCxnSpPr>
        <p:spPr bwMode="auto">
          <a:xfrm>
            <a:off x="2135758" y="3691099"/>
            <a:ext cx="933584" cy="180000"/>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53" name="直接箭头连接符 52"/>
          <p:cNvCxnSpPr>
            <a:stCxn id="7" idx="6"/>
            <a:endCxn id="45" idx="2"/>
          </p:cNvCxnSpPr>
          <p:nvPr/>
        </p:nvCxnSpPr>
        <p:spPr bwMode="auto">
          <a:xfrm flipV="1">
            <a:off x="2135758" y="3871099"/>
            <a:ext cx="933584" cy="310369"/>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55" name="直接箭头连接符 54"/>
          <p:cNvCxnSpPr>
            <a:stCxn id="7" idx="6"/>
            <a:endCxn id="13" idx="2"/>
          </p:cNvCxnSpPr>
          <p:nvPr/>
        </p:nvCxnSpPr>
        <p:spPr bwMode="auto">
          <a:xfrm>
            <a:off x="2135758" y="4181468"/>
            <a:ext cx="933584" cy="635968"/>
          </a:xfrm>
          <a:prstGeom prst="straightConnector1">
            <a:avLst/>
          </a:prstGeom>
          <a:solidFill>
            <a:srgbClr val="C0C0C0">
              <a:alpha val="0"/>
            </a:srgbClr>
          </a:solidFill>
          <a:ln w="19050" cap="flat" cmpd="sng" algn="ctr">
            <a:solidFill>
              <a:schemeClr val="bg1">
                <a:lumMod val="95000"/>
              </a:schemeClr>
            </a:solidFill>
            <a:prstDash val="solid"/>
            <a:round/>
            <a:headEnd type="none" w="med" len="med"/>
            <a:tailEnd type="triangle"/>
          </a:ln>
          <a:effectLst/>
        </p:spPr>
      </p:cxnSp>
      <p:sp>
        <p:nvSpPr>
          <p:cNvPr id="58" name="文本框 57"/>
          <p:cNvSpPr txBox="1"/>
          <p:nvPr/>
        </p:nvSpPr>
        <p:spPr>
          <a:xfrm>
            <a:off x="6315925" y="2727642"/>
            <a:ext cx="2648563" cy="523220"/>
          </a:xfrm>
          <a:prstGeom prst="rect">
            <a:avLst/>
          </a:prstGeom>
          <a:noFill/>
        </p:spPr>
        <p:txBody>
          <a:bodyPr wrap="square" rtlCol="0">
            <a:spAutoFit/>
          </a:bodyPr>
          <a:lstStyle/>
          <a:p>
            <a:pPr algn="ctr"/>
            <a:r>
              <a:rPr lang="en-US" altLang="zh-CN"/>
              <a:t>TABLE I. Predicted accuracy between tasks and workers</a:t>
            </a:r>
            <a:endParaRPr lang="zh-CN" altLang="en-US"/>
          </a:p>
        </p:txBody>
      </p:sp>
      <p:sp>
        <p:nvSpPr>
          <p:cNvPr id="59" name="标题 1"/>
          <p:cNvSpPr>
            <a:spLocks noGrp="1"/>
          </p:cNvSpPr>
          <p:nvPr>
            <p:ph type="title"/>
          </p:nvPr>
        </p:nvSpPr>
        <p:spPr>
          <a:xfrm>
            <a:off x="138336" y="115888"/>
            <a:ext cx="8867328" cy="714375"/>
          </a:xfrm>
        </p:spPr>
        <p:txBody>
          <a:bodyPr/>
          <a:lstStyle/>
          <a:p>
            <a:pPr algn="ctr"/>
            <a:r>
              <a:rPr lang="en-US" altLang="zh-CN"/>
              <a:t>Optimized Greedy Algorithm</a:t>
            </a:r>
            <a:endParaRPr lang="zh-CN" altLang="en-US"/>
          </a:p>
        </p:txBody>
      </p:sp>
      <p:cxnSp>
        <p:nvCxnSpPr>
          <p:cNvPr id="54" name="直接箭头连接符 53"/>
          <p:cNvCxnSpPr>
            <a:stCxn id="7" idx="6"/>
            <a:endCxn id="14" idx="2"/>
          </p:cNvCxnSpPr>
          <p:nvPr/>
        </p:nvCxnSpPr>
        <p:spPr bwMode="auto">
          <a:xfrm>
            <a:off x="2135758" y="4181468"/>
            <a:ext cx="933584" cy="1582305"/>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52" name="直接箭头连接符 51"/>
          <p:cNvCxnSpPr>
            <a:stCxn id="6" idx="6"/>
            <a:endCxn id="13" idx="2"/>
          </p:cNvCxnSpPr>
          <p:nvPr/>
        </p:nvCxnSpPr>
        <p:spPr bwMode="auto">
          <a:xfrm>
            <a:off x="2135758" y="3691099"/>
            <a:ext cx="933584" cy="1126337"/>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47" name="直接箭头连接符 46"/>
          <p:cNvCxnSpPr>
            <a:stCxn id="5" idx="6"/>
            <a:endCxn id="13" idx="2"/>
          </p:cNvCxnSpPr>
          <p:nvPr/>
        </p:nvCxnSpPr>
        <p:spPr bwMode="auto">
          <a:xfrm>
            <a:off x="2135758" y="3200730"/>
            <a:ext cx="933584" cy="1616706"/>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sp>
        <p:nvSpPr>
          <p:cNvPr id="8" name="椭圆 7"/>
          <p:cNvSpPr/>
          <p:nvPr/>
        </p:nvSpPr>
        <p:spPr bwMode="auto">
          <a:xfrm>
            <a:off x="1775758" y="4491837"/>
            <a:ext cx="360000" cy="360000"/>
          </a:xfrm>
          <a:prstGeom prst="ellipse">
            <a:avLst/>
          </a:prstGeom>
          <a:solidFill>
            <a:schemeClr val="bg1">
              <a:alpha val="0"/>
            </a:schemeClr>
          </a:solid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cxnSp>
        <p:nvCxnSpPr>
          <p:cNvPr id="18" name="直接箭头连接符 17"/>
          <p:cNvCxnSpPr>
            <a:stCxn id="8" idx="6"/>
            <a:endCxn id="13" idx="2"/>
          </p:cNvCxnSpPr>
          <p:nvPr/>
        </p:nvCxnSpPr>
        <p:spPr bwMode="auto">
          <a:xfrm>
            <a:off x="2135758" y="4671837"/>
            <a:ext cx="933584" cy="145599"/>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20" name="直接箭头连接符 19"/>
          <p:cNvCxnSpPr>
            <a:stCxn id="8" idx="6"/>
            <a:endCxn id="14" idx="2"/>
          </p:cNvCxnSpPr>
          <p:nvPr/>
        </p:nvCxnSpPr>
        <p:spPr bwMode="auto">
          <a:xfrm>
            <a:off x="2135758" y="4671837"/>
            <a:ext cx="933584" cy="1091936"/>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21" name="直接箭头连接符 20"/>
          <p:cNvCxnSpPr>
            <a:stCxn id="9" idx="6"/>
            <a:endCxn id="45" idx="2"/>
          </p:cNvCxnSpPr>
          <p:nvPr/>
        </p:nvCxnSpPr>
        <p:spPr bwMode="auto">
          <a:xfrm flipV="1">
            <a:off x="2135758" y="3871099"/>
            <a:ext cx="933584" cy="1261462"/>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23" name="直接箭头连接符 22"/>
          <p:cNvCxnSpPr>
            <a:stCxn id="9" idx="6"/>
            <a:endCxn id="14" idx="2"/>
          </p:cNvCxnSpPr>
          <p:nvPr/>
        </p:nvCxnSpPr>
        <p:spPr bwMode="auto">
          <a:xfrm>
            <a:off x="2135758" y="5132561"/>
            <a:ext cx="933584" cy="631212"/>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24" name="直接箭头连接符 23"/>
          <p:cNvCxnSpPr>
            <a:stCxn id="10" idx="6"/>
            <a:endCxn id="13" idx="2"/>
          </p:cNvCxnSpPr>
          <p:nvPr/>
        </p:nvCxnSpPr>
        <p:spPr bwMode="auto">
          <a:xfrm flipV="1">
            <a:off x="2135758" y="4817436"/>
            <a:ext cx="933584" cy="775849"/>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p:cxnSp>
        <p:nvCxnSpPr>
          <p:cNvPr id="26" name="直接箭头连接符 25"/>
          <p:cNvCxnSpPr>
            <a:stCxn id="10" idx="6"/>
            <a:endCxn id="14" idx="2"/>
          </p:cNvCxnSpPr>
          <p:nvPr/>
        </p:nvCxnSpPr>
        <p:spPr bwMode="auto">
          <a:xfrm>
            <a:off x="2135758" y="5593285"/>
            <a:ext cx="933584" cy="170488"/>
          </a:xfrm>
          <a:prstGeom prst="straightConnector1">
            <a:avLst/>
          </a:prstGeom>
          <a:solidFill>
            <a:srgbClr val="C0C0C0">
              <a:alpha val="0"/>
            </a:srgbClr>
          </a:solidFill>
          <a:ln w="1905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0" name="矩形标注 59"/>
              <p:cNvSpPr>
                <a:spLocks noChangeArrowheads="1"/>
              </p:cNvSpPr>
              <p:nvPr/>
            </p:nvSpPr>
            <p:spPr bwMode="auto">
              <a:xfrm>
                <a:off x="1203764" y="6044497"/>
                <a:ext cx="4536504" cy="689002"/>
              </a:xfrm>
              <a:prstGeom prst="wedgeRectCallout">
                <a:avLst>
                  <a:gd name="adj1" fmla="val -23706"/>
                  <a:gd name="adj2" fmla="val -81005"/>
                </a:avLst>
              </a:prstGeom>
              <a:solidFill>
                <a:srgbClr val="FFC000"/>
              </a:solidFill>
              <a:ln>
                <a:noFill/>
              </a:ln>
            </p:spPr>
            <p:txBody>
              <a:bodyPr/>
              <a:lstStyle>
                <a:defPPr>
                  <a:defRPr lang="ko-KR"/>
                </a:defPPr>
                <a:lvl1pPr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9pPr>
              </a:lstStyle>
              <a:p>
                <a:pPr algn="just" eaLnBrk="1" hangingPunct="1">
                  <a:buNone/>
                </a:pPr>
                <a14:m>
                  <m:oMath xmlns:m="http://schemas.openxmlformats.org/officeDocument/2006/math">
                    <m:sSub>
                      <m:sSubPr>
                        <m:ctrlPr>
                          <a:rPr lang="en-US" altLang="zh-CN" sz="1600" i="1" smtClean="0">
                            <a:latin typeface="Cambria Math" panose="02040503050406030204" pitchFamily="18" charset="0"/>
                          </a:rPr>
                        </m:ctrlPr>
                      </m:sSubPr>
                      <m:e>
                        <m:r>
                          <a:rPr lang="en-US" altLang="zh-CN" sz="1600" b="1" i="1" smtClean="0">
                            <a:latin typeface="Cambria Math" panose="02040503050406030204" pitchFamily="18" charset="0"/>
                          </a:rPr>
                          <m:t>𝒕</m:t>
                        </m:r>
                      </m:e>
                      <m:sub>
                        <m:r>
                          <a:rPr lang="en-US" altLang="zh-CN" sz="1600" b="1" i="1" smtClean="0">
                            <a:latin typeface="Cambria Math" panose="02040503050406030204" pitchFamily="18" charset="0"/>
                          </a:rPr>
                          <m:t>𝟏</m:t>
                        </m:r>
                      </m:sub>
                    </m:sSub>
                  </m:oMath>
                </a14:m>
                <a:r>
                  <a:rPr lang="en-US" altLang="zh-CN" sz="1600">
                    <a:cs typeface="ＭＳ Ｐゴシック" charset="-128"/>
                  </a:rPr>
                  <a:t>, </a:t>
                </a:r>
                <a14:m>
                  <m:oMath xmlns:m="http://schemas.openxmlformats.org/officeDocument/2006/math">
                    <m:sSub>
                      <m:sSubPr>
                        <m:ctrlPr>
                          <a:rPr lang="en-US" altLang="zh-CN" sz="1600" i="1" smtClean="0">
                            <a:latin typeface="Cambria Math" panose="02040503050406030204" pitchFamily="18" charset="0"/>
                          </a:rPr>
                        </m:ctrlPr>
                      </m:sSubPr>
                      <m:e>
                        <m:r>
                          <a:rPr lang="en-US" altLang="zh-CN" sz="1600" b="1" i="1" smtClean="0">
                            <a:latin typeface="Cambria Math" panose="02040503050406030204" pitchFamily="18" charset="0"/>
                          </a:rPr>
                          <m:t>𝒕</m:t>
                        </m:r>
                      </m:e>
                      <m:sub>
                        <m:r>
                          <a:rPr lang="en-US" altLang="zh-CN" sz="1600" b="1" i="1" smtClean="0">
                            <a:latin typeface="Cambria Math" panose="02040503050406030204" pitchFamily="18" charset="0"/>
                          </a:rPr>
                          <m:t>𝟐</m:t>
                        </m:r>
                      </m:sub>
                    </m:sSub>
                  </m:oMath>
                </a14:m>
                <a:r>
                  <a:rPr lang="en-US" altLang="zh-CN" sz="1600" dirty="0">
                    <a:cs typeface="ＭＳ Ｐゴシック" charset="-128"/>
                  </a:rPr>
                  <a:t> </a:t>
                </a:r>
                <a:r>
                  <a:rPr lang="en-US" altLang="zh-CN" sz="1600">
                    <a:cs typeface="ＭＳ Ｐゴシック" charset="-128"/>
                  </a:rPr>
                  <a:t>and </a:t>
                </a:r>
                <a14:m>
                  <m:oMath xmlns:m="http://schemas.openxmlformats.org/officeDocument/2006/math">
                    <m:sSub>
                      <m:sSubPr>
                        <m:ctrlPr>
                          <a:rPr lang="en-US" altLang="zh-CN" sz="1600" i="1" smtClean="0">
                            <a:latin typeface="Cambria Math" panose="02040503050406030204" pitchFamily="18" charset="0"/>
                          </a:rPr>
                        </m:ctrlPr>
                      </m:sSubPr>
                      <m:e>
                        <m:r>
                          <a:rPr lang="en-US" altLang="zh-CN" sz="1600" b="1" i="1" smtClean="0">
                            <a:latin typeface="Cambria Math" panose="02040503050406030204" pitchFamily="18" charset="0"/>
                          </a:rPr>
                          <m:t>𝒕</m:t>
                        </m:r>
                      </m:e>
                      <m:sub>
                        <m:r>
                          <a:rPr lang="en-US" altLang="zh-CN" sz="1600" b="1" i="1" smtClean="0">
                            <a:latin typeface="Cambria Math" panose="02040503050406030204" pitchFamily="18" charset="0"/>
                          </a:rPr>
                          <m:t>𝟑</m:t>
                        </m:r>
                      </m:sub>
                    </m:sSub>
                  </m:oMath>
                </a14:m>
                <a:r>
                  <a:rPr lang="en-US" altLang="zh-CN" sz="1600" dirty="0">
                    <a:cs typeface="ＭＳ Ｐゴシック" charset="-128"/>
                  </a:rPr>
                  <a:t> </a:t>
                </a:r>
                <a:r>
                  <a:rPr lang="en-US" altLang="zh-CN" sz="1600">
                    <a:cs typeface="ＭＳ Ｐゴシック" charset="-128"/>
                  </a:rPr>
                  <a:t>are all completed. Then</a:t>
                </a:r>
              </a:p>
              <a:p>
                <a:pPr algn="just" eaLnBrk="1" hangingPunct="1">
                  <a:buNone/>
                </a:pPr>
                <a:r>
                  <a:rPr lang="en-US" altLang="zh-CN" sz="2400" smtClean="0">
                    <a:solidFill>
                      <a:schemeClr val="tx1"/>
                    </a:solidFill>
                    <a:cs typeface="ＭＳ Ｐゴシック" charset="-128"/>
                  </a:rPr>
                  <a:t>Latency(</a:t>
                </a:r>
                <a:r>
                  <a:rPr lang="en-US" altLang="zh-CN" sz="2400" i="1">
                    <a:solidFill>
                      <a:schemeClr val="tx1"/>
                    </a:solidFill>
                    <a:cs typeface="ＭＳ Ｐゴシック" charset="-128"/>
                  </a:rPr>
                  <a:t>M</a:t>
                </a:r>
                <a:r>
                  <a:rPr lang="en-US" altLang="zh-CN" sz="2400">
                    <a:solidFill>
                      <a:schemeClr val="tx1"/>
                    </a:solidFill>
                    <a:cs typeface="ＭＳ Ｐゴシック" charset="-128"/>
                  </a:rPr>
                  <a:t>) = </a:t>
                </a:r>
                <a14:m>
                  <m:oMath xmlns:m="http://schemas.openxmlformats.org/officeDocument/2006/math">
                    <m:r>
                      <a:rPr lang="en-US" altLang="zh-CN" sz="2400" b="1" i="1" smtClean="0">
                        <a:solidFill>
                          <a:schemeClr val="tx1"/>
                        </a:solidFill>
                        <a:latin typeface="Cambria Math" panose="02040503050406030204" pitchFamily="18" charset="0"/>
                        <a:cs typeface="ＭＳ Ｐゴシック" charset="-128"/>
                      </a:rPr>
                      <m:t>𝒎𝒂𝒙</m:t>
                    </m:r>
                    <m:d>
                      <m:dPr>
                        <m:begChr m:val="{"/>
                        <m:endChr m:val="}"/>
                        <m:ctrlPr>
                          <a:rPr lang="en-US" altLang="zh-CN" sz="2400" b="1" i="1" smtClean="0">
                            <a:solidFill>
                              <a:schemeClr val="tx1"/>
                            </a:solidFill>
                            <a:latin typeface="Cambria Math" panose="02040503050406030204" pitchFamily="18" charset="0"/>
                            <a:cs typeface="ＭＳ Ｐゴシック" charset="-128"/>
                          </a:rPr>
                        </m:ctrlPr>
                      </m:dPr>
                      <m:e>
                        <m:r>
                          <a:rPr lang="en-US" altLang="zh-CN" sz="2400" b="1" i="1" smtClean="0">
                            <a:solidFill>
                              <a:schemeClr val="tx1"/>
                            </a:solidFill>
                            <a:latin typeface="Cambria Math" panose="02040503050406030204" pitchFamily="18" charset="0"/>
                            <a:cs typeface="ＭＳ Ｐゴシック" charset="-128"/>
                          </a:rPr>
                          <m:t>𝟓</m:t>
                        </m:r>
                        <m:r>
                          <a:rPr lang="en-US" altLang="zh-CN" sz="2400" b="1" i="1" smtClean="0">
                            <a:solidFill>
                              <a:schemeClr val="tx1"/>
                            </a:solidFill>
                            <a:latin typeface="Cambria Math" panose="02040503050406030204" pitchFamily="18" charset="0"/>
                            <a:cs typeface="ＭＳ Ｐゴシック" charset="-128"/>
                          </a:rPr>
                          <m:t>,</m:t>
                        </m:r>
                        <m:r>
                          <a:rPr lang="en-US" altLang="zh-CN" sz="2400" b="1" i="1" smtClean="0">
                            <a:solidFill>
                              <a:schemeClr val="tx1"/>
                            </a:solidFill>
                            <a:latin typeface="Cambria Math" panose="02040503050406030204" pitchFamily="18" charset="0"/>
                            <a:cs typeface="ＭＳ Ｐゴシック" charset="-128"/>
                          </a:rPr>
                          <m:t>𝟔</m:t>
                        </m:r>
                        <m:r>
                          <a:rPr lang="en-US" altLang="zh-CN" sz="2400" b="1" i="1" smtClean="0">
                            <a:solidFill>
                              <a:schemeClr val="tx1"/>
                            </a:solidFill>
                            <a:latin typeface="Cambria Math" panose="02040503050406030204" pitchFamily="18" charset="0"/>
                            <a:cs typeface="ＭＳ Ｐゴシック" charset="-128"/>
                          </a:rPr>
                          <m:t>,</m:t>
                        </m:r>
                        <m:r>
                          <a:rPr lang="en-US" altLang="zh-CN" sz="2400" b="1" i="1" smtClean="0">
                            <a:solidFill>
                              <a:schemeClr val="tx1"/>
                            </a:solidFill>
                            <a:latin typeface="Cambria Math" panose="02040503050406030204" pitchFamily="18" charset="0"/>
                            <a:cs typeface="ＭＳ Ｐゴシック" charset="-128"/>
                          </a:rPr>
                          <m:t>𝟔</m:t>
                        </m:r>
                      </m:e>
                    </m:d>
                    <m:r>
                      <a:rPr lang="en-US" altLang="zh-CN" sz="2400" b="1" i="1" smtClean="0">
                        <a:solidFill>
                          <a:schemeClr val="tx1"/>
                        </a:solidFill>
                        <a:latin typeface="Cambria Math" panose="02040503050406030204" pitchFamily="18" charset="0"/>
                        <a:cs typeface="ＭＳ Ｐゴシック" charset="-128"/>
                      </a:rPr>
                      <m:t>=</m:t>
                    </m:r>
                    <m:r>
                      <a:rPr lang="en-US" altLang="zh-CN" sz="2400" b="1" i="1" smtClean="0">
                        <a:solidFill>
                          <a:schemeClr val="tx1"/>
                        </a:solidFill>
                        <a:latin typeface="Cambria Math" panose="02040503050406030204" pitchFamily="18" charset="0"/>
                        <a:cs typeface="ＭＳ Ｐゴシック" charset="-128"/>
                      </a:rPr>
                      <m:t>𝟔</m:t>
                    </m:r>
                    <m:r>
                      <a:rPr lang="en-US" altLang="zh-CN" sz="2400" b="1" i="1" smtClean="0">
                        <a:solidFill>
                          <a:schemeClr val="tx1"/>
                        </a:solidFill>
                        <a:latin typeface="Cambria Math" panose="02040503050406030204" pitchFamily="18" charset="0"/>
                        <a:cs typeface="ＭＳ Ｐゴシック" charset="-128"/>
                      </a:rPr>
                      <m:t>.</m:t>
                    </m:r>
                  </m:oMath>
                </a14:m>
                <a:endParaRPr lang="en-US" altLang="zh-CN" sz="2400" dirty="0">
                  <a:solidFill>
                    <a:schemeClr val="tx1"/>
                  </a:solidFill>
                  <a:cs typeface="ＭＳ Ｐゴシック" charset="-128"/>
                </a:endParaRPr>
              </a:p>
            </p:txBody>
          </p:sp>
        </mc:Choice>
        <mc:Fallback xmlns="">
          <p:sp>
            <p:nvSpPr>
              <p:cNvPr id="60" name="矩形标注 59"/>
              <p:cNvSpPr>
                <a:spLocks noRot="1" noChangeAspect="1" noMove="1" noResize="1" noEditPoints="1" noAdjustHandles="1" noChangeArrowheads="1" noChangeShapeType="1" noTextEdit="1"/>
              </p:cNvSpPr>
              <p:nvPr/>
            </p:nvSpPr>
            <p:spPr bwMode="auto">
              <a:xfrm>
                <a:off x="1203764" y="6044497"/>
                <a:ext cx="4536504" cy="689002"/>
              </a:xfrm>
              <a:prstGeom prst="wedgeRectCallout">
                <a:avLst>
                  <a:gd name="adj1" fmla="val -23706"/>
                  <a:gd name="adj2" fmla="val -81005"/>
                </a:avLst>
              </a:prstGeom>
              <a:blipFill rotWithShape="0">
                <a:blip r:embed="rId19"/>
                <a:stretch>
                  <a:fillRect l="-2013" b="-17450"/>
                </a:stretch>
              </a:blipFill>
              <a:ln>
                <a:noFill/>
              </a:ln>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a:defRPr/>
            </a:pPr>
            <a:fld id="{73697CC5-BB9E-487E-AFF3-8F5506CF83B5}" type="slidenum">
              <a:rPr lang="en-US" altLang="ko-KR" smtClean="0"/>
              <a:pPr>
                <a:defRPr/>
              </a:pPr>
              <a:t>48</a:t>
            </a:fld>
            <a:endParaRPr lang="en-US" altLang="ko-KR"/>
          </a:p>
        </p:txBody>
      </p:sp>
      <mc:AlternateContent xmlns:mc="http://schemas.openxmlformats.org/markup-compatibility/2006" xmlns:a14="http://schemas.microsoft.com/office/drawing/2010/main">
        <mc:Choice Requires="a14">
          <p:sp>
            <p:nvSpPr>
              <p:cNvPr id="62" name="矩形 61"/>
              <p:cNvSpPr/>
              <p:nvPr/>
            </p:nvSpPr>
            <p:spPr bwMode="auto">
              <a:xfrm>
                <a:off x="6400560" y="1052737"/>
                <a:ext cx="2375818" cy="360040"/>
              </a:xfrm>
              <a:prstGeom prst="rect">
                <a:avLst/>
              </a:prstGeom>
              <a:solidFill>
                <a:srgbClr val="FFC000"/>
              </a:solidFill>
              <a:ln>
                <a:noFill/>
              </a:ln>
            </p:spPr>
            <p:txBody>
              <a:bodyPr anchor="ctr"/>
              <a:lstStyle>
                <a:defPPr>
                  <a:defRPr lang="ko-KR"/>
                </a:defPPr>
                <a:lvl1pPr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9pPr>
              </a:lstStyle>
              <a:p>
                <a:pPr algn="ctr" eaLnBrk="1" hangingPunct="1"/>
                <a:r>
                  <a:rPr lang="en-US" altLang="zh-CN" sz="2000" smtClean="0">
                    <a:latin typeface="+mn-lt"/>
                    <a:cs typeface="ＭＳ Ｐゴシック" charset="-128"/>
                  </a:rPr>
                  <a:t>CR = </a:t>
                </a:r>
                <a14:m>
                  <m:oMath xmlns:m="http://schemas.openxmlformats.org/officeDocument/2006/math">
                    <m:r>
                      <a:rPr lang="en-US" altLang="zh-CN" sz="2000" i="1" smtClean="0">
                        <a:latin typeface="Cambria Math" panose="02040503050406030204" pitchFamily="18" charset="0"/>
                        <a:ea typeface="黑体" panose="02010609060101010101" pitchFamily="49" charset="-122"/>
                      </a:rPr>
                      <m:t>𝟕</m:t>
                    </m:r>
                    <m:r>
                      <a:rPr lang="en-US" altLang="zh-CN" sz="2000" b="1" i="1" smtClean="0">
                        <a:latin typeface="Cambria Math" panose="02040503050406030204" pitchFamily="18" charset="0"/>
                        <a:ea typeface="黑体" panose="02010609060101010101" pitchFamily="49" charset="-122"/>
                      </a:rPr>
                      <m:t>.</m:t>
                    </m:r>
                    <m:r>
                      <a:rPr lang="en-US" altLang="zh-CN" sz="2000" b="1" i="1" smtClean="0">
                        <a:latin typeface="Cambria Math" panose="02040503050406030204" pitchFamily="18" charset="0"/>
                        <a:ea typeface="黑体" panose="02010609060101010101" pitchFamily="49" charset="-122"/>
                      </a:rPr>
                      <m:t>𝟕𝟑𝟖</m:t>
                    </m:r>
                  </m:oMath>
                </a14:m>
                <a:endParaRPr lang="zh-CN" altLang="en-US" sz="2000" dirty="0">
                  <a:latin typeface="+mn-lt"/>
                  <a:cs typeface="ＭＳ Ｐゴシック" charset="-128"/>
                </a:endParaRPr>
              </a:p>
            </p:txBody>
          </p:sp>
        </mc:Choice>
        <mc:Fallback xmlns="">
          <p:sp>
            <p:nvSpPr>
              <p:cNvPr id="62" name="矩形 61"/>
              <p:cNvSpPr>
                <a:spLocks noRot="1" noChangeAspect="1" noMove="1" noResize="1" noEditPoints="1" noAdjustHandles="1" noChangeArrowheads="1" noChangeShapeType="1" noTextEdit="1"/>
              </p:cNvSpPr>
              <p:nvPr/>
            </p:nvSpPr>
            <p:spPr bwMode="auto">
              <a:xfrm>
                <a:off x="6400560" y="1052737"/>
                <a:ext cx="2375818" cy="360040"/>
              </a:xfrm>
              <a:prstGeom prst="rect">
                <a:avLst/>
              </a:prstGeom>
              <a:blipFill rotWithShape="0">
                <a:blip r:embed="rId20"/>
                <a:stretch>
                  <a:fillRect t="-13559" b="-37288"/>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内容占位符 2"/>
              <p:cNvSpPr>
                <a:spLocks noGrp="1"/>
              </p:cNvSpPr>
              <p:nvPr>
                <p:ph idx="1"/>
              </p:nvPr>
            </p:nvSpPr>
            <p:spPr>
              <a:xfrm>
                <a:off x="457200" y="980728"/>
                <a:ext cx="8363272" cy="5688360"/>
              </a:xfrm>
            </p:spPr>
            <p:txBody>
              <a:bodyPr/>
              <a:lstStyle/>
              <a:p>
                <a:r>
                  <a:rPr lang="en-US" altLang="zh-CN" sz="2800"/>
                  <a:t>Basic </a:t>
                </a:r>
                <a:r>
                  <a:rPr lang="en-US" altLang="zh-CN" sz="2800" smtClean="0"/>
                  <a:t>idea of AAM</a:t>
                </a:r>
                <a:endParaRPr lang="en-US" altLang="zh-CN" sz="2800"/>
              </a:p>
              <a:p>
                <a:pPr lvl="1"/>
                <a:r>
                  <a:rPr lang="en-US" altLang="zh-CN" sz="2400"/>
                  <a:t>Dynamically select the greedy strategy</a:t>
                </a:r>
              </a:p>
              <a:p>
                <a:pPr lvl="2"/>
                <a:r>
                  <a:rPr lang="en-US" altLang="zh-CN" sz="2100"/>
                  <a:t>When </a:t>
                </a:r>
                <a14:m>
                  <m:oMath xmlns:m="http://schemas.openxmlformats.org/officeDocument/2006/math">
                    <m:r>
                      <a:rPr lang="en-US" altLang="zh-CN" sz="2100" i="1">
                        <a:solidFill>
                          <a:srgbClr val="FF0000"/>
                        </a:solidFill>
                        <a:latin typeface="Cambria Math" panose="02040503050406030204" pitchFamily="18" charset="0"/>
                      </a:rPr>
                      <m:t>𝑎𝑣𝑔</m:t>
                    </m:r>
                    <m:r>
                      <a:rPr lang="en-US" altLang="zh-CN" sz="2100" i="1">
                        <a:solidFill>
                          <a:srgbClr val="FF0000"/>
                        </a:solidFill>
                        <a:latin typeface="Cambria Math" panose="02040503050406030204" pitchFamily="18" charset="0"/>
                      </a:rPr>
                      <m:t>&lt; </m:t>
                    </m:r>
                    <m:r>
                      <a:rPr lang="en-US" altLang="zh-CN" sz="2100" i="1">
                        <a:solidFill>
                          <a:srgbClr val="FF0000"/>
                        </a:solidFill>
                        <a:latin typeface="Cambria Math" panose="02040503050406030204" pitchFamily="18" charset="0"/>
                      </a:rPr>
                      <m:t>𝑚𝑎𝑥𝑅𝑒𝑚𝑎𝑖𝑛</m:t>
                    </m:r>
                  </m:oMath>
                </a14:m>
                <a:r>
                  <a:rPr lang="en-US" altLang="zh-CN" sz="2100"/>
                  <a:t>, greedily assign the uncompleted tasks with the</a:t>
                </a:r>
                <a:r>
                  <a:rPr lang="en-US" altLang="zh-CN" sz="2100">
                    <a:solidFill>
                      <a:srgbClr val="FF0000"/>
                    </a:solidFill>
                  </a:rPr>
                  <a:t> least accumulated accuracy</a:t>
                </a:r>
                <a:endParaRPr lang="en-US" altLang="zh-CN" sz="2100"/>
              </a:p>
              <a:p>
                <a:pPr lvl="2"/>
                <a:endParaRPr lang="en-US" altLang="zh-CN"/>
              </a:p>
            </p:txBody>
          </p:sp>
        </mc:Choice>
        <mc:Fallback xmlns="">
          <p:sp>
            <p:nvSpPr>
              <p:cNvPr id="63" name="内容占位符 2"/>
              <p:cNvSpPr>
                <a:spLocks noGrp="1" noRot="1" noChangeAspect="1" noMove="1" noResize="1" noEditPoints="1" noAdjustHandles="1" noChangeArrowheads="1" noChangeShapeType="1" noTextEdit="1"/>
              </p:cNvSpPr>
              <p:nvPr>
                <p:ph idx="1"/>
              </p:nvPr>
            </p:nvSpPr>
            <p:spPr>
              <a:xfrm>
                <a:off x="457200" y="980728"/>
                <a:ext cx="8363272" cy="5688360"/>
              </a:xfrm>
              <a:blipFill rotWithShape="0">
                <a:blip r:embed="rId21"/>
                <a:stretch>
                  <a:fillRect l="-583" t="-117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68561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algn="ctr" eaLnBrk="1" hangingPunct="1"/>
            <a:r>
              <a:rPr lang="en-US" altLang="zh-CN"/>
              <a:t>Outline</a:t>
            </a:r>
          </a:p>
        </p:txBody>
      </p:sp>
      <p:sp>
        <p:nvSpPr>
          <p:cNvPr id="17411" name="Content Placeholder 2"/>
          <p:cNvSpPr>
            <a:spLocks noGrp="1"/>
          </p:cNvSpPr>
          <p:nvPr>
            <p:ph sz="quarter" idx="1"/>
          </p:nvPr>
        </p:nvSpPr>
        <p:spPr>
          <a:xfrm>
            <a:off x="446088" y="1125538"/>
            <a:ext cx="8229600" cy="4648200"/>
          </a:xfrm>
        </p:spPr>
        <p:txBody>
          <a:bodyPr/>
          <a:lstStyle/>
          <a:p>
            <a:pPr eaLnBrk="1" hangingPunct="1">
              <a:spcBef>
                <a:spcPts val="1000"/>
              </a:spcBef>
              <a:spcAft>
                <a:spcPts val="4000"/>
              </a:spcAft>
            </a:pPr>
            <a:r>
              <a:rPr lang="en-US" altLang="zh-CN" sz="3200" dirty="0"/>
              <a:t>Background and Motivation</a:t>
            </a:r>
          </a:p>
          <a:p>
            <a:pPr eaLnBrk="1" hangingPunct="1">
              <a:spcBef>
                <a:spcPts val="1000"/>
              </a:spcBef>
              <a:spcAft>
                <a:spcPts val="4000"/>
              </a:spcAft>
            </a:pPr>
            <a:r>
              <a:rPr lang="en-US" altLang="zh-CN" sz="3200" dirty="0"/>
              <a:t>Problem Statement</a:t>
            </a:r>
          </a:p>
          <a:p>
            <a:pPr eaLnBrk="1" hangingPunct="1">
              <a:spcBef>
                <a:spcPts val="1000"/>
              </a:spcBef>
              <a:spcAft>
                <a:spcPts val="4000"/>
              </a:spcAft>
            </a:pPr>
            <a:r>
              <a:rPr lang="en-US" altLang="zh-CN" sz="3200"/>
              <a:t>Our Solutions</a:t>
            </a:r>
            <a:endParaRPr lang="en-US" altLang="zh-CN" sz="2800"/>
          </a:p>
          <a:p>
            <a:pPr eaLnBrk="1" hangingPunct="1">
              <a:spcBef>
                <a:spcPts val="1000"/>
              </a:spcBef>
              <a:spcAft>
                <a:spcPts val="4000"/>
              </a:spcAft>
            </a:pPr>
            <a:r>
              <a:rPr lang="en-US" altLang="zh-CN" sz="3200">
                <a:solidFill>
                  <a:srgbClr val="FF0000"/>
                </a:solidFill>
              </a:rPr>
              <a:t>Experiments</a:t>
            </a:r>
            <a:endParaRPr lang="en-US" altLang="zh-CN" sz="3200" dirty="0">
              <a:solidFill>
                <a:srgbClr val="FF0000"/>
              </a:solidFill>
            </a:endParaRPr>
          </a:p>
          <a:p>
            <a:pPr eaLnBrk="1" hangingPunct="1">
              <a:spcBef>
                <a:spcPts val="1000"/>
              </a:spcBef>
              <a:spcAft>
                <a:spcPts val="4000"/>
              </a:spcAft>
            </a:pPr>
            <a:r>
              <a:rPr lang="en-US" altLang="zh-CN" sz="3200"/>
              <a:t>Conclusions</a:t>
            </a:r>
            <a:endParaRPr lang="en-US" altLang="zh-CN" sz="3200" dirty="0"/>
          </a:p>
        </p:txBody>
      </p:sp>
      <p:sp>
        <p:nvSpPr>
          <p:cNvPr id="3" name="灯片编号占位符 2"/>
          <p:cNvSpPr>
            <a:spLocks noGrp="1"/>
          </p:cNvSpPr>
          <p:nvPr>
            <p:ph type="sldNum" sz="quarter" idx="12"/>
          </p:nvPr>
        </p:nvSpPr>
        <p:spPr/>
        <p:txBody>
          <a:bodyPr/>
          <a:lstStyle/>
          <a:p>
            <a:pPr>
              <a:defRPr/>
            </a:pPr>
            <a:fld id="{73697CC5-BB9E-487E-AFF3-8F5506CF83B5}" type="slidenum">
              <a:rPr lang="en-US" altLang="ko-KR" smtClean="0"/>
              <a:pPr>
                <a:defRPr/>
              </a:pPr>
              <a:t>49</a:t>
            </a:fld>
            <a:endParaRPr lang="en-US" altLang="ko-KR"/>
          </a:p>
        </p:txBody>
      </p:sp>
    </p:spTree>
    <p:extLst>
      <p:ext uri="{BB962C8B-B14F-4D97-AF65-F5344CB8AC3E}">
        <p14:creationId xmlns:p14="http://schemas.microsoft.com/office/powerpoint/2010/main" val="541545798"/>
      </p:ext>
    </p:ext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图片 18" descr="dress-blue-logo@2x.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49943" y="1381634"/>
            <a:ext cx="312102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 name="图片 21" descr="iPhon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993867" y="1013767"/>
            <a:ext cx="185737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Title 1"/>
          <p:cNvSpPr>
            <a:spLocks noGrp="1"/>
          </p:cNvSpPr>
          <p:nvPr>
            <p:ph type="title"/>
          </p:nvPr>
        </p:nvSpPr>
        <p:spPr>
          <a:xfrm>
            <a:off x="0" y="122238"/>
            <a:ext cx="9144000" cy="714375"/>
          </a:xfrm>
        </p:spPr>
        <p:txBody>
          <a:bodyPr/>
          <a:lstStyle/>
          <a:p>
            <a:pPr algn="ctr" eaLnBrk="1" hangingPunct="1"/>
            <a:r>
              <a:rPr lang="en-US" altLang="zh-CN" sz="3500"/>
              <a:t>Spatial Crowdsourcing Applications</a:t>
            </a:r>
          </a:p>
        </p:txBody>
      </p:sp>
      <p:pic>
        <p:nvPicPr>
          <p:cNvPr id="23558" name="图片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737768" y="4325044"/>
            <a:ext cx="2036763" cy="203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0" name="图片 19" descr="FieldAgent_Horizontal_Light_1.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487035" y="2599482"/>
            <a:ext cx="3314700"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http://img.nanguache.com/0x0ss-85.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18958" y="4277284"/>
            <a:ext cx="2132284" cy="2132284"/>
          </a:xfrm>
          <a:prstGeom prst="rect">
            <a:avLst/>
          </a:prstGeom>
          <a:noFill/>
          <a:extLst>
            <a:ext uri="{909E8E84-426E-40DD-AFC4-6F175D3DCCD1}">
              <a14:hiddenFill xmlns:a14="http://schemas.microsoft.com/office/drawing/2010/main">
                <a:solidFill>
                  <a:srgbClr val="FFFFFF"/>
                </a:solidFill>
              </a14:hiddenFill>
            </a:ext>
          </a:extLst>
        </p:spPr>
      </p:pic>
      <p:pic>
        <p:nvPicPr>
          <p:cNvPr id="13" name="内容占位符 4"/>
          <p:cNvPicPr>
            <a:picLocks noChangeAspect="1"/>
          </p:cNvPicPr>
          <p:nvPr/>
        </p:nvPicPr>
        <p:blipFill rotWithShape="1">
          <a:blip r:embed="rId8"/>
          <a:srcRect l="71212" t="51380" r="-738"/>
          <a:stretch/>
        </p:blipFill>
        <p:spPr>
          <a:xfrm>
            <a:off x="6570968" y="4111861"/>
            <a:ext cx="2493020" cy="2463127"/>
          </a:xfrm>
          <a:prstGeom prst="rect">
            <a:avLst/>
          </a:prstGeom>
        </p:spPr>
      </p:pic>
      <p:pic>
        <p:nvPicPr>
          <p:cNvPr id="4" name="图片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3816" y="1623507"/>
            <a:ext cx="2681912" cy="1549119"/>
          </a:xfrm>
          <a:prstGeom prst="rect">
            <a:avLst/>
          </a:prstGeom>
        </p:spPr>
      </p:pic>
      <p:pic>
        <p:nvPicPr>
          <p:cNvPr id="2" name="图片 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21557" y="4224468"/>
            <a:ext cx="2369888" cy="2369888"/>
          </a:xfrm>
          <a:prstGeom prst="rect">
            <a:avLst/>
          </a:prstGeom>
        </p:spPr>
      </p:pic>
      <p:sp>
        <p:nvSpPr>
          <p:cNvPr id="5" name="灯片编号占位符 4"/>
          <p:cNvSpPr>
            <a:spLocks noGrp="1"/>
          </p:cNvSpPr>
          <p:nvPr>
            <p:ph type="sldNum" sz="quarter" idx="12"/>
          </p:nvPr>
        </p:nvSpPr>
        <p:spPr/>
        <p:txBody>
          <a:bodyPr/>
          <a:lstStyle/>
          <a:p>
            <a:pPr>
              <a:defRPr/>
            </a:pPr>
            <a:fld id="{B2D9E1CE-3C7F-4ACF-8753-53AB71A600F5}" type="slidenum">
              <a:rPr lang="en-US" altLang="ko-KR" smtClean="0"/>
              <a:pPr>
                <a:defRPr/>
              </a:pPr>
              <a:t>5</a:t>
            </a:fld>
            <a:endParaRPr lang="en-US" altLang="ko-K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a:t>Experimental Setting</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01216" y="908720"/>
                <a:ext cx="8734834" cy="6840760"/>
              </a:xfrm>
            </p:spPr>
            <p:txBody>
              <a:bodyPr/>
              <a:lstStyle/>
              <a:p>
                <a:r>
                  <a:rPr lang="en-US" altLang="zh-CN" sz="2400"/>
                  <a:t>Synthetic Datasets</a:t>
                </a:r>
              </a:p>
              <a:p>
                <a:pPr lvl="1" algn="just">
                  <a:lnSpc>
                    <a:spcPct val="95000"/>
                  </a:lnSpc>
                  <a:spcBef>
                    <a:spcPct val="25000"/>
                  </a:spcBef>
                  <a:spcAft>
                    <a:spcPct val="10000"/>
                  </a:spcAft>
                  <a:buSzPct val="60000"/>
                  <a:defRPr/>
                </a:pPr>
                <a:r>
                  <a:rPr lang="en-US" altLang="zh-CN" sz="2100">
                    <a:cs typeface="ＭＳ Ｐゴシック" charset="-128"/>
                  </a:rPr>
                  <a:t>|T|: The number of spatial tasks.</a:t>
                </a:r>
              </a:p>
              <a:p>
                <a:pPr lvl="1" algn="just">
                  <a:lnSpc>
                    <a:spcPct val="95000"/>
                  </a:lnSpc>
                  <a:spcBef>
                    <a:spcPct val="25000"/>
                  </a:spcBef>
                  <a:spcAft>
                    <a:spcPct val="10000"/>
                  </a:spcAft>
                  <a:buSzPct val="60000"/>
                  <a:defRPr/>
                </a:pPr>
                <a:r>
                  <a:rPr lang="en-US" altLang="zh-CN" sz="2100">
                    <a:cs typeface="ＭＳ Ｐゴシック" charset="-128"/>
                  </a:rPr>
                  <a:t>|W|: The number of crowd workers.</a:t>
                </a:r>
              </a:p>
              <a:p>
                <a:pPr lvl="1"/>
                <a:r>
                  <a:rPr lang="en-US" altLang="zh-CN" sz="2100"/>
                  <a:t>K: The capacity of crowd workers.</a:t>
                </a:r>
              </a:p>
              <a:p>
                <a:pPr lvl="1"/>
                <a14:m>
                  <m:oMath xmlns:m="http://schemas.openxmlformats.org/officeDocument/2006/math">
                    <m:r>
                      <a:rPr lang="zh-CN" altLang="en-US" sz="2100" i="1" smtClean="0">
                        <a:latin typeface="Cambria Math" panose="02040503050406030204" pitchFamily="18" charset="0"/>
                      </a:rPr>
                      <m:t>𝜇</m:t>
                    </m:r>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𝑚𝑒𝑎𝑛</m:t>
                        </m:r>
                      </m:e>
                    </m:d>
                  </m:oMath>
                </a14:m>
                <a:r>
                  <a:rPr lang="zh-CN" altLang="en-US" sz="2100"/>
                  <a:t>： </a:t>
                </a:r>
                <a:r>
                  <a:rPr lang="en-US" altLang="zh-CN" sz="2100"/>
                  <a:t>The parameters of historical accuracy when following Normal(Uniform) distributions.</a:t>
                </a:r>
              </a:p>
              <a:p>
                <a:pPr lvl="1"/>
                <a14:m>
                  <m:oMath xmlns:m="http://schemas.openxmlformats.org/officeDocument/2006/math">
                    <m:r>
                      <a:rPr lang="zh-CN" altLang="en-US" sz="2100" i="1" smtClean="0">
                        <a:latin typeface="Cambria Math" panose="02040503050406030204" pitchFamily="18" charset="0"/>
                      </a:rPr>
                      <m:t>𝜖</m:t>
                    </m:r>
                  </m:oMath>
                </a14:m>
                <a:r>
                  <a:rPr lang="en-US" altLang="zh-CN" sz="2100"/>
                  <a:t>: The tolerable error rate of spatial tasks.</a:t>
                </a:r>
              </a:p>
              <a:p>
                <a:r>
                  <a:rPr lang="en-US" altLang="zh-CN" sz="2400"/>
                  <a:t>Real Datasets</a:t>
                </a:r>
              </a:p>
              <a:p>
                <a:pPr lvl="1"/>
                <a:r>
                  <a:rPr lang="en-US" altLang="zh-CN" sz="2100"/>
                  <a:t>New York in Foursquare</a:t>
                </a:r>
              </a:p>
              <a:p>
                <a:pPr lvl="2"/>
                <a:r>
                  <a:rPr lang="en-US" altLang="zh-CN" sz="1600">
                    <a:cs typeface="ＭＳ Ｐゴシック" charset="-128"/>
                  </a:rPr>
                  <a:t>|T| = 3717, |W| = 227428</a:t>
                </a:r>
                <a:endParaRPr lang="en-US" altLang="zh-CN" sz="1600"/>
              </a:p>
              <a:p>
                <a:pPr lvl="1"/>
                <a:r>
                  <a:rPr lang="en-US" altLang="zh-CN" sz="2100"/>
                  <a:t>Tokyo in Foursquare</a:t>
                </a:r>
              </a:p>
              <a:p>
                <a:pPr lvl="2"/>
                <a:r>
                  <a:rPr lang="en-US" altLang="zh-CN" sz="1600">
                    <a:cs typeface="ＭＳ Ｐゴシック" charset="-128"/>
                  </a:rPr>
                  <a:t>|T| = 9317, |W| = 573703</a:t>
                </a:r>
                <a:endParaRPr lang="en-US" altLang="zh-CN" sz="1600"/>
              </a:p>
              <a:p>
                <a:r>
                  <a:rPr lang="en-US" altLang="zh-CN" sz="2400"/>
                  <a:t>Compared Algorithms</a:t>
                </a:r>
              </a:p>
              <a:p>
                <a:pPr lvl="1"/>
                <a:r>
                  <a:rPr lang="en-US" altLang="zh-CN" sz="2100"/>
                  <a:t>Offline: Base-off(baseline), MCF-LTC(batch-based)</a:t>
                </a:r>
              </a:p>
              <a:p>
                <a:pPr lvl="1"/>
                <a:r>
                  <a:rPr lang="en-US" altLang="zh-CN" sz="2100"/>
                  <a:t>Online: Random(baseline), LAF (greedy), AAM(optimized greedy)</a:t>
                </a:r>
                <a:endParaRPr lang="zh-CN" altLang="en-US" sz="210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01216" y="908720"/>
                <a:ext cx="8734834" cy="6840760"/>
              </a:xfrm>
              <a:blipFill rotWithShape="0">
                <a:blip r:embed="rId3"/>
                <a:stretch>
                  <a:fillRect l="-279" t="-624"/>
                </a:stretch>
              </a:blipFill>
            </p:spPr>
            <p:txBody>
              <a:bodyPr/>
              <a:lstStyle/>
              <a:p>
                <a:r>
                  <a:rPr lang="zh-CN" altLang="en-US">
                    <a:noFill/>
                  </a:rPr>
                  <a:t> </a:t>
                </a:r>
              </a:p>
            </p:txBody>
          </p:sp>
        </mc:Fallback>
      </mc:AlternateContent>
      <p:pic>
        <p:nvPicPr>
          <p:cNvPr id="5" name="图片 4"/>
          <p:cNvPicPr>
            <a:picLocks noChangeAspect="1"/>
          </p:cNvPicPr>
          <p:nvPr/>
        </p:nvPicPr>
        <p:blipFill rotWithShape="1">
          <a:blip r:embed="rId4"/>
          <a:srcRect r="1016"/>
          <a:stretch/>
        </p:blipFill>
        <p:spPr>
          <a:xfrm>
            <a:off x="3989933" y="3861048"/>
            <a:ext cx="5118572" cy="1818014"/>
          </a:xfrm>
          <a:prstGeom prst="rect">
            <a:avLst/>
          </a:prstGeom>
        </p:spPr>
      </p:pic>
      <p:sp>
        <p:nvSpPr>
          <p:cNvPr id="6" name="灯片编号占位符 5"/>
          <p:cNvSpPr>
            <a:spLocks noGrp="1"/>
          </p:cNvSpPr>
          <p:nvPr>
            <p:ph type="sldNum" sz="quarter" idx="12"/>
          </p:nvPr>
        </p:nvSpPr>
        <p:spPr/>
        <p:txBody>
          <a:bodyPr/>
          <a:lstStyle/>
          <a:p>
            <a:pPr>
              <a:defRPr/>
            </a:pPr>
            <a:fld id="{73697CC5-BB9E-487E-AFF3-8F5506CF83B5}" type="slidenum">
              <a:rPr lang="en-US" altLang="ko-KR" smtClean="0"/>
              <a:pPr>
                <a:defRPr/>
              </a:pPr>
              <a:t>50</a:t>
            </a:fld>
            <a:endParaRPr lang="en-US" altLang="ko-KR"/>
          </a:p>
        </p:txBody>
      </p:sp>
    </p:spTree>
    <p:extLst>
      <p:ext uri="{BB962C8B-B14F-4D97-AF65-F5344CB8AC3E}">
        <p14:creationId xmlns:p14="http://schemas.microsoft.com/office/powerpoint/2010/main" val="83555845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a:t>Experiments: Varying |T|</a:t>
            </a:r>
            <a:endParaRPr lang="zh-CN" altLang="en-US"/>
          </a:p>
        </p:txBody>
      </p:sp>
      <p:pic>
        <p:nvPicPr>
          <p:cNvPr id="5" name="图片 4"/>
          <p:cNvPicPr>
            <a:picLocks noChangeAspect="1"/>
          </p:cNvPicPr>
          <p:nvPr/>
        </p:nvPicPr>
        <p:blipFill>
          <a:blip r:embed="rId3"/>
          <a:stretch>
            <a:fillRect/>
          </a:stretch>
        </p:blipFill>
        <p:spPr>
          <a:xfrm>
            <a:off x="353953" y="1916832"/>
            <a:ext cx="4409074" cy="3643821"/>
          </a:xfrm>
          <a:prstGeom prst="rect">
            <a:avLst/>
          </a:prstGeom>
        </p:spPr>
      </p:pic>
      <p:pic>
        <p:nvPicPr>
          <p:cNvPr id="6" name="图片 5"/>
          <p:cNvPicPr>
            <a:picLocks noChangeAspect="1"/>
          </p:cNvPicPr>
          <p:nvPr/>
        </p:nvPicPr>
        <p:blipFill>
          <a:blip r:embed="rId4"/>
          <a:stretch>
            <a:fillRect/>
          </a:stretch>
        </p:blipFill>
        <p:spPr>
          <a:xfrm>
            <a:off x="4632917" y="1952835"/>
            <a:ext cx="4426865" cy="3571813"/>
          </a:xfrm>
          <a:prstGeom prst="rect">
            <a:avLst/>
          </a:prstGeom>
        </p:spPr>
      </p:pic>
      <p:sp>
        <p:nvSpPr>
          <p:cNvPr id="9" name="矩形标注 8"/>
          <p:cNvSpPr>
            <a:spLocks noChangeArrowheads="1"/>
          </p:cNvSpPr>
          <p:nvPr/>
        </p:nvSpPr>
        <p:spPr bwMode="auto">
          <a:xfrm>
            <a:off x="251520" y="6021288"/>
            <a:ext cx="8712968" cy="726686"/>
          </a:xfrm>
          <a:prstGeom prst="wedgeRectCallout">
            <a:avLst>
              <a:gd name="adj1" fmla="val 28384"/>
              <a:gd name="adj2" fmla="val -82498"/>
            </a:avLst>
          </a:prstGeom>
          <a:solidFill>
            <a:srgbClr val="FFC000"/>
          </a:solidFill>
          <a:ln>
            <a:noFill/>
          </a:ln>
        </p:spPr>
        <p:txBody>
          <a:bodyPr/>
          <a:lstStyle>
            <a:defPPr>
              <a:defRPr lang="ko-KR"/>
            </a:defPPr>
            <a:lvl1pPr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9pPr>
          </a:lstStyle>
          <a:p>
            <a:pPr algn="just" eaLnBrk="1" hangingPunct="1">
              <a:buNone/>
            </a:pPr>
            <a:r>
              <a:rPr lang="en-US" altLang="zh-CN" sz="2000">
                <a:cs typeface="ＭＳ Ｐゴシック" charset="-128"/>
              </a:rPr>
              <a:t>MCF-LTC takes the longest time but is still efficient for offline scenario.</a:t>
            </a:r>
          </a:p>
          <a:p>
            <a:pPr algn="just" eaLnBrk="1" hangingPunct="1">
              <a:buNone/>
            </a:pPr>
            <a:r>
              <a:rPr lang="en-US" altLang="zh-CN" sz="2000">
                <a:cs typeface="ＭＳ Ｐゴシック" charset="-128"/>
              </a:rPr>
              <a:t>Both LAF and AAM are efficient enough in real-time platform. </a:t>
            </a:r>
            <a:endParaRPr lang="en-US" altLang="zh-CN" sz="2000" dirty="0">
              <a:cs typeface="ＭＳ Ｐゴシック" charset="-128"/>
            </a:endParaRPr>
          </a:p>
        </p:txBody>
      </p:sp>
      <p:sp>
        <p:nvSpPr>
          <p:cNvPr id="10" name="矩形标注 9"/>
          <p:cNvSpPr>
            <a:spLocks noChangeArrowheads="1"/>
          </p:cNvSpPr>
          <p:nvPr/>
        </p:nvSpPr>
        <p:spPr bwMode="auto">
          <a:xfrm>
            <a:off x="505881" y="1125497"/>
            <a:ext cx="8064896" cy="755329"/>
          </a:xfrm>
          <a:prstGeom prst="wedgeRectCallout">
            <a:avLst>
              <a:gd name="adj1" fmla="val -25182"/>
              <a:gd name="adj2" fmla="val 84253"/>
            </a:avLst>
          </a:prstGeom>
          <a:solidFill>
            <a:srgbClr val="FFC000"/>
          </a:solidFill>
          <a:ln>
            <a:noFill/>
          </a:ln>
        </p:spPr>
        <p:txBody>
          <a:bodyPr/>
          <a:lstStyle>
            <a:defPPr>
              <a:defRPr lang="ko-KR"/>
            </a:defPPr>
            <a:lvl1pPr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9pPr>
          </a:lstStyle>
          <a:p>
            <a:pPr algn="just" eaLnBrk="1" hangingPunct="1">
              <a:buNone/>
            </a:pPr>
            <a:r>
              <a:rPr lang="en-US" altLang="zh-CN" sz="2000">
                <a:cs typeface="ＭＳ Ｐゴシック" charset="-128"/>
              </a:rPr>
              <a:t>AAM is the most effective algorithm in online scenario.</a:t>
            </a:r>
          </a:p>
          <a:p>
            <a:pPr algn="just" eaLnBrk="1" hangingPunct="1"/>
            <a:r>
              <a:rPr lang="en-US" altLang="zh-CN" sz="2000">
                <a:cs typeface="ＭＳ Ｐゴシック" charset="-128"/>
              </a:rPr>
              <a:t>MCF-LTC outperforms the baseline in offline scenario.</a:t>
            </a:r>
          </a:p>
          <a:p>
            <a:pPr algn="just" eaLnBrk="1" hangingPunct="1">
              <a:buNone/>
            </a:pPr>
            <a:endParaRPr lang="en-US" altLang="zh-CN" sz="2000" dirty="0">
              <a:cs typeface="ＭＳ Ｐゴシック" charset="-128"/>
            </a:endParaRPr>
          </a:p>
        </p:txBody>
      </p:sp>
      <p:sp>
        <p:nvSpPr>
          <p:cNvPr id="11" name="文本框 10"/>
          <p:cNvSpPr txBox="1"/>
          <p:nvPr/>
        </p:nvSpPr>
        <p:spPr>
          <a:xfrm>
            <a:off x="745637" y="5574210"/>
            <a:ext cx="3816424" cy="307777"/>
          </a:xfrm>
          <a:prstGeom prst="rect">
            <a:avLst/>
          </a:prstGeom>
          <a:noFill/>
        </p:spPr>
        <p:txBody>
          <a:bodyPr wrap="square" rtlCol="0">
            <a:spAutoFit/>
          </a:bodyPr>
          <a:lstStyle/>
          <a:p>
            <a:pPr algn="ctr"/>
            <a:r>
              <a:rPr lang="en-US" altLang="zh-CN"/>
              <a:t>(a) Latency of varying |T|</a:t>
            </a:r>
            <a:endParaRPr lang="zh-CN" altLang="en-US"/>
          </a:p>
        </p:txBody>
      </p:sp>
      <p:sp>
        <p:nvSpPr>
          <p:cNvPr id="12" name="文本框 11"/>
          <p:cNvSpPr txBox="1"/>
          <p:nvPr/>
        </p:nvSpPr>
        <p:spPr>
          <a:xfrm>
            <a:off x="5003192" y="5543418"/>
            <a:ext cx="3816424" cy="307777"/>
          </a:xfrm>
          <a:prstGeom prst="rect">
            <a:avLst/>
          </a:prstGeom>
          <a:noFill/>
        </p:spPr>
        <p:txBody>
          <a:bodyPr wrap="square" rtlCol="0">
            <a:spAutoFit/>
          </a:bodyPr>
          <a:lstStyle/>
          <a:p>
            <a:pPr algn="ctr"/>
            <a:r>
              <a:rPr lang="en-US" altLang="zh-CN"/>
              <a:t>(b) Running time of varying |T|</a:t>
            </a:r>
            <a:endParaRPr lang="zh-CN" altLang="en-US"/>
          </a:p>
        </p:txBody>
      </p:sp>
      <p:sp>
        <p:nvSpPr>
          <p:cNvPr id="3" name="灯片编号占位符 2"/>
          <p:cNvSpPr>
            <a:spLocks noGrp="1"/>
          </p:cNvSpPr>
          <p:nvPr>
            <p:ph type="sldNum" sz="quarter" idx="12"/>
          </p:nvPr>
        </p:nvSpPr>
        <p:spPr/>
        <p:txBody>
          <a:bodyPr/>
          <a:lstStyle/>
          <a:p>
            <a:pPr>
              <a:defRPr/>
            </a:pPr>
            <a:fld id="{73697CC5-BB9E-487E-AFF3-8F5506CF83B5}" type="slidenum">
              <a:rPr lang="en-US" altLang="ko-KR" smtClean="0"/>
              <a:pPr>
                <a:defRPr/>
              </a:pPr>
              <a:t>51</a:t>
            </a:fld>
            <a:endParaRPr lang="en-US" altLang="ko-KR"/>
          </a:p>
        </p:txBody>
      </p:sp>
    </p:spTree>
    <p:extLst>
      <p:ext uri="{BB962C8B-B14F-4D97-AF65-F5344CB8AC3E}">
        <p14:creationId xmlns:p14="http://schemas.microsoft.com/office/powerpoint/2010/main" val="3836411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a:t>Experiments: Real Data</a:t>
            </a:r>
            <a:endParaRPr lang="zh-CN" altLang="en-US"/>
          </a:p>
        </p:txBody>
      </p:sp>
      <p:pic>
        <p:nvPicPr>
          <p:cNvPr id="5" name="图片 4"/>
          <p:cNvPicPr>
            <a:picLocks noChangeAspect="1"/>
          </p:cNvPicPr>
          <p:nvPr/>
        </p:nvPicPr>
        <p:blipFill>
          <a:blip r:embed="rId3"/>
          <a:stretch>
            <a:fillRect/>
          </a:stretch>
        </p:blipFill>
        <p:spPr>
          <a:xfrm>
            <a:off x="4621393" y="2132856"/>
            <a:ext cx="4065407" cy="3398869"/>
          </a:xfrm>
          <a:prstGeom prst="rect">
            <a:avLst/>
          </a:prstGeom>
        </p:spPr>
      </p:pic>
      <p:pic>
        <p:nvPicPr>
          <p:cNvPr id="6" name="图片 5"/>
          <p:cNvPicPr>
            <a:picLocks noChangeAspect="1"/>
          </p:cNvPicPr>
          <p:nvPr/>
        </p:nvPicPr>
        <p:blipFill>
          <a:blip r:embed="rId4"/>
          <a:stretch>
            <a:fillRect/>
          </a:stretch>
        </p:blipFill>
        <p:spPr>
          <a:xfrm>
            <a:off x="313383" y="2132856"/>
            <a:ext cx="4258617" cy="3398869"/>
          </a:xfrm>
          <a:prstGeom prst="rect">
            <a:avLst/>
          </a:prstGeom>
        </p:spPr>
      </p:pic>
      <mc:AlternateContent xmlns:mc="http://schemas.openxmlformats.org/markup-compatibility/2006" xmlns:a14="http://schemas.microsoft.com/office/drawing/2010/main">
        <mc:Choice Requires="a14">
          <p:sp>
            <p:nvSpPr>
              <p:cNvPr id="7" name="文本框 6"/>
              <p:cNvSpPr txBox="1"/>
              <p:nvPr/>
            </p:nvSpPr>
            <p:spPr>
              <a:xfrm>
                <a:off x="611560" y="5554221"/>
                <a:ext cx="3816424" cy="307777"/>
              </a:xfrm>
              <a:prstGeom prst="rect">
                <a:avLst/>
              </a:prstGeom>
              <a:noFill/>
            </p:spPr>
            <p:txBody>
              <a:bodyPr wrap="square" rtlCol="0">
                <a:spAutoFit/>
              </a:bodyPr>
              <a:lstStyle/>
              <a:p>
                <a:pPr algn="ctr"/>
                <a:r>
                  <a:rPr lang="en-US" altLang="zh-CN"/>
                  <a:t>(a) Latency of varying </a:t>
                </a:r>
                <a14:m>
                  <m:oMath xmlns:m="http://schemas.openxmlformats.org/officeDocument/2006/math">
                    <m:r>
                      <a:rPr lang="zh-CN" altLang="en-US" i="1" smtClean="0">
                        <a:latin typeface="Cambria Math" panose="02040503050406030204" pitchFamily="18" charset="0"/>
                      </a:rPr>
                      <m:t>𝝐</m:t>
                    </m:r>
                  </m:oMath>
                </a14:m>
                <a:r>
                  <a:rPr lang="zh-CN" altLang="en-US"/>
                  <a:t> </a:t>
                </a:r>
                <a:r>
                  <a:rPr lang="en-US" altLang="zh-CN"/>
                  <a:t>(New York)</a:t>
                </a:r>
                <a:endParaRPr lang="zh-CN" altLang="en-US"/>
              </a:p>
            </p:txBody>
          </p:sp>
        </mc:Choice>
        <mc:Fallback xmlns="">
          <p:sp>
            <p:nvSpPr>
              <p:cNvPr id="7" name="文本框 6"/>
              <p:cNvSpPr txBox="1">
                <a:spLocks noRot="1" noChangeAspect="1" noMove="1" noResize="1" noEditPoints="1" noAdjustHandles="1" noChangeArrowheads="1" noChangeShapeType="1" noTextEdit="1"/>
              </p:cNvSpPr>
              <p:nvPr/>
            </p:nvSpPr>
            <p:spPr>
              <a:xfrm>
                <a:off x="611560" y="5554221"/>
                <a:ext cx="3816424" cy="307777"/>
              </a:xfrm>
              <a:prstGeom prst="rect">
                <a:avLst/>
              </a:prstGeom>
              <a:blipFill rotWithShape="0">
                <a:blip r:embed="rId5"/>
                <a:stretch>
                  <a:fillRect t="-3922" b="-196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4883560" y="5574210"/>
                <a:ext cx="3816424" cy="307777"/>
              </a:xfrm>
              <a:prstGeom prst="rect">
                <a:avLst/>
              </a:prstGeom>
              <a:noFill/>
            </p:spPr>
            <p:txBody>
              <a:bodyPr wrap="square" rtlCol="0">
                <a:spAutoFit/>
              </a:bodyPr>
              <a:lstStyle/>
              <a:p>
                <a:pPr algn="ctr"/>
                <a:r>
                  <a:rPr lang="en-US" altLang="zh-CN"/>
                  <a:t>(b) Latency of varying </a:t>
                </a:r>
                <a14:m>
                  <m:oMath xmlns:m="http://schemas.openxmlformats.org/officeDocument/2006/math">
                    <m:r>
                      <a:rPr lang="zh-CN" altLang="en-US" i="1" smtClean="0">
                        <a:latin typeface="Cambria Math" panose="02040503050406030204" pitchFamily="18" charset="0"/>
                      </a:rPr>
                      <m:t>𝝐</m:t>
                    </m:r>
                  </m:oMath>
                </a14:m>
                <a:r>
                  <a:rPr lang="zh-CN" altLang="en-US"/>
                  <a:t> </a:t>
                </a:r>
                <a:r>
                  <a:rPr lang="en-US" altLang="zh-CN"/>
                  <a:t>(Tokyo)</a:t>
                </a:r>
                <a:endParaRPr lang="zh-CN" altLang="en-US"/>
              </a:p>
            </p:txBody>
          </p:sp>
        </mc:Choice>
        <mc:Fallback xmlns="">
          <p:sp>
            <p:nvSpPr>
              <p:cNvPr id="8" name="文本框 7"/>
              <p:cNvSpPr txBox="1">
                <a:spLocks noRot="1" noChangeAspect="1" noMove="1" noResize="1" noEditPoints="1" noAdjustHandles="1" noChangeArrowheads="1" noChangeShapeType="1" noTextEdit="1"/>
              </p:cNvSpPr>
              <p:nvPr/>
            </p:nvSpPr>
            <p:spPr>
              <a:xfrm>
                <a:off x="4883560" y="5574210"/>
                <a:ext cx="3816424" cy="307777"/>
              </a:xfrm>
              <a:prstGeom prst="rect">
                <a:avLst/>
              </a:prstGeom>
              <a:blipFill rotWithShape="0">
                <a:blip r:embed="rId6"/>
                <a:stretch>
                  <a:fillRect t="-1961" b="-19608"/>
                </a:stretch>
              </a:blipFill>
            </p:spPr>
            <p:txBody>
              <a:bodyPr/>
              <a:lstStyle/>
              <a:p>
                <a:r>
                  <a:rPr lang="zh-CN" altLang="en-US">
                    <a:noFill/>
                  </a:rPr>
                  <a:t> </a:t>
                </a:r>
              </a:p>
            </p:txBody>
          </p:sp>
        </mc:Fallback>
      </mc:AlternateContent>
      <p:sp>
        <p:nvSpPr>
          <p:cNvPr id="9" name="矩形标注 8"/>
          <p:cNvSpPr>
            <a:spLocks noChangeArrowheads="1"/>
          </p:cNvSpPr>
          <p:nvPr/>
        </p:nvSpPr>
        <p:spPr bwMode="auto">
          <a:xfrm>
            <a:off x="505881" y="1125497"/>
            <a:ext cx="8064896" cy="791335"/>
          </a:xfrm>
          <a:prstGeom prst="wedgeRectCallout">
            <a:avLst>
              <a:gd name="adj1" fmla="val -25182"/>
              <a:gd name="adj2" fmla="val 84253"/>
            </a:avLst>
          </a:prstGeom>
          <a:solidFill>
            <a:srgbClr val="FFC000"/>
          </a:solidFill>
          <a:ln>
            <a:noFill/>
          </a:ln>
        </p:spPr>
        <p:txBody>
          <a:bodyPr/>
          <a:lstStyle>
            <a:defPPr>
              <a:defRPr lang="ko-KR"/>
            </a:defPPr>
            <a:lvl1pPr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9pPr>
          </a:lstStyle>
          <a:p>
            <a:pPr algn="just" eaLnBrk="1" hangingPunct="1">
              <a:buNone/>
            </a:pPr>
            <a:r>
              <a:rPr lang="en-US" altLang="zh-CN" sz="2000" dirty="0">
                <a:cs typeface="ＭＳ Ｐゴシック" charset="-128"/>
              </a:rPr>
              <a:t>AAM is still the most effective algorithm in online scenario.</a:t>
            </a:r>
          </a:p>
          <a:p>
            <a:pPr algn="just" eaLnBrk="1" hangingPunct="1"/>
            <a:r>
              <a:rPr lang="en-US" altLang="zh-CN" sz="2000" dirty="0">
                <a:cs typeface="ＭＳ Ｐゴシック" charset="-128"/>
              </a:rPr>
              <a:t>MCF-LTC still outperforms the baseline in offline scenario.</a:t>
            </a:r>
          </a:p>
          <a:p>
            <a:pPr algn="just" eaLnBrk="1" hangingPunct="1">
              <a:buNone/>
            </a:pPr>
            <a:endParaRPr lang="en-US" altLang="zh-CN" sz="2000" dirty="0">
              <a:cs typeface="ＭＳ Ｐゴシック" charset="-128"/>
            </a:endParaRPr>
          </a:p>
        </p:txBody>
      </p:sp>
      <p:sp>
        <p:nvSpPr>
          <p:cNvPr id="3" name="灯片编号占位符 2"/>
          <p:cNvSpPr>
            <a:spLocks noGrp="1"/>
          </p:cNvSpPr>
          <p:nvPr>
            <p:ph type="sldNum" sz="quarter" idx="12"/>
          </p:nvPr>
        </p:nvSpPr>
        <p:spPr/>
        <p:txBody>
          <a:bodyPr/>
          <a:lstStyle/>
          <a:p>
            <a:pPr>
              <a:defRPr/>
            </a:pPr>
            <a:fld id="{73697CC5-BB9E-487E-AFF3-8F5506CF83B5}" type="slidenum">
              <a:rPr lang="en-US" altLang="ko-KR" smtClean="0"/>
              <a:pPr>
                <a:defRPr/>
              </a:pPr>
              <a:t>52</a:t>
            </a:fld>
            <a:endParaRPr lang="en-US" altLang="ko-KR"/>
          </a:p>
        </p:txBody>
      </p:sp>
    </p:spTree>
    <p:extLst>
      <p:ext uri="{BB962C8B-B14F-4D97-AF65-F5344CB8AC3E}">
        <p14:creationId xmlns:p14="http://schemas.microsoft.com/office/powerpoint/2010/main" val="3458973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algn="ctr" eaLnBrk="1" hangingPunct="1"/>
            <a:r>
              <a:rPr lang="en-US" altLang="zh-CN"/>
              <a:t>Outline</a:t>
            </a:r>
          </a:p>
        </p:txBody>
      </p:sp>
      <p:sp>
        <p:nvSpPr>
          <p:cNvPr id="17411" name="Content Placeholder 2"/>
          <p:cNvSpPr>
            <a:spLocks noGrp="1"/>
          </p:cNvSpPr>
          <p:nvPr>
            <p:ph sz="quarter" idx="1"/>
          </p:nvPr>
        </p:nvSpPr>
        <p:spPr>
          <a:xfrm>
            <a:off x="446088" y="1125538"/>
            <a:ext cx="8229600" cy="4648200"/>
          </a:xfrm>
        </p:spPr>
        <p:txBody>
          <a:bodyPr/>
          <a:lstStyle/>
          <a:p>
            <a:pPr eaLnBrk="1" hangingPunct="1">
              <a:spcBef>
                <a:spcPts val="1000"/>
              </a:spcBef>
              <a:spcAft>
                <a:spcPts val="4000"/>
              </a:spcAft>
            </a:pPr>
            <a:r>
              <a:rPr lang="en-US" altLang="zh-CN" sz="3200" dirty="0"/>
              <a:t>Background and Motivation</a:t>
            </a:r>
          </a:p>
          <a:p>
            <a:pPr eaLnBrk="1" hangingPunct="1">
              <a:spcBef>
                <a:spcPts val="1000"/>
              </a:spcBef>
              <a:spcAft>
                <a:spcPts val="4000"/>
              </a:spcAft>
            </a:pPr>
            <a:r>
              <a:rPr lang="en-US" altLang="zh-CN" sz="3200" dirty="0"/>
              <a:t>Problem Statement</a:t>
            </a:r>
          </a:p>
          <a:p>
            <a:pPr eaLnBrk="1" hangingPunct="1">
              <a:spcBef>
                <a:spcPts val="1000"/>
              </a:spcBef>
              <a:spcAft>
                <a:spcPts val="4000"/>
              </a:spcAft>
            </a:pPr>
            <a:r>
              <a:rPr lang="en-US" altLang="zh-CN" sz="3200"/>
              <a:t>Our Solutions</a:t>
            </a:r>
            <a:endParaRPr lang="en-US" altLang="zh-CN" sz="2800"/>
          </a:p>
          <a:p>
            <a:pPr eaLnBrk="1" hangingPunct="1">
              <a:spcBef>
                <a:spcPts val="1000"/>
              </a:spcBef>
              <a:spcAft>
                <a:spcPts val="4000"/>
              </a:spcAft>
            </a:pPr>
            <a:r>
              <a:rPr lang="en-US" altLang="zh-CN" sz="3200"/>
              <a:t>Experiments</a:t>
            </a:r>
            <a:endParaRPr lang="en-US" altLang="zh-CN" sz="3200" dirty="0"/>
          </a:p>
          <a:p>
            <a:pPr eaLnBrk="1" hangingPunct="1">
              <a:spcBef>
                <a:spcPts val="1000"/>
              </a:spcBef>
              <a:spcAft>
                <a:spcPts val="4000"/>
              </a:spcAft>
            </a:pPr>
            <a:r>
              <a:rPr lang="en-US" altLang="zh-CN" sz="3200">
                <a:solidFill>
                  <a:srgbClr val="FF0000"/>
                </a:solidFill>
              </a:rPr>
              <a:t>Conclusions</a:t>
            </a:r>
            <a:endParaRPr lang="en-US" altLang="zh-CN" sz="3200" dirty="0">
              <a:solidFill>
                <a:srgbClr val="FF0000"/>
              </a:solidFill>
            </a:endParaRPr>
          </a:p>
        </p:txBody>
      </p:sp>
      <p:sp>
        <p:nvSpPr>
          <p:cNvPr id="3" name="灯片编号占位符 2"/>
          <p:cNvSpPr>
            <a:spLocks noGrp="1"/>
          </p:cNvSpPr>
          <p:nvPr>
            <p:ph type="sldNum" sz="quarter" idx="12"/>
          </p:nvPr>
        </p:nvSpPr>
        <p:spPr/>
        <p:txBody>
          <a:bodyPr/>
          <a:lstStyle/>
          <a:p>
            <a:pPr>
              <a:defRPr/>
            </a:pPr>
            <a:fld id="{73697CC5-BB9E-487E-AFF3-8F5506CF83B5}" type="slidenum">
              <a:rPr lang="en-US" altLang="ko-KR" smtClean="0"/>
              <a:pPr>
                <a:defRPr/>
              </a:pPr>
              <a:t>53</a:t>
            </a:fld>
            <a:endParaRPr lang="en-US" altLang="ko-KR"/>
          </a:p>
        </p:txBody>
      </p:sp>
    </p:spTree>
    <p:extLst>
      <p:ext uri="{BB962C8B-B14F-4D97-AF65-F5344CB8AC3E}">
        <p14:creationId xmlns:p14="http://schemas.microsoft.com/office/powerpoint/2010/main" val="4010111436"/>
      </p:ext>
    </p:extLst>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a:t>Conclusions</a:t>
            </a:r>
            <a:endParaRPr lang="zh-CN" altLang="en-US"/>
          </a:p>
        </p:txBody>
      </p:sp>
      <p:sp>
        <p:nvSpPr>
          <p:cNvPr id="3" name="内容占位符 2"/>
          <p:cNvSpPr>
            <a:spLocks noGrp="1"/>
          </p:cNvSpPr>
          <p:nvPr>
            <p:ph idx="1"/>
          </p:nvPr>
        </p:nvSpPr>
        <p:spPr/>
        <p:txBody>
          <a:bodyPr/>
          <a:lstStyle/>
          <a:p>
            <a:pPr algn="just">
              <a:spcBef>
                <a:spcPts val="300"/>
              </a:spcBef>
              <a:spcAft>
                <a:spcPts val="300"/>
              </a:spcAft>
              <a:buSzPct val="60000"/>
              <a:defRPr/>
            </a:pPr>
            <a:r>
              <a:rPr lang="en-US" altLang="zh-CN" sz="2400"/>
              <a:t>Formally define a Latency-oriented Task Completion (LTC) problem in spatial crowdsourcing platform.</a:t>
            </a:r>
          </a:p>
          <a:p>
            <a:pPr algn="just">
              <a:spcBef>
                <a:spcPts val="300"/>
              </a:spcBef>
              <a:spcAft>
                <a:spcPts val="300"/>
              </a:spcAft>
              <a:buSzPct val="60000"/>
              <a:defRPr/>
            </a:pPr>
            <a:endParaRPr lang="en-US" altLang="zh-CN" sz="2600"/>
          </a:p>
          <a:p>
            <a:pPr algn="just">
              <a:lnSpc>
                <a:spcPct val="95000"/>
              </a:lnSpc>
              <a:spcBef>
                <a:spcPct val="25000"/>
              </a:spcBef>
              <a:spcAft>
                <a:spcPct val="10000"/>
              </a:spcAft>
              <a:buSzPct val="60000"/>
              <a:defRPr/>
            </a:pPr>
            <a:r>
              <a:rPr lang="en-US" altLang="zh-CN" sz="2400"/>
              <a:t>Design one batch-based algorithm for offline scenario with theoretical guarantee</a:t>
            </a:r>
            <a:r>
              <a:rPr lang="en-US" altLang="zh-CN" sz="2400" smtClean="0"/>
              <a:t>.</a:t>
            </a:r>
          </a:p>
          <a:p>
            <a:pPr algn="just">
              <a:lnSpc>
                <a:spcPct val="95000"/>
              </a:lnSpc>
              <a:spcBef>
                <a:spcPct val="25000"/>
              </a:spcBef>
              <a:spcAft>
                <a:spcPct val="10000"/>
              </a:spcAft>
              <a:buSzPct val="60000"/>
              <a:defRPr/>
            </a:pPr>
            <a:endParaRPr lang="en-US" altLang="zh-CN" sz="2600"/>
          </a:p>
          <a:p>
            <a:pPr algn="just">
              <a:lnSpc>
                <a:spcPct val="95000"/>
              </a:lnSpc>
              <a:spcBef>
                <a:spcPct val="25000"/>
              </a:spcBef>
              <a:spcAft>
                <a:spcPct val="10000"/>
              </a:spcAft>
              <a:buSzPct val="60000"/>
              <a:defRPr/>
            </a:pPr>
            <a:r>
              <a:rPr lang="en-US" altLang="zh-CN" sz="2400" smtClean="0"/>
              <a:t>Design </a:t>
            </a:r>
            <a:r>
              <a:rPr lang="en-US" altLang="zh-CN" sz="2400"/>
              <a:t>two greedy-based algorithms for online scenario, both with theoretical guarantee.</a:t>
            </a:r>
          </a:p>
          <a:p>
            <a:pPr algn="just">
              <a:lnSpc>
                <a:spcPct val="95000"/>
              </a:lnSpc>
              <a:spcBef>
                <a:spcPct val="25000"/>
              </a:spcBef>
              <a:spcAft>
                <a:spcPct val="10000"/>
              </a:spcAft>
              <a:buSzPct val="60000"/>
              <a:defRPr/>
            </a:pPr>
            <a:endParaRPr lang="en-US" altLang="zh-CN" sz="2600"/>
          </a:p>
          <a:p>
            <a:pPr algn="just">
              <a:lnSpc>
                <a:spcPct val="95000"/>
              </a:lnSpc>
              <a:spcBef>
                <a:spcPct val="25000"/>
              </a:spcBef>
              <a:spcAft>
                <a:spcPct val="10000"/>
              </a:spcAft>
              <a:buSzPct val="60000"/>
              <a:defRPr/>
            </a:pPr>
            <a:r>
              <a:rPr lang="en-US" altLang="zh-CN" sz="2400"/>
              <a:t>Conduct extensive experiments on both synthetic and </a:t>
            </a:r>
            <a:r>
              <a:rPr lang="en-US" altLang="zh-CN" sz="2400" smtClean="0"/>
              <a:t>real datasets </a:t>
            </a:r>
            <a:r>
              <a:rPr lang="en-US" altLang="zh-CN" sz="2400"/>
              <a:t>to verify our solutions.</a:t>
            </a:r>
          </a:p>
          <a:p>
            <a:endParaRPr lang="zh-CN" altLang="en-US" sz="2400"/>
          </a:p>
        </p:txBody>
      </p:sp>
      <p:sp>
        <p:nvSpPr>
          <p:cNvPr id="5" name="灯片编号占位符 4"/>
          <p:cNvSpPr>
            <a:spLocks noGrp="1"/>
          </p:cNvSpPr>
          <p:nvPr>
            <p:ph type="sldNum" sz="quarter" idx="12"/>
          </p:nvPr>
        </p:nvSpPr>
        <p:spPr/>
        <p:txBody>
          <a:bodyPr/>
          <a:lstStyle/>
          <a:p>
            <a:pPr>
              <a:defRPr/>
            </a:pPr>
            <a:fld id="{73697CC5-BB9E-487E-AFF3-8F5506CF83B5}" type="slidenum">
              <a:rPr lang="en-US" altLang="ko-KR" smtClean="0"/>
              <a:pPr>
                <a:defRPr/>
              </a:pPr>
              <a:t>54</a:t>
            </a:fld>
            <a:endParaRPr lang="en-US" altLang="ko-KR"/>
          </a:p>
        </p:txBody>
      </p:sp>
    </p:spTree>
    <p:extLst>
      <p:ext uri="{BB962C8B-B14F-4D97-AF65-F5344CB8AC3E}">
        <p14:creationId xmlns:p14="http://schemas.microsoft.com/office/powerpoint/2010/main" val="12057572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67400" y="4876800"/>
            <a:ext cx="2667000" cy="990600"/>
          </a:xfrm>
        </p:spPr>
        <p:txBody>
          <a:bodyPr/>
          <a:lstStyle/>
          <a:p>
            <a:pPr eaLnBrk="1" hangingPunct="1"/>
            <a:r>
              <a:rPr lang="en-US" altLang="zh-CN"/>
              <a:t>Thank You</a:t>
            </a:r>
          </a:p>
        </p:txBody>
      </p:sp>
      <p:sp>
        <p:nvSpPr>
          <p:cNvPr id="4" name="TextBox 3"/>
          <p:cNvSpPr txBox="1">
            <a:spLocks noChangeArrowheads="1"/>
          </p:cNvSpPr>
          <p:nvPr/>
        </p:nvSpPr>
        <p:spPr bwMode="auto">
          <a:xfrm>
            <a:off x="914400" y="1447800"/>
            <a:ext cx="31242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r>
              <a:rPr lang="en-US" altLang="zh-CN" sz="5400">
                <a:solidFill>
                  <a:srgbClr val="00B0F0"/>
                </a:solidFill>
              </a:rPr>
              <a:t>Q &amp; A</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2667000"/>
            <a:ext cx="3200400" cy="229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2"/>
          </p:nvPr>
        </p:nvSpPr>
        <p:spPr/>
        <p:txBody>
          <a:bodyPr/>
          <a:lstStyle/>
          <a:p>
            <a:pPr>
              <a:defRPr/>
            </a:pPr>
            <a:fld id="{73697CC5-BB9E-487E-AFF3-8F5506CF83B5}" type="slidenum">
              <a:rPr lang="en-US" altLang="ko-KR" smtClean="0"/>
              <a:pPr>
                <a:defRPr/>
              </a:pPr>
              <a:t>55</a:t>
            </a:fld>
            <a:endParaRPr lang="en-US" altLang="ko-K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a:t>Motivation</a:t>
            </a:r>
            <a:endParaRPr lang="zh-CN" altLang="en-US"/>
          </a:p>
        </p:txBody>
      </p:sp>
      <p:pic>
        <p:nvPicPr>
          <p:cNvPr id="6" name="图片 5"/>
          <p:cNvPicPr>
            <a:picLocks noChangeAspect="1"/>
          </p:cNvPicPr>
          <p:nvPr/>
        </p:nvPicPr>
        <p:blipFill rotWithShape="1">
          <a:blip r:embed="rId3"/>
          <a:srcRect l="22832" t="36007" r="29132" b="10101"/>
          <a:stretch/>
        </p:blipFill>
        <p:spPr>
          <a:xfrm>
            <a:off x="179512" y="1052736"/>
            <a:ext cx="8784976" cy="5543872"/>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27366" y="5790873"/>
            <a:ext cx="1426110" cy="823746"/>
          </a:xfrm>
          <a:prstGeom prst="rect">
            <a:avLst/>
          </a:prstGeom>
        </p:spPr>
      </p:pic>
      <p:pic>
        <p:nvPicPr>
          <p:cNvPr id="8" name="图片 7"/>
          <p:cNvPicPr>
            <a:picLocks noChangeAspect="1"/>
          </p:cNvPicPr>
          <p:nvPr/>
        </p:nvPicPr>
        <p:blipFill>
          <a:blip r:embed="rId5"/>
          <a:stretch>
            <a:fillRect/>
          </a:stretch>
        </p:blipFill>
        <p:spPr>
          <a:xfrm>
            <a:off x="5364088" y="3416158"/>
            <a:ext cx="362291" cy="504056"/>
          </a:xfrm>
          <a:prstGeom prst="rect">
            <a:avLst/>
          </a:prstGeom>
        </p:spPr>
      </p:pic>
      <p:pic>
        <p:nvPicPr>
          <p:cNvPr id="11"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52623" y="3898700"/>
            <a:ext cx="544089" cy="521883"/>
          </a:xfrm>
          <a:prstGeom prst="rect">
            <a:avLst/>
          </a:prstGeom>
        </p:spPr>
      </p:pic>
      <p:sp>
        <p:nvSpPr>
          <p:cNvPr id="12" name="矩形标注 11"/>
          <p:cNvSpPr>
            <a:spLocks noChangeArrowheads="1"/>
          </p:cNvSpPr>
          <p:nvPr/>
        </p:nvSpPr>
        <p:spPr bwMode="auto">
          <a:xfrm>
            <a:off x="3155263" y="4702186"/>
            <a:ext cx="3394720" cy="796140"/>
          </a:xfrm>
          <a:prstGeom prst="wedgeRectCallout">
            <a:avLst>
              <a:gd name="adj1" fmla="val 8240"/>
              <a:gd name="adj2" fmla="val -82953"/>
            </a:avLst>
          </a:prstGeom>
          <a:solidFill>
            <a:srgbClr val="FFC000"/>
          </a:solidFill>
          <a:ln>
            <a:noFill/>
          </a:ln>
        </p:spPr>
        <p:txBody>
          <a:bodyPr anchor="ctr"/>
          <a:lstStyle>
            <a:defPPr>
              <a:defRPr lang="ko-KR"/>
            </a:defPPr>
            <a:lvl1pPr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9pPr>
          </a:lstStyle>
          <a:p>
            <a:pPr algn="ctr" fontAlgn="base">
              <a:spcBef>
                <a:spcPct val="0"/>
              </a:spcBef>
              <a:spcAft>
                <a:spcPct val="0"/>
              </a:spcAft>
              <a:buClrTx/>
              <a:buSzTx/>
              <a:buFontTx/>
              <a:buNone/>
              <a:defRPr/>
            </a:pPr>
            <a:r>
              <a:rPr lang="en-US" altLang="zh-CN" sz="2400" b="1">
                <a:solidFill>
                  <a:srgbClr val="000000"/>
                </a:solidFill>
                <a:latin typeface="Arial"/>
                <a:cs typeface="ＭＳ Ｐゴシック" charset="-128"/>
              </a:rPr>
              <a:t>Post  with check-in.</a:t>
            </a:r>
            <a:endParaRPr lang="zh-CN" altLang="en-US" sz="2400" b="1" dirty="0">
              <a:solidFill>
                <a:srgbClr val="000000"/>
              </a:solidFill>
              <a:latin typeface="Arial"/>
              <a:cs typeface="ＭＳ Ｐゴシック" charset="-128"/>
            </a:endParaRPr>
          </a:p>
        </p:txBody>
      </p:sp>
      <p:grpSp>
        <p:nvGrpSpPr>
          <p:cNvPr id="48" name="组合 47"/>
          <p:cNvGrpSpPr/>
          <p:nvPr/>
        </p:nvGrpSpPr>
        <p:grpSpPr>
          <a:xfrm>
            <a:off x="183076" y="936416"/>
            <a:ext cx="2699054" cy="5463540"/>
            <a:chOff x="183076" y="936416"/>
            <a:chExt cx="2699054" cy="5463540"/>
          </a:xfrm>
        </p:grpSpPr>
        <p:pic>
          <p:nvPicPr>
            <p:cNvPr id="4" name="图片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3076" y="936416"/>
              <a:ext cx="2699054" cy="5463540"/>
            </a:xfrm>
            <a:prstGeom prst="rect">
              <a:avLst/>
            </a:prstGeom>
          </p:spPr>
        </p:pic>
        <p:pic>
          <p:nvPicPr>
            <p:cNvPr id="5" name="图片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3211" y="1582097"/>
              <a:ext cx="2346851" cy="4172178"/>
            </a:xfrm>
            <a:prstGeom prst="rect">
              <a:avLst/>
            </a:prstGeom>
          </p:spPr>
        </p:pic>
        <p:pic>
          <p:nvPicPr>
            <p:cNvPr id="18" name="图片 17"/>
            <p:cNvPicPr>
              <a:picLocks noChangeAspect="1"/>
            </p:cNvPicPr>
            <p:nvPr/>
          </p:nvPicPr>
          <p:blipFill rotWithShape="1">
            <a:blip r:embed="rId9">
              <a:extLst>
                <a:ext uri="{28A0092B-C50C-407E-A947-70E740481C1C}">
                  <a14:useLocalDpi xmlns:a14="http://schemas.microsoft.com/office/drawing/2010/main" val="0"/>
                </a:ext>
              </a:extLst>
            </a:blip>
            <a:srcRect l="-1" t="12976" r="39177" b="32424"/>
            <a:stretch/>
          </p:blipFill>
          <p:spPr>
            <a:xfrm>
              <a:off x="353483" y="2057390"/>
              <a:ext cx="2346309" cy="3744417"/>
            </a:xfrm>
            <a:prstGeom prst="rect">
              <a:avLst/>
            </a:prstGeom>
            <a:ln>
              <a:solidFill>
                <a:schemeClr val="bg1">
                  <a:lumMod val="85000"/>
                </a:schemeClr>
              </a:solidFill>
            </a:ln>
          </p:spPr>
        </p:pic>
        <p:pic>
          <p:nvPicPr>
            <p:cNvPr id="20" name="图片 19"/>
            <p:cNvPicPr>
              <a:picLocks noChangeAspect="1"/>
            </p:cNvPicPr>
            <p:nvPr/>
          </p:nvPicPr>
          <p:blipFill rotWithShape="1">
            <a:blip r:embed="rId9">
              <a:extLst>
                <a:ext uri="{28A0092B-C50C-407E-A947-70E740481C1C}">
                  <a14:useLocalDpi xmlns:a14="http://schemas.microsoft.com/office/drawing/2010/main" val="0"/>
                </a:ext>
              </a:extLst>
            </a:blip>
            <a:srcRect l="1503" t="92613" r="37831" b="1371"/>
            <a:stretch/>
          </p:blipFill>
          <p:spPr>
            <a:xfrm>
              <a:off x="359505" y="5373215"/>
              <a:ext cx="2340287" cy="412635"/>
            </a:xfrm>
            <a:prstGeom prst="rect">
              <a:avLst/>
            </a:prstGeom>
          </p:spPr>
        </p:pic>
        <p:pic>
          <p:nvPicPr>
            <p:cNvPr id="21" name="图片 20"/>
            <p:cNvPicPr>
              <a:picLocks noChangeAspect="1"/>
            </p:cNvPicPr>
            <p:nvPr/>
          </p:nvPicPr>
          <p:blipFill rotWithShape="1">
            <a:blip r:embed="rId9" cstate="print">
              <a:extLst>
                <a:ext uri="{28A0092B-C50C-407E-A947-70E740481C1C}">
                  <a14:useLocalDpi xmlns:a14="http://schemas.microsoft.com/office/drawing/2010/main" val="0"/>
                </a:ext>
              </a:extLst>
            </a:blip>
            <a:srcRect l="73456" t="93834" r="1917" b="916"/>
            <a:stretch/>
          </p:blipFill>
          <p:spPr>
            <a:xfrm>
              <a:off x="1989717" y="5522141"/>
              <a:ext cx="695848" cy="263710"/>
            </a:xfrm>
            <a:prstGeom prst="rect">
              <a:avLst/>
            </a:prstGeom>
          </p:spPr>
        </p:pic>
        <p:sp>
          <p:nvSpPr>
            <p:cNvPr id="10" name="矩形 9"/>
            <p:cNvSpPr/>
            <p:nvPr/>
          </p:nvSpPr>
          <p:spPr bwMode="auto">
            <a:xfrm>
              <a:off x="457200" y="2996952"/>
              <a:ext cx="318823" cy="32292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14" name="文本框 13"/>
            <p:cNvSpPr txBox="1"/>
            <p:nvPr/>
          </p:nvSpPr>
          <p:spPr>
            <a:xfrm>
              <a:off x="359504" y="3019209"/>
              <a:ext cx="2417093" cy="553998"/>
            </a:xfrm>
            <a:prstGeom prst="rect">
              <a:avLst/>
            </a:prstGeom>
            <a:noFill/>
          </p:spPr>
          <p:txBody>
            <a:bodyPr wrap="square" rtlCol="0">
              <a:spAutoFit/>
            </a:bodyPr>
            <a:lstStyle/>
            <a:p>
              <a:r>
                <a:rPr lang="en-US" altLang="zh-CN" sz="1500">
                  <a:latin typeface="Microsoft YaHei UI" panose="020B0503020204020204" pitchFamily="34" charset="-122"/>
                  <a:ea typeface="Microsoft YaHei UI" panose="020B0503020204020204" pitchFamily="34" charset="-122"/>
                </a:rPr>
                <a:t>What A Nice Dinner in Dragon City Cafe! </a:t>
              </a:r>
              <a:r>
                <a:rPr lang="en-US" altLang="zh-CN" sz="1500">
                  <a:solidFill>
                    <a:schemeClr val="bg1">
                      <a:lumMod val="65000"/>
                    </a:schemeClr>
                  </a:solidFill>
                  <a:latin typeface="Microsoft YaHei UI" panose="020B0503020204020204" pitchFamily="34" charset="-122"/>
                  <a:ea typeface="Microsoft YaHei UI" panose="020B0503020204020204" pitchFamily="34" charset="-122"/>
                </a:rPr>
                <a:t>|</a:t>
              </a:r>
              <a:endParaRPr lang="zh-CN" altLang="en-US" sz="1500">
                <a:solidFill>
                  <a:schemeClr val="bg1">
                    <a:lumMod val="65000"/>
                  </a:schemeClr>
                </a:solidFill>
                <a:latin typeface="Microsoft YaHei UI" panose="020B0503020204020204" pitchFamily="34" charset="-122"/>
                <a:ea typeface="Microsoft YaHei UI" panose="020B0503020204020204" pitchFamily="34" charset="-122"/>
              </a:endParaRPr>
            </a:p>
          </p:txBody>
        </p:sp>
        <p:pic>
          <p:nvPicPr>
            <p:cNvPr id="30" name="图片 29"/>
            <p:cNvPicPr>
              <a:picLocks noChangeAspect="1"/>
            </p:cNvPicPr>
            <p:nvPr/>
          </p:nvPicPr>
          <p:blipFill rotWithShape="1">
            <a:blip r:embed="rId10"/>
            <a:srcRect l="44534" t="42821" r="43425" b="41331"/>
            <a:stretch/>
          </p:blipFill>
          <p:spPr>
            <a:xfrm>
              <a:off x="359505" y="3645023"/>
              <a:ext cx="2340287" cy="1732391"/>
            </a:xfrm>
            <a:prstGeom prst="rect">
              <a:avLst/>
            </a:prstGeom>
          </p:spPr>
        </p:pic>
        <p:pic>
          <p:nvPicPr>
            <p:cNvPr id="33" name="图片 32"/>
            <p:cNvPicPr>
              <a:picLocks noChangeAspect="1"/>
            </p:cNvPicPr>
            <p:nvPr/>
          </p:nvPicPr>
          <p:blipFill rotWithShape="1">
            <a:blip r:embed="rId10"/>
            <a:srcRect l="34044" t="21547" r="63895" b="75402"/>
            <a:stretch/>
          </p:blipFill>
          <p:spPr>
            <a:xfrm>
              <a:off x="2152257" y="3315947"/>
              <a:ext cx="259503" cy="216025"/>
            </a:xfrm>
            <a:prstGeom prst="rect">
              <a:avLst/>
            </a:prstGeom>
          </p:spPr>
        </p:pic>
        <p:sp>
          <p:nvSpPr>
            <p:cNvPr id="34" name="矩形 33"/>
            <p:cNvSpPr/>
            <p:nvPr/>
          </p:nvSpPr>
          <p:spPr bwMode="auto">
            <a:xfrm>
              <a:off x="395536" y="2057390"/>
              <a:ext cx="2300543" cy="87491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pic>
          <p:nvPicPr>
            <p:cNvPr id="35" name="图片 34"/>
            <p:cNvPicPr>
              <a:picLocks noChangeAspect="1"/>
            </p:cNvPicPr>
            <p:nvPr/>
          </p:nvPicPr>
          <p:blipFill rotWithShape="1">
            <a:blip r:embed="rId9">
              <a:extLst>
                <a:ext uri="{28A0092B-C50C-407E-A947-70E740481C1C}">
                  <a14:useLocalDpi xmlns:a14="http://schemas.microsoft.com/office/drawing/2010/main" val="0"/>
                </a:ext>
              </a:extLst>
            </a:blip>
            <a:srcRect t="12074" r="39219" b="87259"/>
            <a:stretch/>
          </p:blipFill>
          <p:spPr>
            <a:xfrm>
              <a:off x="355133" y="2047100"/>
              <a:ext cx="2344660" cy="45719"/>
            </a:xfrm>
            <a:prstGeom prst="rect">
              <a:avLst/>
            </a:prstGeom>
          </p:spPr>
        </p:pic>
        <p:sp>
          <p:nvSpPr>
            <p:cNvPr id="40" name="矩形 39"/>
            <p:cNvSpPr/>
            <p:nvPr/>
          </p:nvSpPr>
          <p:spPr bwMode="auto">
            <a:xfrm>
              <a:off x="1064185" y="2099506"/>
              <a:ext cx="1540452" cy="6446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41" name="文本框 40"/>
            <p:cNvSpPr txBox="1"/>
            <p:nvPr/>
          </p:nvSpPr>
          <p:spPr>
            <a:xfrm>
              <a:off x="1069112" y="2526005"/>
              <a:ext cx="1533120" cy="184666"/>
            </a:xfrm>
            <a:prstGeom prst="rect">
              <a:avLst/>
            </a:prstGeom>
            <a:solidFill>
              <a:schemeClr val="bg1"/>
            </a:solidFill>
          </p:spPr>
          <p:txBody>
            <a:bodyPr wrap="square" lIns="0" tIns="0" rIns="0" bIns="0" rtlCol="0">
              <a:spAutoFit/>
            </a:bodyPr>
            <a:lstStyle/>
            <a:p>
              <a:r>
                <a:rPr lang="en-US" altLang="zh-CN" sz="1200">
                  <a:solidFill>
                    <a:srgbClr val="0070C0"/>
                  </a:solidFill>
                  <a:latin typeface="Microsoft YaHei UI" panose="020B0503020204020204" pitchFamily="34" charset="-122"/>
                  <a:ea typeface="Microsoft YaHei UI" panose="020B0503020204020204" pitchFamily="34" charset="-122"/>
                </a:rPr>
                <a:t>Dragon City Café.</a:t>
              </a:r>
              <a:endParaRPr lang="zh-CN" altLang="en-US" sz="1200">
                <a:solidFill>
                  <a:srgbClr val="0070C0"/>
                </a:solidFill>
                <a:latin typeface="Microsoft YaHei UI" panose="020B0503020204020204" pitchFamily="34" charset="-122"/>
                <a:ea typeface="Microsoft YaHei UI" panose="020B0503020204020204" pitchFamily="34" charset="-122"/>
              </a:endParaRPr>
            </a:p>
          </p:txBody>
        </p:sp>
        <p:grpSp>
          <p:nvGrpSpPr>
            <p:cNvPr id="46" name="组合 45"/>
            <p:cNvGrpSpPr/>
            <p:nvPr/>
          </p:nvGrpSpPr>
          <p:grpSpPr>
            <a:xfrm>
              <a:off x="981566" y="2253107"/>
              <a:ext cx="645551" cy="288032"/>
              <a:chOff x="965653" y="2726032"/>
              <a:chExt cx="645551" cy="288032"/>
            </a:xfrm>
          </p:grpSpPr>
          <p:pic>
            <p:nvPicPr>
              <p:cNvPr id="43" name="图片 42"/>
              <p:cNvPicPr>
                <a:picLocks noChangeAspect="1"/>
              </p:cNvPicPr>
              <p:nvPr/>
            </p:nvPicPr>
            <p:blipFill rotWithShape="1">
              <a:blip r:embed="rId11">
                <a:extLst>
                  <a:ext uri="{28A0092B-C50C-407E-A947-70E740481C1C}">
                    <a14:useLocalDpi xmlns:a14="http://schemas.microsoft.com/office/drawing/2010/main" val="0"/>
                  </a:ext>
                </a:extLst>
              </a:blip>
              <a:srcRect l="46267" t="12201" r="38800" b="83599"/>
              <a:stretch/>
            </p:blipFill>
            <p:spPr>
              <a:xfrm>
                <a:off x="1001178" y="2726032"/>
                <a:ext cx="576064" cy="288032"/>
              </a:xfrm>
              <a:prstGeom prst="rect">
                <a:avLst/>
              </a:prstGeom>
            </p:spPr>
          </p:pic>
          <p:sp>
            <p:nvSpPr>
              <p:cNvPr id="44" name="矩形 43"/>
              <p:cNvSpPr/>
              <p:nvPr/>
            </p:nvSpPr>
            <p:spPr bwMode="auto">
              <a:xfrm>
                <a:off x="1259632" y="2817033"/>
                <a:ext cx="351572" cy="18862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45" name="矩形 44"/>
              <p:cNvSpPr/>
              <p:nvPr/>
            </p:nvSpPr>
            <p:spPr bwMode="auto">
              <a:xfrm>
                <a:off x="965653" y="2818125"/>
                <a:ext cx="63624" cy="18862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grpSp>
        <p:sp>
          <p:nvSpPr>
            <p:cNvPr id="39" name="文本框 38"/>
            <p:cNvSpPr txBox="1"/>
            <p:nvPr/>
          </p:nvSpPr>
          <p:spPr>
            <a:xfrm>
              <a:off x="1288964" y="2312904"/>
              <a:ext cx="1385141" cy="184666"/>
            </a:xfrm>
            <a:prstGeom prst="rect">
              <a:avLst/>
            </a:prstGeom>
            <a:solidFill>
              <a:schemeClr val="bg1"/>
            </a:solidFill>
          </p:spPr>
          <p:txBody>
            <a:bodyPr wrap="square" lIns="0" tIns="0" rIns="0" bIns="0" rtlCol="0">
              <a:spAutoFit/>
            </a:bodyPr>
            <a:lstStyle/>
            <a:p>
              <a:r>
                <a:rPr lang="en-US" altLang="zh-CN" sz="1200">
                  <a:latin typeface="Microsoft YaHei UI" panose="020B0503020204020204" pitchFamily="34" charset="-122"/>
                  <a:ea typeface="Microsoft YaHei UI" panose="020B0503020204020204" pitchFamily="34" charset="-122"/>
                </a:rPr>
                <a:t>Eating </a:t>
              </a:r>
              <a:r>
                <a:rPr lang="en-US" altLang="zh-CN" sz="1200">
                  <a:solidFill>
                    <a:srgbClr val="0070C0"/>
                  </a:solidFill>
                  <a:latin typeface="Microsoft YaHei UI" panose="020B0503020204020204" pitchFamily="34" charset="-122"/>
                  <a:ea typeface="Microsoft YaHei UI" panose="020B0503020204020204" pitchFamily="34" charset="-122"/>
                </a:rPr>
                <a:t>dinner</a:t>
              </a:r>
              <a:r>
                <a:rPr lang="en-US" altLang="zh-CN" sz="1200">
                  <a:latin typeface="Microsoft YaHei UI" panose="020B0503020204020204" pitchFamily="34" charset="-122"/>
                  <a:ea typeface="Microsoft YaHei UI" panose="020B0503020204020204" pitchFamily="34" charset="-122"/>
                </a:rPr>
                <a:t> at</a:t>
              </a:r>
              <a:endParaRPr lang="zh-CN" altLang="en-US" sz="1200">
                <a:solidFill>
                  <a:schemeClr val="bg1">
                    <a:lumMod val="65000"/>
                  </a:schemeClr>
                </a:solidFill>
                <a:latin typeface="Microsoft YaHei UI" panose="020B0503020204020204" pitchFamily="34" charset="-122"/>
                <a:ea typeface="Microsoft YaHei UI" panose="020B0503020204020204" pitchFamily="34" charset="-122"/>
              </a:endParaRPr>
            </a:p>
          </p:txBody>
        </p:sp>
        <p:pic>
          <p:nvPicPr>
            <p:cNvPr id="9" name="图片 8"/>
            <p:cNvPicPr>
              <a:picLocks noChangeAspect="1"/>
            </p:cNvPicPr>
            <p:nvPr/>
          </p:nvPicPr>
          <p:blipFill rotWithShape="1">
            <a:blip r:embed="rId9">
              <a:extLst>
                <a:ext uri="{28A0092B-C50C-407E-A947-70E740481C1C}">
                  <a14:useLocalDpi xmlns:a14="http://schemas.microsoft.com/office/drawing/2010/main" val="0"/>
                </a:ext>
              </a:extLst>
            </a:blip>
            <a:srcRect l="1660" t="12868" r="81540" b="78733"/>
            <a:stretch/>
          </p:blipFill>
          <p:spPr>
            <a:xfrm>
              <a:off x="382278" y="2256642"/>
              <a:ext cx="648072" cy="576063"/>
            </a:xfrm>
            <a:prstGeom prst="rect">
              <a:avLst/>
            </a:prstGeom>
          </p:spPr>
        </p:pic>
      </p:grpSp>
      <p:sp>
        <p:nvSpPr>
          <p:cNvPr id="49" name="矩形标注 48"/>
          <p:cNvSpPr>
            <a:spLocks noChangeArrowheads="1"/>
          </p:cNvSpPr>
          <p:nvPr/>
        </p:nvSpPr>
        <p:spPr bwMode="auto">
          <a:xfrm>
            <a:off x="2916959" y="2244813"/>
            <a:ext cx="3456384" cy="883645"/>
          </a:xfrm>
          <a:prstGeom prst="wedgeRectCallout">
            <a:avLst>
              <a:gd name="adj1" fmla="val 26109"/>
              <a:gd name="adj2" fmla="val 76960"/>
            </a:avLst>
          </a:prstGeom>
          <a:solidFill>
            <a:srgbClr val="FFC000"/>
          </a:solidFill>
          <a:ln>
            <a:noFill/>
          </a:ln>
        </p:spPr>
        <p:txBody>
          <a:bodyPr anchor="ctr"/>
          <a:lstStyle>
            <a:defPPr>
              <a:defRPr lang="ko-KR"/>
            </a:defPPr>
            <a:lvl1pPr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9pPr>
          </a:lstStyle>
          <a:p>
            <a:pPr algn="ctr" fontAlgn="base">
              <a:spcBef>
                <a:spcPct val="0"/>
              </a:spcBef>
              <a:spcAft>
                <a:spcPct val="0"/>
              </a:spcAft>
              <a:buClrTx/>
              <a:buSzTx/>
              <a:buFontTx/>
              <a:buNone/>
              <a:defRPr/>
            </a:pPr>
            <a:r>
              <a:rPr lang="en-US" altLang="zh-CN" sz="2400" b="1">
                <a:solidFill>
                  <a:srgbClr val="000000"/>
                </a:solidFill>
                <a:latin typeface="Arial"/>
                <a:cs typeface="ＭＳ Ｐゴシック" charset="-128"/>
              </a:rPr>
              <a:t>Collect data</a:t>
            </a:r>
          </a:p>
          <a:p>
            <a:pPr algn="ctr" fontAlgn="base">
              <a:spcBef>
                <a:spcPct val="0"/>
              </a:spcBef>
              <a:spcAft>
                <a:spcPct val="0"/>
              </a:spcAft>
              <a:buClrTx/>
              <a:buSzTx/>
              <a:buFontTx/>
              <a:buNone/>
              <a:defRPr/>
            </a:pPr>
            <a:r>
              <a:rPr lang="en-US" altLang="zh-CN" sz="2400">
                <a:solidFill>
                  <a:srgbClr val="000000"/>
                </a:solidFill>
                <a:latin typeface="Arial"/>
                <a:cs typeface="ＭＳ Ｐゴシック" charset="-128"/>
              </a:rPr>
              <a:t>about nearby POIs.</a:t>
            </a:r>
            <a:endParaRPr lang="zh-CN" altLang="en-US" sz="2400" b="1" dirty="0">
              <a:solidFill>
                <a:srgbClr val="000000"/>
              </a:solidFill>
              <a:latin typeface="Arial"/>
              <a:cs typeface="ＭＳ Ｐゴシック" charset="-128"/>
            </a:endParaRPr>
          </a:p>
        </p:txBody>
      </p:sp>
      <p:sp>
        <p:nvSpPr>
          <p:cNvPr id="13" name="灯片编号占位符 12"/>
          <p:cNvSpPr>
            <a:spLocks noGrp="1"/>
          </p:cNvSpPr>
          <p:nvPr>
            <p:ph type="sldNum" sz="quarter" idx="12"/>
          </p:nvPr>
        </p:nvSpPr>
        <p:spPr/>
        <p:txBody>
          <a:bodyPr/>
          <a:lstStyle/>
          <a:p>
            <a:pPr>
              <a:defRPr/>
            </a:pPr>
            <a:fld id="{B2D9E1CE-3C7F-4ACF-8753-53AB71A600F5}" type="slidenum">
              <a:rPr lang="en-US" altLang="ko-KR" smtClean="0"/>
              <a:pPr>
                <a:defRPr/>
              </a:pPr>
              <a:t>6</a:t>
            </a:fld>
            <a:endParaRPr lang="en-US" altLang="ko-KR"/>
          </a:p>
        </p:txBody>
      </p:sp>
    </p:spTree>
    <p:extLst>
      <p:ext uri="{BB962C8B-B14F-4D97-AF65-F5344CB8AC3E}">
        <p14:creationId xmlns:p14="http://schemas.microsoft.com/office/powerpoint/2010/main" val="101954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a:srcRect l="22832" t="36007" r="29132" b="10101"/>
          <a:stretch/>
        </p:blipFill>
        <p:spPr>
          <a:xfrm>
            <a:off x="179512" y="1052736"/>
            <a:ext cx="8784976" cy="5543872"/>
          </a:xfrm>
          <a:prstGeom prst="rect">
            <a:avLst/>
          </a:prstGeom>
        </p:spPr>
      </p:pic>
      <p:sp>
        <p:nvSpPr>
          <p:cNvPr id="2" name="标题 1"/>
          <p:cNvSpPr>
            <a:spLocks noGrp="1"/>
          </p:cNvSpPr>
          <p:nvPr>
            <p:ph type="title"/>
          </p:nvPr>
        </p:nvSpPr>
        <p:spPr/>
        <p:txBody>
          <a:bodyPr/>
          <a:lstStyle/>
          <a:p>
            <a:pPr algn="ctr"/>
            <a:r>
              <a:rPr lang="en-US" altLang="zh-CN"/>
              <a:t>Motivation</a:t>
            </a:r>
            <a:endParaRPr lang="zh-CN" altLang="en-US"/>
          </a:p>
        </p:txBody>
      </p:sp>
      <p:pic>
        <p:nvPicPr>
          <p:cNvPr id="8" name="图片 7"/>
          <p:cNvPicPr>
            <a:picLocks noChangeAspect="1"/>
          </p:cNvPicPr>
          <p:nvPr/>
        </p:nvPicPr>
        <p:blipFill>
          <a:blip r:embed="rId4"/>
          <a:stretch>
            <a:fillRect/>
          </a:stretch>
        </p:blipFill>
        <p:spPr>
          <a:xfrm>
            <a:off x="5364088" y="3416158"/>
            <a:ext cx="362291" cy="504056"/>
          </a:xfrm>
          <a:prstGeom prst="rect">
            <a:avLst/>
          </a:prstGeom>
        </p:spPr>
      </p:pic>
      <p:pic>
        <p:nvPicPr>
          <p:cNvPr id="11"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52623" y="3898700"/>
            <a:ext cx="544089" cy="521883"/>
          </a:xfrm>
          <a:prstGeom prst="rect">
            <a:avLst/>
          </a:prstGeom>
        </p:spPr>
      </p:pic>
      <p:sp>
        <p:nvSpPr>
          <p:cNvPr id="26" name="矩形 25"/>
          <p:cNvSpPr/>
          <p:nvPr/>
        </p:nvSpPr>
        <p:spPr bwMode="auto">
          <a:xfrm>
            <a:off x="683568" y="1516286"/>
            <a:ext cx="144016" cy="256530"/>
          </a:xfrm>
          <a:prstGeom prst="rect">
            <a:avLst/>
          </a:prstGeom>
          <a:solidFill>
            <a:schemeClr val="bg1"/>
          </a:solidFill>
          <a:ln w="9525" cap="flat"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pic>
        <p:nvPicPr>
          <p:cNvPr id="28" name="图片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27366" y="5790873"/>
            <a:ext cx="1426110" cy="823746"/>
          </a:xfrm>
          <a:prstGeom prst="rect">
            <a:avLst/>
          </a:prstGeom>
        </p:spPr>
      </p:pic>
      <p:grpSp>
        <p:nvGrpSpPr>
          <p:cNvPr id="29" name="组合 28"/>
          <p:cNvGrpSpPr/>
          <p:nvPr/>
        </p:nvGrpSpPr>
        <p:grpSpPr>
          <a:xfrm>
            <a:off x="183076" y="936416"/>
            <a:ext cx="2699054" cy="5463540"/>
            <a:chOff x="183076" y="936416"/>
            <a:chExt cx="2699054" cy="5463540"/>
          </a:xfrm>
        </p:grpSpPr>
        <p:pic>
          <p:nvPicPr>
            <p:cNvPr id="30" name="图片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3076" y="936416"/>
              <a:ext cx="2699054" cy="5463540"/>
            </a:xfrm>
            <a:prstGeom prst="rect">
              <a:avLst/>
            </a:prstGeom>
          </p:spPr>
        </p:pic>
        <p:pic>
          <p:nvPicPr>
            <p:cNvPr id="31" name="图片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3211" y="1582097"/>
              <a:ext cx="2346851" cy="4172178"/>
            </a:xfrm>
            <a:prstGeom prst="rect">
              <a:avLst/>
            </a:prstGeom>
          </p:spPr>
        </p:pic>
        <p:pic>
          <p:nvPicPr>
            <p:cNvPr id="32" name="图片 31"/>
            <p:cNvPicPr>
              <a:picLocks noChangeAspect="1"/>
            </p:cNvPicPr>
            <p:nvPr/>
          </p:nvPicPr>
          <p:blipFill rotWithShape="1">
            <a:blip r:embed="rId9">
              <a:extLst>
                <a:ext uri="{28A0092B-C50C-407E-A947-70E740481C1C}">
                  <a14:useLocalDpi xmlns:a14="http://schemas.microsoft.com/office/drawing/2010/main" val="0"/>
                </a:ext>
              </a:extLst>
            </a:blip>
            <a:srcRect l="-1" t="12976" r="39177" b="32424"/>
            <a:stretch/>
          </p:blipFill>
          <p:spPr>
            <a:xfrm>
              <a:off x="353483" y="2057390"/>
              <a:ext cx="2346309" cy="3744417"/>
            </a:xfrm>
            <a:prstGeom prst="rect">
              <a:avLst/>
            </a:prstGeom>
            <a:ln>
              <a:solidFill>
                <a:schemeClr val="bg1">
                  <a:lumMod val="85000"/>
                </a:schemeClr>
              </a:solidFill>
            </a:ln>
          </p:spPr>
        </p:pic>
        <p:pic>
          <p:nvPicPr>
            <p:cNvPr id="33" name="图片 32"/>
            <p:cNvPicPr>
              <a:picLocks noChangeAspect="1"/>
            </p:cNvPicPr>
            <p:nvPr/>
          </p:nvPicPr>
          <p:blipFill rotWithShape="1">
            <a:blip r:embed="rId9">
              <a:extLst>
                <a:ext uri="{28A0092B-C50C-407E-A947-70E740481C1C}">
                  <a14:useLocalDpi xmlns:a14="http://schemas.microsoft.com/office/drawing/2010/main" val="0"/>
                </a:ext>
              </a:extLst>
            </a:blip>
            <a:srcRect l="1503" t="92613" r="37831" b="1371"/>
            <a:stretch/>
          </p:blipFill>
          <p:spPr>
            <a:xfrm>
              <a:off x="359505" y="5373215"/>
              <a:ext cx="2340287" cy="412635"/>
            </a:xfrm>
            <a:prstGeom prst="rect">
              <a:avLst/>
            </a:prstGeom>
          </p:spPr>
        </p:pic>
        <p:pic>
          <p:nvPicPr>
            <p:cNvPr id="34" name="图片 33"/>
            <p:cNvPicPr>
              <a:picLocks noChangeAspect="1"/>
            </p:cNvPicPr>
            <p:nvPr/>
          </p:nvPicPr>
          <p:blipFill rotWithShape="1">
            <a:blip r:embed="rId9" cstate="print">
              <a:extLst>
                <a:ext uri="{28A0092B-C50C-407E-A947-70E740481C1C}">
                  <a14:useLocalDpi xmlns:a14="http://schemas.microsoft.com/office/drawing/2010/main" val="0"/>
                </a:ext>
              </a:extLst>
            </a:blip>
            <a:srcRect l="73456" t="93834" r="1917" b="916"/>
            <a:stretch/>
          </p:blipFill>
          <p:spPr>
            <a:xfrm>
              <a:off x="1989717" y="5522141"/>
              <a:ext cx="695848" cy="263710"/>
            </a:xfrm>
            <a:prstGeom prst="rect">
              <a:avLst/>
            </a:prstGeom>
          </p:spPr>
        </p:pic>
        <p:sp>
          <p:nvSpPr>
            <p:cNvPr id="35" name="矩形 34"/>
            <p:cNvSpPr/>
            <p:nvPr/>
          </p:nvSpPr>
          <p:spPr bwMode="auto">
            <a:xfrm>
              <a:off x="457200" y="2996952"/>
              <a:ext cx="318823" cy="32292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36" name="文本框 35"/>
            <p:cNvSpPr txBox="1"/>
            <p:nvPr/>
          </p:nvSpPr>
          <p:spPr>
            <a:xfrm>
              <a:off x="359504" y="3019209"/>
              <a:ext cx="2417093" cy="553998"/>
            </a:xfrm>
            <a:prstGeom prst="rect">
              <a:avLst/>
            </a:prstGeom>
            <a:noFill/>
          </p:spPr>
          <p:txBody>
            <a:bodyPr wrap="square" rtlCol="0">
              <a:spAutoFit/>
            </a:bodyPr>
            <a:lstStyle/>
            <a:p>
              <a:r>
                <a:rPr lang="en-US" altLang="zh-CN" sz="1500">
                  <a:latin typeface="Microsoft YaHei UI" panose="020B0503020204020204" pitchFamily="34" charset="-122"/>
                  <a:ea typeface="Microsoft YaHei UI" panose="020B0503020204020204" pitchFamily="34" charset="-122"/>
                </a:rPr>
                <a:t>What A Nice Dinner in Dragon City Cafe! </a:t>
              </a:r>
              <a:r>
                <a:rPr lang="en-US" altLang="zh-CN" sz="1500">
                  <a:solidFill>
                    <a:schemeClr val="bg1">
                      <a:lumMod val="65000"/>
                    </a:schemeClr>
                  </a:solidFill>
                  <a:latin typeface="Microsoft YaHei UI" panose="020B0503020204020204" pitchFamily="34" charset="-122"/>
                  <a:ea typeface="Microsoft YaHei UI" panose="020B0503020204020204" pitchFamily="34" charset="-122"/>
                </a:rPr>
                <a:t>|</a:t>
              </a:r>
              <a:endParaRPr lang="zh-CN" altLang="en-US" sz="1500">
                <a:solidFill>
                  <a:schemeClr val="bg1">
                    <a:lumMod val="65000"/>
                  </a:schemeClr>
                </a:solidFill>
                <a:latin typeface="Microsoft YaHei UI" panose="020B0503020204020204" pitchFamily="34" charset="-122"/>
                <a:ea typeface="Microsoft YaHei UI" panose="020B0503020204020204" pitchFamily="34" charset="-122"/>
              </a:endParaRPr>
            </a:p>
          </p:txBody>
        </p:sp>
        <p:pic>
          <p:nvPicPr>
            <p:cNvPr id="37" name="图片 36"/>
            <p:cNvPicPr>
              <a:picLocks noChangeAspect="1"/>
            </p:cNvPicPr>
            <p:nvPr/>
          </p:nvPicPr>
          <p:blipFill rotWithShape="1">
            <a:blip r:embed="rId10"/>
            <a:srcRect l="44534" t="42821" r="43425" b="41331"/>
            <a:stretch/>
          </p:blipFill>
          <p:spPr>
            <a:xfrm>
              <a:off x="359505" y="3645023"/>
              <a:ext cx="2340287" cy="1732391"/>
            </a:xfrm>
            <a:prstGeom prst="rect">
              <a:avLst/>
            </a:prstGeom>
          </p:spPr>
        </p:pic>
        <p:pic>
          <p:nvPicPr>
            <p:cNvPr id="38" name="图片 37"/>
            <p:cNvPicPr>
              <a:picLocks noChangeAspect="1"/>
            </p:cNvPicPr>
            <p:nvPr/>
          </p:nvPicPr>
          <p:blipFill rotWithShape="1">
            <a:blip r:embed="rId10"/>
            <a:srcRect l="34044" t="21547" r="63895" b="75402"/>
            <a:stretch/>
          </p:blipFill>
          <p:spPr>
            <a:xfrm>
              <a:off x="2152257" y="3315947"/>
              <a:ext cx="259503" cy="216025"/>
            </a:xfrm>
            <a:prstGeom prst="rect">
              <a:avLst/>
            </a:prstGeom>
          </p:spPr>
        </p:pic>
        <p:sp>
          <p:nvSpPr>
            <p:cNvPr id="39" name="矩形 38"/>
            <p:cNvSpPr/>
            <p:nvPr/>
          </p:nvSpPr>
          <p:spPr bwMode="auto">
            <a:xfrm>
              <a:off x="395536" y="2057390"/>
              <a:ext cx="2300543" cy="87491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pic>
          <p:nvPicPr>
            <p:cNvPr id="40" name="图片 39"/>
            <p:cNvPicPr>
              <a:picLocks noChangeAspect="1"/>
            </p:cNvPicPr>
            <p:nvPr/>
          </p:nvPicPr>
          <p:blipFill rotWithShape="1">
            <a:blip r:embed="rId9">
              <a:extLst>
                <a:ext uri="{28A0092B-C50C-407E-A947-70E740481C1C}">
                  <a14:useLocalDpi xmlns:a14="http://schemas.microsoft.com/office/drawing/2010/main" val="0"/>
                </a:ext>
              </a:extLst>
            </a:blip>
            <a:srcRect t="12074" r="39219" b="87259"/>
            <a:stretch/>
          </p:blipFill>
          <p:spPr>
            <a:xfrm>
              <a:off x="355133" y="2047100"/>
              <a:ext cx="2344660" cy="45719"/>
            </a:xfrm>
            <a:prstGeom prst="rect">
              <a:avLst/>
            </a:prstGeom>
          </p:spPr>
        </p:pic>
        <p:sp>
          <p:nvSpPr>
            <p:cNvPr id="41" name="矩形 40"/>
            <p:cNvSpPr/>
            <p:nvPr/>
          </p:nvSpPr>
          <p:spPr bwMode="auto">
            <a:xfrm>
              <a:off x="1064185" y="2099506"/>
              <a:ext cx="1540452" cy="6446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42" name="文本框 41"/>
            <p:cNvSpPr txBox="1"/>
            <p:nvPr/>
          </p:nvSpPr>
          <p:spPr>
            <a:xfrm>
              <a:off x="1069112" y="2526005"/>
              <a:ext cx="1533120" cy="184666"/>
            </a:xfrm>
            <a:prstGeom prst="rect">
              <a:avLst/>
            </a:prstGeom>
            <a:solidFill>
              <a:schemeClr val="bg1"/>
            </a:solidFill>
          </p:spPr>
          <p:txBody>
            <a:bodyPr wrap="square" lIns="0" tIns="0" rIns="0" bIns="0" rtlCol="0">
              <a:spAutoFit/>
            </a:bodyPr>
            <a:lstStyle/>
            <a:p>
              <a:r>
                <a:rPr lang="en-US" altLang="zh-CN" sz="1200">
                  <a:solidFill>
                    <a:srgbClr val="0070C0"/>
                  </a:solidFill>
                  <a:latin typeface="Microsoft YaHei UI" panose="020B0503020204020204" pitchFamily="34" charset="-122"/>
                  <a:ea typeface="Microsoft YaHei UI" panose="020B0503020204020204" pitchFamily="34" charset="-122"/>
                </a:rPr>
                <a:t>Dragon City Café.</a:t>
              </a:r>
              <a:endParaRPr lang="zh-CN" altLang="en-US" sz="1200">
                <a:solidFill>
                  <a:srgbClr val="0070C0"/>
                </a:solidFill>
                <a:latin typeface="Microsoft YaHei UI" panose="020B0503020204020204" pitchFamily="34" charset="-122"/>
                <a:ea typeface="Microsoft YaHei UI" panose="020B0503020204020204" pitchFamily="34" charset="-122"/>
              </a:endParaRPr>
            </a:p>
          </p:txBody>
        </p:sp>
        <p:grpSp>
          <p:nvGrpSpPr>
            <p:cNvPr id="43" name="组合 42"/>
            <p:cNvGrpSpPr/>
            <p:nvPr/>
          </p:nvGrpSpPr>
          <p:grpSpPr>
            <a:xfrm>
              <a:off x="981566" y="2253107"/>
              <a:ext cx="645551" cy="288032"/>
              <a:chOff x="965653" y="2726032"/>
              <a:chExt cx="645551" cy="288032"/>
            </a:xfrm>
          </p:grpSpPr>
          <p:pic>
            <p:nvPicPr>
              <p:cNvPr id="46" name="图片 45"/>
              <p:cNvPicPr>
                <a:picLocks noChangeAspect="1"/>
              </p:cNvPicPr>
              <p:nvPr/>
            </p:nvPicPr>
            <p:blipFill rotWithShape="1">
              <a:blip r:embed="rId11">
                <a:extLst>
                  <a:ext uri="{28A0092B-C50C-407E-A947-70E740481C1C}">
                    <a14:useLocalDpi xmlns:a14="http://schemas.microsoft.com/office/drawing/2010/main" val="0"/>
                  </a:ext>
                </a:extLst>
              </a:blip>
              <a:srcRect l="46267" t="12201" r="38800" b="83599"/>
              <a:stretch/>
            </p:blipFill>
            <p:spPr>
              <a:xfrm>
                <a:off x="1001178" y="2726032"/>
                <a:ext cx="576064" cy="288032"/>
              </a:xfrm>
              <a:prstGeom prst="rect">
                <a:avLst/>
              </a:prstGeom>
            </p:spPr>
          </p:pic>
          <p:sp>
            <p:nvSpPr>
              <p:cNvPr id="47" name="矩形 46"/>
              <p:cNvSpPr/>
              <p:nvPr/>
            </p:nvSpPr>
            <p:spPr bwMode="auto">
              <a:xfrm>
                <a:off x="1259632" y="2817033"/>
                <a:ext cx="351572" cy="18862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48" name="矩形 47"/>
              <p:cNvSpPr/>
              <p:nvPr/>
            </p:nvSpPr>
            <p:spPr bwMode="auto">
              <a:xfrm>
                <a:off x="965653" y="2818125"/>
                <a:ext cx="63624" cy="18862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grpSp>
        <p:sp>
          <p:nvSpPr>
            <p:cNvPr id="44" name="文本框 43"/>
            <p:cNvSpPr txBox="1"/>
            <p:nvPr/>
          </p:nvSpPr>
          <p:spPr>
            <a:xfrm>
              <a:off x="1288964" y="2312904"/>
              <a:ext cx="1385141" cy="184666"/>
            </a:xfrm>
            <a:prstGeom prst="rect">
              <a:avLst/>
            </a:prstGeom>
            <a:solidFill>
              <a:schemeClr val="bg1"/>
            </a:solidFill>
          </p:spPr>
          <p:txBody>
            <a:bodyPr wrap="square" lIns="0" tIns="0" rIns="0" bIns="0" rtlCol="0">
              <a:spAutoFit/>
            </a:bodyPr>
            <a:lstStyle/>
            <a:p>
              <a:r>
                <a:rPr lang="en-US" altLang="zh-CN" sz="1200">
                  <a:latin typeface="Microsoft YaHei UI" panose="020B0503020204020204" pitchFamily="34" charset="-122"/>
                  <a:ea typeface="Microsoft YaHei UI" panose="020B0503020204020204" pitchFamily="34" charset="-122"/>
                </a:rPr>
                <a:t>Eating </a:t>
              </a:r>
              <a:r>
                <a:rPr lang="en-US" altLang="zh-CN" sz="1200">
                  <a:solidFill>
                    <a:srgbClr val="0070C0"/>
                  </a:solidFill>
                  <a:latin typeface="Microsoft YaHei UI" panose="020B0503020204020204" pitchFamily="34" charset="-122"/>
                  <a:ea typeface="Microsoft YaHei UI" panose="020B0503020204020204" pitchFamily="34" charset="-122"/>
                </a:rPr>
                <a:t>dinner</a:t>
              </a:r>
              <a:r>
                <a:rPr lang="en-US" altLang="zh-CN" sz="1200">
                  <a:latin typeface="Microsoft YaHei UI" panose="020B0503020204020204" pitchFamily="34" charset="-122"/>
                  <a:ea typeface="Microsoft YaHei UI" panose="020B0503020204020204" pitchFamily="34" charset="-122"/>
                </a:rPr>
                <a:t> at</a:t>
              </a:r>
              <a:endParaRPr lang="zh-CN" altLang="en-US" sz="1200">
                <a:solidFill>
                  <a:schemeClr val="bg1">
                    <a:lumMod val="65000"/>
                  </a:schemeClr>
                </a:solidFill>
                <a:latin typeface="Microsoft YaHei UI" panose="020B0503020204020204" pitchFamily="34" charset="-122"/>
                <a:ea typeface="Microsoft YaHei UI" panose="020B0503020204020204" pitchFamily="34" charset="-122"/>
              </a:endParaRPr>
            </a:p>
          </p:txBody>
        </p:sp>
        <p:pic>
          <p:nvPicPr>
            <p:cNvPr id="45" name="图片 44"/>
            <p:cNvPicPr>
              <a:picLocks noChangeAspect="1"/>
            </p:cNvPicPr>
            <p:nvPr/>
          </p:nvPicPr>
          <p:blipFill rotWithShape="1">
            <a:blip r:embed="rId9">
              <a:extLst>
                <a:ext uri="{28A0092B-C50C-407E-A947-70E740481C1C}">
                  <a14:useLocalDpi xmlns:a14="http://schemas.microsoft.com/office/drawing/2010/main" val="0"/>
                </a:ext>
              </a:extLst>
            </a:blip>
            <a:srcRect l="1660" t="12868" r="81540" b="78733"/>
            <a:stretch/>
          </p:blipFill>
          <p:spPr>
            <a:xfrm>
              <a:off x="382278" y="2256642"/>
              <a:ext cx="648072" cy="576063"/>
            </a:xfrm>
            <a:prstGeom prst="rect">
              <a:avLst/>
            </a:prstGeom>
          </p:spPr>
        </p:pic>
      </p:grpSp>
      <p:grpSp>
        <p:nvGrpSpPr>
          <p:cNvPr id="13" name="组合 12"/>
          <p:cNvGrpSpPr/>
          <p:nvPr/>
        </p:nvGrpSpPr>
        <p:grpSpPr>
          <a:xfrm>
            <a:off x="6362751" y="200536"/>
            <a:ext cx="2699054" cy="5463540"/>
            <a:chOff x="6367403" y="276598"/>
            <a:chExt cx="2699054" cy="5463540"/>
          </a:xfrm>
        </p:grpSpPr>
        <p:pic>
          <p:nvPicPr>
            <p:cNvPr id="49" name="图片 4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67403" y="276598"/>
              <a:ext cx="2699054" cy="5463540"/>
            </a:xfrm>
            <a:prstGeom prst="rect">
              <a:avLst/>
            </a:prstGeom>
          </p:spPr>
        </p:pic>
        <p:pic>
          <p:nvPicPr>
            <p:cNvPr id="7" name="图片 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37546" y="917890"/>
              <a:ext cx="2381639" cy="4234026"/>
            </a:xfrm>
            <a:prstGeom prst="rect">
              <a:avLst/>
            </a:prstGeom>
          </p:spPr>
        </p:pic>
        <p:pic>
          <p:nvPicPr>
            <p:cNvPr id="50" name="图片 49"/>
            <p:cNvPicPr>
              <a:picLocks noChangeAspect="1"/>
            </p:cNvPicPr>
            <p:nvPr/>
          </p:nvPicPr>
          <p:blipFill rotWithShape="1">
            <a:blip r:embed="rId8" cstate="print">
              <a:extLst>
                <a:ext uri="{28A0092B-C50C-407E-A947-70E740481C1C}">
                  <a14:useLocalDpi xmlns:a14="http://schemas.microsoft.com/office/drawing/2010/main" val="0"/>
                </a:ext>
              </a:extLst>
            </a:blip>
            <a:srcRect r="124" b="96979"/>
            <a:stretch/>
          </p:blipFill>
          <p:spPr>
            <a:xfrm>
              <a:off x="6537168" y="917890"/>
              <a:ext cx="2343942" cy="126050"/>
            </a:xfrm>
            <a:prstGeom prst="rect">
              <a:avLst/>
            </a:prstGeom>
          </p:spPr>
        </p:pic>
        <p:sp>
          <p:nvSpPr>
            <p:cNvPr id="9" name="矩形 8"/>
            <p:cNvSpPr/>
            <p:nvPr/>
          </p:nvSpPr>
          <p:spPr bwMode="auto">
            <a:xfrm>
              <a:off x="6537168" y="917890"/>
              <a:ext cx="2382017" cy="4167294"/>
            </a:xfrm>
            <a:prstGeom prst="rect">
              <a:avLst/>
            </a:prstGeom>
            <a:solidFill>
              <a:schemeClr val="tx1">
                <a:lumMod val="65000"/>
                <a:lumOff val="35000"/>
                <a:alpha val="69000"/>
              </a:schemeClr>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20" name="矩形 19"/>
            <p:cNvSpPr/>
            <p:nvPr/>
          </p:nvSpPr>
          <p:spPr bwMode="auto">
            <a:xfrm>
              <a:off x="7144471" y="2535580"/>
              <a:ext cx="792088" cy="18444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grpSp>
          <p:nvGrpSpPr>
            <p:cNvPr id="21" name="组合 20"/>
            <p:cNvGrpSpPr/>
            <p:nvPr/>
          </p:nvGrpSpPr>
          <p:grpSpPr>
            <a:xfrm>
              <a:off x="6732240" y="2492896"/>
              <a:ext cx="2016224" cy="1296144"/>
              <a:chOff x="6746190" y="2492896"/>
              <a:chExt cx="2016224" cy="1296144"/>
            </a:xfrm>
          </p:grpSpPr>
          <p:grpSp>
            <p:nvGrpSpPr>
              <p:cNvPr id="18" name="组合 17"/>
              <p:cNvGrpSpPr/>
              <p:nvPr/>
            </p:nvGrpSpPr>
            <p:grpSpPr>
              <a:xfrm>
                <a:off x="6746190" y="2492896"/>
                <a:ext cx="2016224" cy="1296144"/>
                <a:chOff x="6746190" y="2492896"/>
                <a:chExt cx="2016224" cy="1296144"/>
              </a:xfrm>
            </p:grpSpPr>
            <p:pic>
              <p:nvPicPr>
                <p:cNvPr id="4" name="图片 3"/>
                <p:cNvPicPr>
                  <a:picLocks noChangeAspect="1"/>
                </p:cNvPicPr>
                <p:nvPr/>
              </p:nvPicPr>
              <p:blipFill rotWithShape="1">
                <a:blip r:embed="rId13" cstate="print">
                  <a:extLst>
                    <a:ext uri="{28A0092B-C50C-407E-A947-70E740481C1C}">
                      <a14:useLocalDpi xmlns:a14="http://schemas.microsoft.com/office/drawing/2010/main" val="0"/>
                    </a:ext>
                  </a:extLst>
                </a:blip>
                <a:srcRect l="6111" t="34369" r="8347" b="34699"/>
                <a:stretch/>
              </p:blipFill>
              <p:spPr>
                <a:xfrm>
                  <a:off x="6746190" y="2492896"/>
                  <a:ext cx="2016224" cy="1296144"/>
                </a:xfrm>
                <a:prstGeom prst="rect">
                  <a:avLst/>
                </a:prstGeom>
              </p:spPr>
            </p:pic>
            <p:pic>
              <p:nvPicPr>
                <p:cNvPr id="5" name="图片 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04248" y="2564904"/>
                  <a:ext cx="288032" cy="288032"/>
                </a:xfrm>
                <a:prstGeom prst="rect">
                  <a:avLst/>
                </a:prstGeom>
              </p:spPr>
            </p:pic>
            <p:pic>
              <p:nvPicPr>
                <p:cNvPr id="10" name="图片 9"/>
                <p:cNvPicPr>
                  <a:picLocks noChangeAspect="1"/>
                </p:cNvPicPr>
                <p:nvPr/>
              </p:nvPicPr>
              <p:blipFill rotWithShape="1">
                <a:blip r:embed="rId15" cstate="print">
                  <a:extLst>
                    <a:ext uri="{28A0092B-C50C-407E-A947-70E740481C1C}">
                      <a14:useLocalDpi xmlns:a14="http://schemas.microsoft.com/office/drawing/2010/main" val="0"/>
                    </a:ext>
                  </a:extLst>
                </a:blip>
                <a:srcRect l="23258" t="39808" r="56209" b="58092"/>
                <a:stretch/>
              </p:blipFill>
              <p:spPr>
                <a:xfrm>
                  <a:off x="7144471" y="2733536"/>
                  <a:ext cx="523873" cy="95250"/>
                </a:xfrm>
                <a:prstGeom prst="rect">
                  <a:avLst/>
                </a:prstGeom>
              </p:spPr>
            </p:pic>
          </p:grpSp>
          <p:sp>
            <p:nvSpPr>
              <p:cNvPr id="19" name="矩形 18"/>
              <p:cNvSpPr/>
              <p:nvPr/>
            </p:nvSpPr>
            <p:spPr bwMode="auto">
              <a:xfrm>
                <a:off x="7187198" y="2567259"/>
                <a:ext cx="838092" cy="1527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900" b="1" i="0" u="none" strike="noStrike" cap="none" normalizeH="0" baseline="0">
                    <a:ln>
                      <a:noFill/>
                    </a:ln>
                    <a:solidFill>
                      <a:schemeClr val="tx1">
                        <a:lumMod val="75000"/>
                        <a:lumOff val="25000"/>
                      </a:schemeClr>
                    </a:solidFill>
                    <a:effectLst/>
                    <a:latin typeface="Arial" charset="0"/>
                    <a:ea typeface="Arial Unicode MS" pitchFamily="50" charset="-127"/>
                    <a:cs typeface="Arial Unicode MS" pitchFamily="50" charset="-127"/>
                  </a:rPr>
                  <a:t>Dragon City</a:t>
                </a:r>
                <a:r>
                  <a:rPr kumimoji="0" lang="en-US" altLang="zh-CN" sz="900" b="1" i="0" u="none" strike="noStrike" cap="none" normalizeH="0">
                    <a:ln>
                      <a:noFill/>
                    </a:ln>
                    <a:solidFill>
                      <a:schemeClr val="tx1">
                        <a:lumMod val="75000"/>
                        <a:lumOff val="25000"/>
                      </a:schemeClr>
                    </a:solidFill>
                    <a:effectLst/>
                    <a:latin typeface="Arial" charset="0"/>
                    <a:ea typeface="Arial Unicode MS" pitchFamily="50" charset="-127"/>
                    <a:cs typeface="Arial Unicode MS" pitchFamily="50" charset="-127"/>
                  </a:rPr>
                  <a:t> Cafe</a:t>
                </a:r>
                <a:endParaRPr kumimoji="0" lang="zh-CN" altLang="en-US" sz="900" b="1" i="0" u="none" strike="noStrike" cap="none" normalizeH="0" baseline="0">
                  <a:ln>
                    <a:noFill/>
                  </a:ln>
                  <a:solidFill>
                    <a:schemeClr val="tx1">
                      <a:lumMod val="75000"/>
                      <a:lumOff val="25000"/>
                    </a:schemeClr>
                  </a:solidFill>
                  <a:effectLst/>
                  <a:latin typeface="Arial" charset="0"/>
                  <a:ea typeface="Arial Unicode MS" pitchFamily="50" charset="-127"/>
                  <a:cs typeface="Arial Unicode MS" pitchFamily="50" charset="-127"/>
                </a:endParaRPr>
              </a:p>
            </p:txBody>
          </p:sp>
        </p:grpSp>
        <p:sp>
          <p:nvSpPr>
            <p:cNvPr id="22" name="矩形 21"/>
            <p:cNvSpPr/>
            <p:nvPr/>
          </p:nvSpPr>
          <p:spPr bwMode="auto">
            <a:xfrm>
              <a:off x="7294354" y="3501008"/>
              <a:ext cx="895103" cy="21602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grpSp>
      <p:sp>
        <p:nvSpPr>
          <p:cNvPr id="12" name="矩形标注 11"/>
          <p:cNvSpPr>
            <a:spLocks noChangeArrowheads="1"/>
          </p:cNvSpPr>
          <p:nvPr/>
        </p:nvSpPr>
        <p:spPr bwMode="auto">
          <a:xfrm>
            <a:off x="3155263" y="4702186"/>
            <a:ext cx="3394720" cy="796140"/>
          </a:xfrm>
          <a:prstGeom prst="wedgeRectCallout">
            <a:avLst>
              <a:gd name="adj1" fmla="val 8240"/>
              <a:gd name="adj2" fmla="val -82953"/>
            </a:avLst>
          </a:prstGeom>
          <a:solidFill>
            <a:srgbClr val="FFC000"/>
          </a:solidFill>
          <a:ln>
            <a:noFill/>
          </a:ln>
        </p:spPr>
        <p:txBody>
          <a:bodyPr anchor="ctr"/>
          <a:lstStyle>
            <a:defPPr>
              <a:defRPr lang="ko-KR"/>
            </a:defPPr>
            <a:lvl1pPr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9pPr>
          </a:lstStyle>
          <a:p>
            <a:pPr algn="ctr" fontAlgn="base">
              <a:spcBef>
                <a:spcPct val="0"/>
              </a:spcBef>
              <a:spcAft>
                <a:spcPct val="0"/>
              </a:spcAft>
              <a:buClrTx/>
              <a:buSzTx/>
              <a:buFontTx/>
              <a:buNone/>
              <a:defRPr/>
            </a:pPr>
            <a:r>
              <a:rPr lang="en-US" altLang="zh-CN" sz="2400" b="1">
                <a:solidFill>
                  <a:srgbClr val="000000"/>
                </a:solidFill>
                <a:latin typeface="Arial"/>
                <a:cs typeface="ＭＳ Ｐゴシック" charset="-128"/>
              </a:rPr>
              <a:t>Post  with check-in.</a:t>
            </a:r>
            <a:endParaRPr lang="zh-CN" altLang="en-US" sz="2400" b="1" dirty="0">
              <a:solidFill>
                <a:srgbClr val="000000"/>
              </a:solidFill>
              <a:latin typeface="Arial"/>
              <a:cs typeface="ＭＳ Ｐゴシック" charset="-128"/>
            </a:endParaRPr>
          </a:p>
        </p:txBody>
      </p:sp>
      <p:sp>
        <p:nvSpPr>
          <p:cNvPr id="17" name="矩形标注 16"/>
          <p:cNvSpPr>
            <a:spLocks noChangeArrowheads="1"/>
          </p:cNvSpPr>
          <p:nvPr/>
        </p:nvSpPr>
        <p:spPr bwMode="auto">
          <a:xfrm>
            <a:off x="2843808" y="2220370"/>
            <a:ext cx="3456384" cy="883645"/>
          </a:xfrm>
          <a:prstGeom prst="wedgeRectCallout">
            <a:avLst>
              <a:gd name="adj1" fmla="val 63280"/>
              <a:gd name="adj2" fmla="val 35044"/>
            </a:avLst>
          </a:prstGeom>
          <a:solidFill>
            <a:srgbClr val="FFC000"/>
          </a:solidFill>
          <a:ln>
            <a:noFill/>
          </a:ln>
        </p:spPr>
        <p:txBody>
          <a:bodyPr anchor="ctr"/>
          <a:lstStyle>
            <a:defPPr>
              <a:defRPr lang="ko-KR"/>
            </a:defPPr>
            <a:lvl1pPr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9pPr>
          </a:lstStyle>
          <a:p>
            <a:pPr algn="ctr" fontAlgn="base">
              <a:spcBef>
                <a:spcPct val="0"/>
              </a:spcBef>
              <a:spcAft>
                <a:spcPct val="0"/>
              </a:spcAft>
              <a:buClrTx/>
              <a:buSzTx/>
              <a:buFontTx/>
              <a:buNone/>
              <a:defRPr/>
            </a:pPr>
            <a:r>
              <a:rPr lang="en-US" altLang="zh-CN" sz="2400" b="1">
                <a:solidFill>
                  <a:srgbClr val="000000"/>
                </a:solidFill>
                <a:latin typeface="Arial"/>
                <a:cs typeface="ＭＳ Ｐゴシック" charset="-128"/>
              </a:rPr>
              <a:t>Does this place has </a:t>
            </a:r>
          </a:p>
          <a:p>
            <a:pPr algn="ctr" fontAlgn="base">
              <a:spcBef>
                <a:spcPct val="0"/>
              </a:spcBef>
              <a:spcAft>
                <a:spcPct val="0"/>
              </a:spcAft>
              <a:buClrTx/>
              <a:buSzTx/>
              <a:buFontTx/>
              <a:buNone/>
              <a:defRPr/>
            </a:pPr>
            <a:r>
              <a:rPr lang="en-US" altLang="zh-CN" sz="2400" b="1">
                <a:solidFill>
                  <a:srgbClr val="000000"/>
                </a:solidFill>
                <a:latin typeface="Arial"/>
                <a:cs typeface="ＭＳ Ｐゴシック" charset="-128"/>
              </a:rPr>
              <a:t>a parking lot?</a:t>
            </a:r>
            <a:endParaRPr lang="zh-CN" altLang="en-US" sz="2400" b="1" dirty="0">
              <a:solidFill>
                <a:srgbClr val="000000"/>
              </a:solidFill>
              <a:latin typeface="Arial"/>
              <a:cs typeface="ＭＳ Ｐゴシック" charset="-128"/>
            </a:endParaRPr>
          </a:p>
        </p:txBody>
      </p:sp>
      <p:sp>
        <p:nvSpPr>
          <p:cNvPr id="14" name="灯片编号占位符 13"/>
          <p:cNvSpPr>
            <a:spLocks noGrp="1"/>
          </p:cNvSpPr>
          <p:nvPr>
            <p:ph type="sldNum" sz="quarter" idx="12"/>
          </p:nvPr>
        </p:nvSpPr>
        <p:spPr/>
        <p:txBody>
          <a:bodyPr/>
          <a:lstStyle/>
          <a:p>
            <a:pPr>
              <a:defRPr/>
            </a:pPr>
            <a:fld id="{B2D9E1CE-3C7F-4ACF-8753-53AB71A600F5}" type="slidenum">
              <a:rPr lang="en-US" altLang="ko-KR" smtClean="0"/>
              <a:pPr>
                <a:defRPr/>
              </a:pPr>
              <a:t>7</a:t>
            </a:fld>
            <a:endParaRPr lang="en-US" altLang="ko-KR"/>
          </a:p>
        </p:txBody>
      </p:sp>
    </p:spTree>
    <p:extLst>
      <p:ext uri="{BB962C8B-B14F-4D97-AF65-F5344CB8AC3E}">
        <p14:creationId xmlns:p14="http://schemas.microsoft.com/office/powerpoint/2010/main" val="4270938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a:srcRect l="22832" t="36007" r="29132" b="10101"/>
          <a:stretch/>
        </p:blipFill>
        <p:spPr>
          <a:xfrm>
            <a:off x="179512" y="1052736"/>
            <a:ext cx="8784976" cy="5543872"/>
          </a:xfrm>
          <a:prstGeom prst="rect">
            <a:avLst/>
          </a:prstGeom>
        </p:spPr>
      </p:pic>
      <p:sp>
        <p:nvSpPr>
          <p:cNvPr id="2" name="标题 1"/>
          <p:cNvSpPr>
            <a:spLocks noGrp="1"/>
          </p:cNvSpPr>
          <p:nvPr>
            <p:ph type="title"/>
          </p:nvPr>
        </p:nvSpPr>
        <p:spPr/>
        <p:txBody>
          <a:bodyPr/>
          <a:lstStyle/>
          <a:p>
            <a:pPr algn="ctr"/>
            <a:r>
              <a:rPr lang="en-US" altLang="zh-CN"/>
              <a:t>Motivation</a:t>
            </a:r>
            <a:endParaRPr lang="zh-CN" altLang="en-US"/>
          </a:p>
        </p:txBody>
      </p:sp>
      <p:pic>
        <p:nvPicPr>
          <p:cNvPr id="8" name="图片 7"/>
          <p:cNvPicPr>
            <a:picLocks noChangeAspect="1"/>
          </p:cNvPicPr>
          <p:nvPr/>
        </p:nvPicPr>
        <p:blipFill>
          <a:blip r:embed="rId4"/>
          <a:stretch>
            <a:fillRect/>
          </a:stretch>
        </p:blipFill>
        <p:spPr>
          <a:xfrm>
            <a:off x="5364088" y="3416158"/>
            <a:ext cx="362291" cy="504056"/>
          </a:xfrm>
          <a:prstGeom prst="rect">
            <a:avLst/>
          </a:prstGeom>
        </p:spPr>
      </p:pic>
      <p:pic>
        <p:nvPicPr>
          <p:cNvPr id="11"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52623" y="3898700"/>
            <a:ext cx="544089" cy="521883"/>
          </a:xfrm>
          <a:prstGeom prst="rect">
            <a:avLst/>
          </a:prstGeom>
        </p:spPr>
      </p:pic>
      <p:pic>
        <p:nvPicPr>
          <p:cNvPr id="28" name="图片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27366" y="5790873"/>
            <a:ext cx="1426110" cy="823746"/>
          </a:xfrm>
          <a:prstGeom prst="rect">
            <a:avLst/>
          </a:prstGeom>
        </p:spPr>
      </p:pic>
      <p:grpSp>
        <p:nvGrpSpPr>
          <p:cNvPr id="29" name="组合 28"/>
          <p:cNvGrpSpPr/>
          <p:nvPr/>
        </p:nvGrpSpPr>
        <p:grpSpPr>
          <a:xfrm>
            <a:off x="183076" y="936416"/>
            <a:ext cx="2699054" cy="5463540"/>
            <a:chOff x="183076" y="936416"/>
            <a:chExt cx="2699054" cy="5463540"/>
          </a:xfrm>
        </p:grpSpPr>
        <p:pic>
          <p:nvPicPr>
            <p:cNvPr id="30" name="图片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3076" y="936416"/>
              <a:ext cx="2699054" cy="5463540"/>
            </a:xfrm>
            <a:prstGeom prst="rect">
              <a:avLst/>
            </a:prstGeom>
          </p:spPr>
        </p:pic>
        <p:pic>
          <p:nvPicPr>
            <p:cNvPr id="31" name="图片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3211" y="1582097"/>
              <a:ext cx="2346851" cy="4172178"/>
            </a:xfrm>
            <a:prstGeom prst="rect">
              <a:avLst/>
            </a:prstGeom>
          </p:spPr>
        </p:pic>
        <p:pic>
          <p:nvPicPr>
            <p:cNvPr id="32" name="图片 31"/>
            <p:cNvPicPr>
              <a:picLocks noChangeAspect="1"/>
            </p:cNvPicPr>
            <p:nvPr/>
          </p:nvPicPr>
          <p:blipFill rotWithShape="1">
            <a:blip r:embed="rId9">
              <a:extLst>
                <a:ext uri="{28A0092B-C50C-407E-A947-70E740481C1C}">
                  <a14:useLocalDpi xmlns:a14="http://schemas.microsoft.com/office/drawing/2010/main" val="0"/>
                </a:ext>
              </a:extLst>
            </a:blip>
            <a:srcRect l="-1" t="12976" r="39177" b="32424"/>
            <a:stretch/>
          </p:blipFill>
          <p:spPr>
            <a:xfrm>
              <a:off x="353483" y="2057390"/>
              <a:ext cx="2346309" cy="3744417"/>
            </a:xfrm>
            <a:prstGeom prst="rect">
              <a:avLst/>
            </a:prstGeom>
            <a:ln>
              <a:solidFill>
                <a:schemeClr val="bg1">
                  <a:lumMod val="85000"/>
                </a:schemeClr>
              </a:solidFill>
            </a:ln>
          </p:spPr>
        </p:pic>
        <p:pic>
          <p:nvPicPr>
            <p:cNvPr id="33" name="图片 32"/>
            <p:cNvPicPr>
              <a:picLocks noChangeAspect="1"/>
            </p:cNvPicPr>
            <p:nvPr/>
          </p:nvPicPr>
          <p:blipFill rotWithShape="1">
            <a:blip r:embed="rId9">
              <a:extLst>
                <a:ext uri="{28A0092B-C50C-407E-A947-70E740481C1C}">
                  <a14:useLocalDpi xmlns:a14="http://schemas.microsoft.com/office/drawing/2010/main" val="0"/>
                </a:ext>
              </a:extLst>
            </a:blip>
            <a:srcRect l="1503" t="92613" r="37831" b="1371"/>
            <a:stretch/>
          </p:blipFill>
          <p:spPr>
            <a:xfrm>
              <a:off x="359505" y="5373215"/>
              <a:ext cx="2340287" cy="412635"/>
            </a:xfrm>
            <a:prstGeom prst="rect">
              <a:avLst/>
            </a:prstGeom>
          </p:spPr>
        </p:pic>
        <p:pic>
          <p:nvPicPr>
            <p:cNvPr id="34" name="图片 33"/>
            <p:cNvPicPr>
              <a:picLocks noChangeAspect="1"/>
            </p:cNvPicPr>
            <p:nvPr/>
          </p:nvPicPr>
          <p:blipFill rotWithShape="1">
            <a:blip r:embed="rId9" cstate="print">
              <a:extLst>
                <a:ext uri="{28A0092B-C50C-407E-A947-70E740481C1C}">
                  <a14:useLocalDpi xmlns:a14="http://schemas.microsoft.com/office/drawing/2010/main" val="0"/>
                </a:ext>
              </a:extLst>
            </a:blip>
            <a:srcRect l="73456" t="93834" r="1917" b="916"/>
            <a:stretch/>
          </p:blipFill>
          <p:spPr>
            <a:xfrm>
              <a:off x="1989717" y="5522141"/>
              <a:ext cx="695848" cy="263710"/>
            </a:xfrm>
            <a:prstGeom prst="rect">
              <a:avLst/>
            </a:prstGeom>
          </p:spPr>
        </p:pic>
        <p:sp>
          <p:nvSpPr>
            <p:cNvPr id="35" name="矩形 34"/>
            <p:cNvSpPr/>
            <p:nvPr/>
          </p:nvSpPr>
          <p:spPr bwMode="auto">
            <a:xfrm>
              <a:off x="457200" y="2996952"/>
              <a:ext cx="318823" cy="32292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36" name="文本框 35"/>
            <p:cNvSpPr txBox="1"/>
            <p:nvPr/>
          </p:nvSpPr>
          <p:spPr>
            <a:xfrm>
              <a:off x="359504" y="3019209"/>
              <a:ext cx="2417093" cy="553998"/>
            </a:xfrm>
            <a:prstGeom prst="rect">
              <a:avLst/>
            </a:prstGeom>
            <a:noFill/>
          </p:spPr>
          <p:txBody>
            <a:bodyPr wrap="square" rtlCol="0">
              <a:spAutoFit/>
            </a:bodyPr>
            <a:lstStyle/>
            <a:p>
              <a:r>
                <a:rPr lang="en-US" altLang="zh-CN" sz="1500">
                  <a:latin typeface="Microsoft YaHei UI" panose="020B0503020204020204" pitchFamily="34" charset="-122"/>
                  <a:ea typeface="Microsoft YaHei UI" panose="020B0503020204020204" pitchFamily="34" charset="-122"/>
                </a:rPr>
                <a:t>What A Nice Dinner in Dragon City Cafe! </a:t>
              </a:r>
              <a:r>
                <a:rPr lang="en-US" altLang="zh-CN" sz="1500">
                  <a:solidFill>
                    <a:schemeClr val="bg1">
                      <a:lumMod val="65000"/>
                    </a:schemeClr>
                  </a:solidFill>
                  <a:latin typeface="Microsoft YaHei UI" panose="020B0503020204020204" pitchFamily="34" charset="-122"/>
                  <a:ea typeface="Microsoft YaHei UI" panose="020B0503020204020204" pitchFamily="34" charset="-122"/>
                </a:rPr>
                <a:t>|</a:t>
              </a:r>
              <a:endParaRPr lang="zh-CN" altLang="en-US" sz="1500">
                <a:solidFill>
                  <a:schemeClr val="bg1">
                    <a:lumMod val="65000"/>
                  </a:schemeClr>
                </a:solidFill>
                <a:latin typeface="Microsoft YaHei UI" panose="020B0503020204020204" pitchFamily="34" charset="-122"/>
                <a:ea typeface="Microsoft YaHei UI" panose="020B0503020204020204" pitchFamily="34" charset="-122"/>
              </a:endParaRPr>
            </a:p>
          </p:txBody>
        </p:sp>
        <p:pic>
          <p:nvPicPr>
            <p:cNvPr id="37" name="图片 36"/>
            <p:cNvPicPr>
              <a:picLocks noChangeAspect="1"/>
            </p:cNvPicPr>
            <p:nvPr/>
          </p:nvPicPr>
          <p:blipFill rotWithShape="1">
            <a:blip r:embed="rId10"/>
            <a:srcRect l="44534" t="42821" r="43425" b="41331"/>
            <a:stretch/>
          </p:blipFill>
          <p:spPr>
            <a:xfrm>
              <a:off x="359505" y="3645023"/>
              <a:ext cx="2340287" cy="1732391"/>
            </a:xfrm>
            <a:prstGeom prst="rect">
              <a:avLst/>
            </a:prstGeom>
          </p:spPr>
        </p:pic>
        <p:pic>
          <p:nvPicPr>
            <p:cNvPr id="38" name="图片 37"/>
            <p:cNvPicPr>
              <a:picLocks noChangeAspect="1"/>
            </p:cNvPicPr>
            <p:nvPr/>
          </p:nvPicPr>
          <p:blipFill rotWithShape="1">
            <a:blip r:embed="rId10"/>
            <a:srcRect l="34044" t="21547" r="63895" b="75402"/>
            <a:stretch/>
          </p:blipFill>
          <p:spPr>
            <a:xfrm>
              <a:off x="2152257" y="3315947"/>
              <a:ext cx="259503" cy="216025"/>
            </a:xfrm>
            <a:prstGeom prst="rect">
              <a:avLst/>
            </a:prstGeom>
          </p:spPr>
        </p:pic>
        <p:sp>
          <p:nvSpPr>
            <p:cNvPr id="39" name="矩形 38"/>
            <p:cNvSpPr/>
            <p:nvPr/>
          </p:nvSpPr>
          <p:spPr bwMode="auto">
            <a:xfrm>
              <a:off x="395536" y="2057390"/>
              <a:ext cx="2300543" cy="87491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pic>
          <p:nvPicPr>
            <p:cNvPr id="40" name="图片 39"/>
            <p:cNvPicPr>
              <a:picLocks noChangeAspect="1"/>
            </p:cNvPicPr>
            <p:nvPr/>
          </p:nvPicPr>
          <p:blipFill rotWithShape="1">
            <a:blip r:embed="rId9">
              <a:extLst>
                <a:ext uri="{28A0092B-C50C-407E-A947-70E740481C1C}">
                  <a14:useLocalDpi xmlns:a14="http://schemas.microsoft.com/office/drawing/2010/main" val="0"/>
                </a:ext>
              </a:extLst>
            </a:blip>
            <a:srcRect t="12074" r="39219" b="87259"/>
            <a:stretch/>
          </p:blipFill>
          <p:spPr>
            <a:xfrm>
              <a:off x="355133" y="2047100"/>
              <a:ext cx="2344660" cy="45719"/>
            </a:xfrm>
            <a:prstGeom prst="rect">
              <a:avLst/>
            </a:prstGeom>
          </p:spPr>
        </p:pic>
        <p:sp>
          <p:nvSpPr>
            <p:cNvPr id="41" name="矩形 40"/>
            <p:cNvSpPr/>
            <p:nvPr/>
          </p:nvSpPr>
          <p:spPr bwMode="auto">
            <a:xfrm>
              <a:off x="1064185" y="2099506"/>
              <a:ext cx="1540452" cy="6446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42" name="文本框 41"/>
            <p:cNvSpPr txBox="1"/>
            <p:nvPr/>
          </p:nvSpPr>
          <p:spPr>
            <a:xfrm>
              <a:off x="1069112" y="2526005"/>
              <a:ext cx="1533120" cy="184666"/>
            </a:xfrm>
            <a:prstGeom prst="rect">
              <a:avLst/>
            </a:prstGeom>
            <a:solidFill>
              <a:schemeClr val="bg1"/>
            </a:solidFill>
          </p:spPr>
          <p:txBody>
            <a:bodyPr wrap="square" lIns="0" tIns="0" rIns="0" bIns="0" rtlCol="0">
              <a:spAutoFit/>
            </a:bodyPr>
            <a:lstStyle/>
            <a:p>
              <a:r>
                <a:rPr lang="en-US" altLang="zh-CN" sz="1200">
                  <a:solidFill>
                    <a:srgbClr val="0070C0"/>
                  </a:solidFill>
                  <a:latin typeface="Microsoft YaHei UI" panose="020B0503020204020204" pitchFamily="34" charset="-122"/>
                  <a:ea typeface="Microsoft YaHei UI" panose="020B0503020204020204" pitchFamily="34" charset="-122"/>
                </a:rPr>
                <a:t>Dragon City Café.</a:t>
              </a:r>
              <a:endParaRPr lang="zh-CN" altLang="en-US" sz="1200">
                <a:solidFill>
                  <a:srgbClr val="0070C0"/>
                </a:solidFill>
                <a:latin typeface="Microsoft YaHei UI" panose="020B0503020204020204" pitchFamily="34" charset="-122"/>
                <a:ea typeface="Microsoft YaHei UI" panose="020B0503020204020204" pitchFamily="34" charset="-122"/>
              </a:endParaRPr>
            </a:p>
          </p:txBody>
        </p:sp>
        <p:grpSp>
          <p:nvGrpSpPr>
            <p:cNvPr id="43" name="组合 42"/>
            <p:cNvGrpSpPr/>
            <p:nvPr/>
          </p:nvGrpSpPr>
          <p:grpSpPr>
            <a:xfrm>
              <a:off x="981566" y="2253107"/>
              <a:ext cx="645551" cy="288032"/>
              <a:chOff x="965653" y="2726032"/>
              <a:chExt cx="645551" cy="288032"/>
            </a:xfrm>
          </p:grpSpPr>
          <p:pic>
            <p:nvPicPr>
              <p:cNvPr id="46" name="图片 45"/>
              <p:cNvPicPr>
                <a:picLocks noChangeAspect="1"/>
              </p:cNvPicPr>
              <p:nvPr/>
            </p:nvPicPr>
            <p:blipFill rotWithShape="1">
              <a:blip r:embed="rId11">
                <a:extLst>
                  <a:ext uri="{28A0092B-C50C-407E-A947-70E740481C1C}">
                    <a14:useLocalDpi xmlns:a14="http://schemas.microsoft.com/office/drawing/2010/main" val="0"/>
                  </a:ext>
                </a:extLst>
              </a:blip>
              <a:srcRect l="46267" t="12201" r="38800" b="83599"/>
              <a:stretch/>
            </p:blipFill>
            <p:spPr>
              <a:xfrm>
                <a:off x="1001178" y="2726032"/>
                <a:ext cx="576064" cy="288032"/>
              </a:xfrm>
              <a:prstGeom prst="rect">
                <a:avLst/>
              </a:prstGeom>
            </p:spPr>
          </p:pic>
          <p:sp>
            <p:nvSpPr>
              <p:cNvPr id="47" name="矩形 46"/>
              <p:cNvSpPr/>
              <p:nvPr/>
            </p:nvSpPr>
            <p:spPr bwMode="auto">
              <a:xfrm>
                <a:off x="1259632" y="2817033"/>
                <a:ext cx="351572" cy="18862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48" name="矩形 47"/>
              <p:cNvSpPr/>
              <p:nvPr/>
            </p:nvSpPr>
            <p:spPr bwMode="auto">
              <a:xfrm>
                <a:off x="965653" y="2818125"/>
                <a:ext cx="63624" cy="18862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grpSp>
        <p:sp>
          <p:nvSpPr>
            <p:cNvPr id="44" name="文本框 43"/>
            <p:cNvSpPr txBox="1"/>
            <p:nvPr/>
          </p:nvSpPr>
          <p:spPr>
            <a:xfrm>
              <a:off x="1288964" y="2312904"/>
              <a:ext cx="1385141" cy="184666"/>
            </a:xfrm>
            <a:prstGeom prst="rect">
              <a:avLst/>
            </a:prstGeom>
            <a:solidFill>
              <a:schemeClr val="bg1"/>
            </a:solidFill>
          </p:spPr>
          <p:txBody>
            <a:bodyPr wrap="square" lIns="0" tIns="0" rIns="0" bIns="0" rtlCol="0">
              <a:spAutoFit/>
            </a:bodyPr>
            <a:lstStyle/>
            <a:p>
              <a:r>
                <a:rPr lang="en-US" altLang="zh-CN" sz="1200">
                  <a:latin typeface="Microsoft YaHei UI" panose="020B0503020204020204" pitchFamily="34" charset="-122"/>
                  <a:ea typeface="Microsoft YaHei UI" panose="020B0503020204020204" pitchFamily="34" charset="-122"/>
                </a:rPr>
                <a:t>Eating </a:t>
              </a:r>
              <a:r>
                <a:rPr lang="en-US" altLang="zh-CN" sz="1200">
                  <a:solidFill>
                    <a:srgbClr val="0070C0"/>
                  </a:solidFill>
                  <a:latin typeface="Microsoft YaHei UI" panose="020B0503020204020204" pitchFamily="34" charset="-122"/>
                  <a:ea typeface="Microsoft YaHei UI" panose="020B0503020204020204" pitchFamily="34" charset="-122"/>
                </a:rPr>
                <a:t>dinner</a:t>
              </a:r>
              <a:r>
                <a:rPr lang="en-US" altLang="zh-CN" sz="1200">
                  <a:latin typeface="Microsoft YaHei UI" panose="020B0503020204020204" pitchFamily="34" charset="-122"/>
                  <a:ea typeface="Microsoft YaHei UI" panose="020B0503020204020204" pitchFamily="34" charset="-122"/>
                </a:rPr>
                <a:t> at</a:t>
              </a:r>
              <a:endParaRPr lang="zh-CN" altLang="en-US" sz="1200">
                <a:solidFill>
                  <a:schemeClr val="bg1">
                    <a:lumMod val="65000"/>
                  </a:schemeClr>
                </a:solidFill>
                <a:latin typeface="Microsoft YaHei UI" panose="020B0503020204020204" pitchFamily="34" charset="-122"/>
                <a:ea typeface="Microsoft YaHei UI" panose="020B0503020204020204" pitchFamily="34" charset="-122"/>
              </a:endParaRPr>
            </a:p>
          </p:txBody>
        </p:sp>
        <p:pic>
          <p:nvPicPr>
            <p:cNvPr id="45" name="图片 44"/>
            <p:cNvPicPr>
              <a:picLocks noChangeAspect="1"/>
            </p:cNvPicPr>
            <p:nvPr/>
          </p:nvPicPr>
          <p:blipFill rotWithShape="1">
            <a:blip r:embed="rId9">
              <a:extLst>
                <a:ext uri="{28A0092B-C50C-407E-A947-70E740481C1C}">
                  <a14:useLocalDpi xmlns:a14="http://schemas.microsoft.com/office/drawing/2010/main" val="0"/>
                </a:ext>
              </a:extLst>
            </a:blip>
            <a:srcRect l="1660" t="12868" r="81540" b="78733"/>
            <a:stretch/>
          </p:blipFill>
          <p:spPr>
            <a:xfrm>
              <a:off x="382278" y="2256642"/>
              <a:ext cx="648072" cy="576063"/>
            </a:xfrm>
            <a:prstGeom prst="rect">
              <a:avLst/>
            </a:prstGeom>
          </p:spPr>
        </p:pic>
      </p:grpSp>
      <p:grpSp>
        <p:nvGrpSpPr>
          <p:cNvPr id="64" name="组合 63"/>
          <p:cNvGrpSpPr/>
          <p:nvPr/>
        </p:nvGrpSpPr>
        <p:grpSpPr>
          <a:xfrm>
            <a:off x="6362751" y="200536"/>
            <a:ext cx="2699054" cy="5463540"/>
            <a:chOff x="6367403" y="276598"/>
            <a:chExt cx="2699054" cy="5463540"/>
          </a:xfrm>
        </p:grpSpPr>
        <p:pic>
          <p:nvPicPr>
            <p:cNvPr id="65" name="图片 6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67403" y="276598"/>
              <a:ext cx="2699054" cy="5463540"/>
            </a:xfrm>
            <a:prstGeom prst="rect">
              <a:avLst/>
            </a:prstGeom>
          </p:spPr>
        </p:pic>
        <p:pic>
          <p:nvPicPr>
            <p:cNvPr id="66" name="图片 6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37546" y="917890"/>
              <a:ext cx="2381639" cy="4234026"/>
            </a:xfrm>
            <a:prstGeom prst="rect">
              <a:avLst/>
            </a:prstGeom>
          </p:spPr>
        </p:pic>
        <p:pic>
          <p:nvPicPr>
            <p:cNvPr id="67" name="图片 66"/>
            <p:cNvPicPr>
              <a:picLocks noChangeAspect="1"/>
            </p:cNvPicPr>
            <p:nvPr/>
          </p:nvPicPr>
          <p:blipFill rotWithShape="1">
            <a:blip r:embed="rId8" cstate="print">
              <a:extLst>
                <a:ext uri="{28A0092B-C50C-407E-A947-70E740481C1C}">
                  <a14:useLocalDpi xmlns:a14="http://schemas.microsoft.com/office/drawing/2010/main" val="0"/>
                </a:ext>
              </a:extLst>
            </a:blip>
            <a:srcRect r="124" b="96979"/>
            <a:stretch/>
          </p:blipFill>
          <p:spPr>
            <a:xfrm>
              <a:off x="6537168" y="917890"/>
              <a:ext cx="2343942" cy="126050"/>
            </a:xfrm>
            <a:prstGeom prst="rect">
              <a:avLst/>
            </a:prstGeom>
          </p:spPr>
        </p:pic>
        <p:sp>
          <p:nvSpPr>
            <p:cNvPr id="68" name="矩形 67"/>
            <p:cNvSpPr/>
            <p:nvPr/>
          </p:nvSpPr>
          <p:spPr bwMode="auto">
            <a:xfrm>
              <a:off x="6537168" y="917890"/>
              <a:ext cx="2382017" cy="4167294"/>
            </a:xfrm>
            <a:prstGeom prst="rect">
              <a:avLst/>
            </a:prstGeom>
            <a:solidFill>
              <a:schemeClr val="tx1">
                <a:lumMod val="65000"/>
                <a:lumOff val="35000"/>
                <a:alpha val="69000"/>
              </a:schemeClr>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
          <p:nvSpPr>
            <p:cNvPr id="69" name="矩形 68"/>
            <p:cNvSpPr/>
            <p:nvPr/>
          </p:nvSpPr>
          <p:spPr bwMode="auto">
            <a:xfrm>
              <a:off x="7144471" y="2535580"/>
              <a:ext cx="792088" cy="18444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grpSp>
          <p:nvGrpSpPr>
            <p:cNvPr id="70" name="组合 69"/>
            <p:cNvGrpSpPr/>
            <p:nvPr/>
          </p:nvGrpSpPr>
          <p:grpSpPr>
            <a:xfrm>
              <a:off x="6732240" y="2492896"/>
              <a:ext cx="2016224" cy="1296144"/>
              <a:chOff x="6746190" y="2492896"/>
              <a:chExt cx="2016224" cy="1296144"/>
            </a:xfrm>
          </p:grpSpPr>
          <p:grpSp>
            <p:nvGrpSpPr>
              <p:cNvPr id="73" name="组合 72"/>
              <p:cNvGrpSpPr/>
              <p:nvPr/>
            </p:nvGrpSpPr>
            <p:grpSpPr>
              <a:xfrm>
                <a:off x="6746190" y="2492896"/>
                <a:ext cx="2016224" cy="1296144"/>
                <a:chOff x="6746190" y="2492896"/>
                <a:chExt cx="2016224" cy="1296144"/>
              </a:xfrm>
            </p:grpSpPr>
            <p:pic>
              <p:nvPicPr>
                <p:cNvPr id="75" name="图片 74"/>
                <p:cNvPicPr>
                  <a:picLocks noChangeAspect="1"/>
                </p:cNvPicPr>
                <p:nvPr/>
              </p:nvPicPr>
              <p:blipFill rotWithShape="1">
                <a:blip r:embed="rId13" cstate="print">
                  <a:extLst>
                    <a:ext uri="{28A0092B-C50C-407E-A947-70E740481C1C}">
                      <a14:useLocalDpi xmlns:a14="http://schemas.microsoft.com/office/drawing/2010/main" val="0"/>
                    </a:ext>
                  </a:extLst>
                </a:blip>
                <a:srcRect l="6111" t="34369" r="8347" b="34699"/>
                <a:stretch/>
              </p:blipFill>
              <p:spPr>
                <a:xfrm>
                  <a:off x="6746190" y="2492896"/>
                  <a:ext cx="2016224" cy="1296144"/>
                </a:xfrm>
                <a:prstGeom prst="rect">
                  <a:avLst/>
                </a:prstGeom>
              </p:spPr>
            </p:pic>
            <p:pic>
              <p:nvPicPr>
                <p:cNvPr id="76" name="图片 7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04248" y="2564904"/>
                  <a:ext cx="288032" cy="288032"/>
                </a:xfrm>
                <a:prstGeom prst="rect">
                  <a:avLst/>
                </a:prstGeom>
              </p:spPr>
            </p:pic>
            <p:pic>
              <p:nvPicPr>
                <p:cNvPr id="77" name="图片 76"/>
                <p:cNvPicPr>
                  <a:picLocks noChangeAspect="1"/>
                </p:cNvPicPr>
                <p:nvPr/>
              </p:nvPicPr>
              <p:blipFill rotWithShape="1">
                <a:blip r:embed="rId15" cstate="print">
                  <a:extLst>
                    <a:ext uri="{28A0092B-C50C-407E-A947-70E740481C1C}">
                      <a14:useLocalDpi xmlns:a14="http://schemas.microsoft.com/office/drawing/2010/main" val="0"/>
                    </a:ext>
                  </a:extLst>
                </a:blip>
                <a:srcRect l="23258" t="39808" r="56209" b="58092"/>
                <a:stretch/>
              </p:blipFill>
              <p:spPr>
                <a:xfrm>
                  <a:off x="7144471" y="2733536"/>
                  <a:ext cx="523873" cy="95250"/>
                </a:xfrm>
                <a:prstGeom prst="rect">
                  <a:avLst/>
                </a:prstGeom>
              </p:spPr>
            </p:pic>
          </p:grpSp>
          <p:sp>
            <p:nvSpPr>
              <p:cNvPr id="74" name="矩形 73"/>
              <p:cNvSpPr/>
              <p:nvPr/>
            </p:nvSpPr>
            <p:spPr bwMode="auto">
              <a:xfrm>
                <a:off x="7187198" y="2567259"/>
                <a:ext cx="838092" cy="1527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900" b="1" i="0" u="none" strike="noStrike" cap="none" normalizeH="0" baseline="0">
                    <a:ln>
                      <a:noFill/>
                    </a:ln>
                    <a:solidFill>
                      <a:schemeClr val="tx1">
                        <a:lumMod val="75000"/>
                        <a:lumOff val="25000"/>
                      </a:schemeClr>
                    </a:solidFill>
                    <a:effectLst/>
                    <a:latin typeface="Arial" charset="0"/>
                    <a:ea typeface="Arial Unicode MS" pitchFamily="50" charset="-127"/>
                    <a:cs typeface="Arial Unicode MS" pitchFamily="50" charset="-127"/>
                  </a:rPr>
                  <a:t>Dragon City</a:t>
                </a:r>
                <a:r>
                  <a:rPr kumimoji="0" lang="en-US" altLang="zh-CN" sz="900" b="1" i="0" u="none" strike="noStrike" cap="none" normalizeH="0">
                    <a:ln>
                      <a:noFill/>
                    </a:ln>
                    <a:solidFill>
                      <a:schemeClr val="tx1">
                        <a:lumMod val="75000"/>
                        <a:lumOff val="25000"/>
                      </a:schemeClr>
                    </a:solidFill>
                    <a:effectLst/>
                    <a:latin typeface="Arial" charset="0"/>
                    <a:ea typeface="Arial Unicode MS" pitchFamily="50" charset="-127"/>
                    <a:cs typeface="Arial Unicode MS" pitchFamily="50" charset="-127"/>
                  </a:rPr>
                  <a:t> Cafe</a:t>
                </a:r>
                <a:endParaRPr kumimoji="0" lang="zh-CN" altLang="en-US" sz="900" b="1" i="0" u="none" strike="noStrike" cap="none" normalizeH="0" baseline="0">
                  <a:ln>
                    <a:noFill/>
                  </a:ln>
                  <a:solidFill>
                    <a:schemeClr val="tx1">
                      <a:lumMod val="75000"/>
                      <a:lumOff val="25000"/>
                    </a:schemeClr>
                  </a:solidFill>
                  <a:effectLst/>
                  <a:latin typeface="Arial" charset="0"/>
                  <a:ea typeface="Arial Unicode MS" pitchFamily="50" charset="-127"/>
                  <a:cs typeface="Arial Unicode MS" pitchFamily="50" charset="-127"/>
                </a:endParaRPr>
              </a:p>
            </p:txBody>
          </p:sp>
        </p:grpSp>
        <p:sp>
          <p:nvSpPr>
            <p:cNvPr id="71" name="矩形 70"/>
            <p:cNvSpPr/>
            <p:nvPr/>
          </p:nvSpPr>
          <p:spPr bwMode="auto">
            <a:xfrm>
              <a:off x="7294354" y="3501008"/>
              <a:ext cx="895103" cy="21602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grpSp>
      <p:pic>
        <p:nvPicPr>
          <p:cNvPr id="62" name="图片 61"/>
          <p:cNvPicPr>
            <a:picLocks noChangeAspect="1"/>
          </p:cNvPicPr>
          <p:nvPr/>
        </p:nvPicPr>
        <p:blipFill rotWithShape="1">
          <a:blip r:embed="rId16" cstate="print">
            <a:extLst>
              <a:ext uri="{28A0092B-C50C-407E-A947-70E740481C1C}">
                <a14:useLocalDpi xmlns:a14="http://schemas.microsoft.com/office/drawing/2010/main" val="0"/>
              </a:ext>
            </a:extLst>
          </a:blip>
          <a:srcRect l="8934" t="45800" r="10801" b="41600"/>
          <a:stretch/>
        </p:blipFill>
        <p:spPr>
          <a:xfrm>
            <a:off x="6814946" y="2882525"/>
            <a:ext cx="1817155" cy="507113"/>
          </a:xfrm>
          <a:prstGeom prst="rect">
            <a:avLst/>
          </a:prstGeom>
        </p:spPr>
      </p:pic>
      <p:grpSp>
        <p:nvGrpSpPr>
          <p:cNvPr id="4" name="组合 3"/>
          <p:cNvGrpSpPr/>
          <p:nvPr/>
        </p:nvGrpSpPr>
        <p:grpSpPr>
          <a:xfrm>
            <a:off x="2634842" y="1747959"/>
            <a:ext cx="3915141" cy="3750367"/>
            <a:chOff x="2634842" y="1747959"/>
            <a:chExt cx="3915141" cy="3750367"/>
          </a:xfrm>
        </p:grpSpPr>
        <p:sp>
          <p:nvSpPr>
            <p:cNvPr id="17" name="矩形标注 16"/>
            <p:cNvSpPr>
              <a:spLocks noChangeArrowheads="1"/>
            </p:cNvSpPr>
            <p:nvPr/>
          </p:nvSpPr>
          <p:spPr bwMode="auto">
            <a:xfrm>
              <a:off x="2634842" y="1747959"/>
              <a:ext cx="3695555" cy="1436518"/>
            </a:xfrm>
            <a:prstGeom prst="wedgeRectCallout">
              <a:avLst>
                <a:gd name="adj1" fmla="val 63204"/>
                <a:gd name="adj2" fmla="val 47743"/>
              </a:avLst>
            </a:prstGeom>
            <a:solidFill>
              <a:srgbClr val="FFC000"/>
            </a:solidFill>
            <a:ln>
              <a:noFill/>
            </a:ln>
          </p:spPr>
          <p:txBody>
            <a:bodyPr anchor="ctr"/>
            <a:lstStyle>
              <a:defPPr>
                <a:defRPr lang="ko-KR"/>
              </a:defPPr>
              <a:lvl1pPr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9pPr>
            </a:lstStyle>
            <a:p>
              <a:pPr algn="ctr" fontAlgn="base">
                <a:spcBef>
                  <a:spcPct val="0"/>
                </a:spcBef>
                <a:spcAft>
                  <a:spcPct val="0"/>
                </a:spcAft>
                <a:buClrTx/>
                <a:buSzTx/>
                <a:buFontTx/>
                <a:buNone/>
                <a:defRPr/>
              </a:pPr>
              <a:r>
                <a:rPr lang="en-US" altLang="zh-CN" sz="2400" b="1">
                  <a:solidFill>
                    <a:srgbClr val="000000"/>
                  </a:solidFill>
                  <a:latin typeface="Arial"/>
                  <a:cs typeface="ＭＳ Ｐゴシック" charset="-128"/>
                </a:rPr>
                <a:t>Are these hours for this place on Thursday?</a:t>
              </a:r>
            </a:p>
            <a:p>
              <a:pPr algn="ctr" fontAlgn="base">
                <a:spcBef>
                  <a:spcPct val="0"/>
                </a:spcBef>
                <a:spcAft>
                  <a:spcPct val="0"/>
                </a:spcAft>
                <a:buClrTx/>
                <a:buSzTx/>
                <a:buFontTx/>
                <a:buNone/>
                <a:defRPr/>
              </a:pPr>
              <a:r>
                <a:rPr lang="en-US" altLang="zh-CN" sz="2400">
                  <a:solidFill>
                    <a:srgbClr val="000000"/>
                  </a:solidFill>
                  <a:latin typeface="Arial"/>
                  <a:cs typeface="ＭＳ Ｐゴシック" charset="-128"/>
                </a:rPr>
                <a:t>11:00am – 11:00pm.</a:t>
              </a:r>
              <a:endParaRPr lang="zh-CN" altLang="en-US" sz="2400" b="1" dirty="0">
                <a:solidFill>
                  <a:srgbClr val="000000"/>
                </a:solidFill>
                <a:latin typeface="Arial"/>
                <a:cs typeface="ＭＳ Ｐゴシック" charset="-128"/>
              </a:endParaRPr>
            </a:p>
          </p:txBody>
        </p:sp>
        <p:sp>
          <p:nvSpPr>
            <p:cNvPr id="12" name="矩形标注 11"/>
            <p:cNvSpPr>
              <a:spLocks noChangeArrowheads="1"/>
            </p:cNvSpPr>
            <p:nvPr/>
          </p:nvSpPr>
          <p:spPr bwMode="auto">
            <a:xfrm>
              <a:off x="3155263" y="4702186"/>
              <a:ext cx="3394720" cy="796140"/>
            </a:xfrm>
            <a:prstGeom prst="wedgeRectCallout">
              <a:avLst>
                <a:gd name="adj1" fmla="val 8240"/>
                <a:gd name="adj2" fmla="val -82953"/>
              </a:avLst>
            </a:prstGeom>
            <a:solidFill>
              <a:srgbClr val="FFC000"/>
            </a:solidFill>
            <a:ln>
              <a:noFill/>
            </a:ln>
          </p:spPr>
          <p:txBody>
            <a:bodyPr anchor="ctr"/>
            <a:lstStyle>
              <a:defPPr>
                <a:defRPr lang="ko-KR"/>
              </a:defPPr>
              <a:lvl1pPr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9pPr>
            </a:lstStyle>
            <a:p>
              <a:pPr algn="ctr" fontAlgn="base">
                <a:spcBef>
                  <a:spcPct val="0"/>
                </a:spcBef>
                <a:spcAft>
                  <a:spcPct val="0"/>
                </a:spcAft>
                <a:buClrTx/>
                <a:buSzTx/>
                <a:buFontTx/>
                <a:buNone/>
                <a:defRPr/>
              </a:pPr>
              <a:r>
                <a:rPr lang="en-US" altLang="zh-CN" sz="2400" b="1">
                  <a:solidFill>
                    <a:srgbClr val="000000"/>
                  </a:solidFill>
                  <a:latin typeface="Arial"/>
                  <a:cs typeface="ＭＳ Ｐゴシック" charset="-128"/>
                </a:rPr>
                <a:t>Post  with check-in.</a:t>
              </a:r>
              <a:endParaRPr lang="zh-CN" altLang="en-US" sz="2400" b="1" dirty="0">
                <a:solidFill>
                  <a:srgbClr val="000000"/>
                </a:solidFill>
                <a:latin typeface="Arial"/>
                <a:cs typeface="ＭＳ Ｐゴシック" charset="-128"/>
              </a:endParaRPr>
            </a:p>
          </p:txBody>
        </p:sp>
      </p:grpSp>
      <p:sp>
        <p:nvSpPr>
          <p:cNvPr id="3" name="灯片编号占位符 2"/>
          <p:cNvSpPr>
            <a:spLocks noGrp="1"/>
          </p:cNvSpPr>
          <p:nvPr>
            <p:ph type="sldNum" sz="quarter" idx="12"/>
          </p:nvPr>
        </p:nvSpPr>
        <p:spPr/>
        <p:txBody>
          <a:bodyPr/>
          <a:lstStyle/>
          <a:p>
            <a:pPr>
              <a:defRPr/>
            </a:pPr>
            <a:fld id="{B2D9E1CE-3C7F-4ACF-8753-53AB71A600F5}" type="slidenum">
              <a:rPr lang="en-US" altLang="ko-KR" smtClean="0"/>
              <a:pPr>
                <a:defRPr/>
              </a:pPr>
              <a:t>8</a:t>
            </a:fld>
            <a:endParaRPr lang="en-US" altLang="ko-KR"/>
          </a:p>
        </p:txBody>
      </p:sp>
    </p:spTree>
    <p:extLst>
      <p:ext uri="{BB962C8B-B14F-4D97-AF65-F5344CB8AC3E}">
        <p14:creationId xmlns:p14="http://schemas.microsoft.com/office/powerpoint/2010/main" val="13059477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a:t>Motivation</a:t>
            </a:r>
            <a:endParaRPr lang="zh-CN" altLang="en-US"/>
          </a:p>
        </p:txBody>
      </p:sp>
      <p:sp>
        <p:nvSpPr>
          <p:cNvPr id="4" name="Rectangle 3"/>
          <p:cNvSpPr txBox="1">
            <a:spLocks noChangeArrowheads="1"/>
          </p:cNvSpPr>
          <p:nvPr/>
        </p:nvSpPr>
        <p:spPr bwMode="auto">
          <a:xfrm>
            <a:off x="228600" y="957263"/>
            <a:ext cx="8624888" cy="527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385763" indent="-385763" defTabSz="1030288">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35013" indent="-385763" defTabSz="1030288">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92213" indent="-385763" defTabSz="1030288">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defTabSz="1030288">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defTabSz="1030288">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defTabSz="1030288"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just">
              <a:lnSpc>
                <a:spcPct val="95000"/>
              </a:lnSpc>
              <a:spcBef>
                <a:spcPct val="25000"/>
              </a:spcBef>
              <a:spcAft>
                <a:spcPct val="10000"/>
              </a:spcAft>
              <a:buSzPct val="60000"/>
              <a:defRPr/>
            </a:pPr>
            <a:r>
              <a:rPr lang="en-US" altLang="zh-CN" sz="2800">
                <a:cs typeface="ＭＳ Ｐゴシック" charset="-128"/>
              </a:rPr>
              <a:t>Purpose</a:t>
            </a:r>
          </a:p>
          <a:p>
            <a:pPr lvl="1" algn="just">
              <a:lnSpc>
                <a:spcPct val="95000"/>
              </a:lnSpc>
              <a:spcBef>
                <a:spcPct val="25000"/>
              </a:spcBef>
              <a:spcAft>
                <a:spcPct val="10000"/>
              </a:spcAft>
              <a:buSzPct val="60000"/>
              <a:defRPr/>
            </a:pPr>
            <a:r>
              <a:rPr lang="en-US" altLang="zh-CN" sz="2400">
                <a:cs typeface="ＭＳ Ｐゴシック" charset="-128"/>
              </a:rPr>
              <a:t>Data collection</a:t>
            </a:r>
            <a:endParaRPr lang="en-US" altLang="zh-CN" sz="2400" dirty="0">
              <a:cs typeface="ＭＳ Ｐゴシック" charset="-128"/>
            </a:endParaRPr>
          </a:p>
          <a:p>
            <a:pPr marL="349250" lvl="1" indent="0" algn="just">
              <a:spcBef>
                <a:spcPts val="0"/>
              </a:spcBef>
              <a:buSzPct val="60000"/>
              <a:buFont typeface="Wingdings" panose="05000000000000000000" pitchFamily="2" charset="2"/>
              <a:buNone/>
              <a:defRPr/>
            </a:pPr>
            <a:endParaRPr lang="en-US" altLang="zh-CN" sz="2800" dirty="0">
              <a:latin typeface="+mn-lt"/>
              <a:cs typeface="ＭＳ Ｐゴシック" charset="-128"/>
            </a:endParaRPr>
          </a:p>
        </p:txBody>
      </p:sp>
      <p:grpSp>
        <p:nvGrpSpPr>
          <p:cNvPr id="32" name="组合 31"/>
          <p:cNvGrpSpPr/>
          <p:nvPr/>
        </p:nvGrpSpPr>
        <p:grpSpPr>
          <a:xfrm>
            <a:off x="260225" y="1988840"/>
            <a:ext cx="8623550" cy="4609824"/>
            <a:chOff x="228600" y="2060848"/>
            <a:chExt cx="8623550" cy="4609824"/>
          </a:xfrm>
        </p:grpSpPr>
        <p:grpSp>
          <p:nvGrpSpPr>
            <p:cNvPr id="33" name="组合 32"/>
            <p:cNvGrpSpPr/>
            <p:nvPr/>
          </p:nvGrpSpPr>
          <p:grpSpPr>
            <a:xfrm>
              <a:off x="228600" y="2060848"/>
              <a:ext cx="8623550" cy="4609824"/>
              <a:chOff x="228600" y="2060848"/>
              <a:chExt cx="8623550" cy="4609824"/>
            </a:xfrm>
          </p:grpSpPr>
          <p:pic>
            <p:nvPicPr>
              <p:cNvPr id="35" name="图片 34"/>
              <p:cNvPicPr>
                <a:picLocks noChangeAspect="1"/>
              </p:cNvPicPr>
              <p:nvPr/>
            </p:nvPicPr>
            <p:blipFill rotWithShape="1">
              <a:blip r:embed="rId3"/>
              <a:srcRect l="6295" t="13601" r="8263" b="5200"/>
              <a:stretch/>
            </p:blipFill>
            <p:spPr>
              <a:xfrm>
                <a:off x="228600" y="2060848"/>
                <a:ext cx="8623550" cy="4609824"/>
              </a:xfrm>
              <a:prstGeom prst="rect">
                <a:avLst/>
              </a:prstGeom>
            </p:spPr>
          </p:pic>
          <p:pic>
            <p:nvPicPr>
              <p:cNvPr id="36" name="图片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679" y="2529099"/>
                <a:ext cx="1548017" cy="1548017"/>
              </a:xfrm>
              <a:prstGeom prst="rect">
                <a:avLst/>
              </a:prstGeom>
            </p:spPr>
          </p:pic>
        </p:grpSp>
        <p:pic>
          <p:nvPicPr>
            <p:cNvPr id="34" name="图片 33"/>
            <p:cNvPicPr>
              <a:picLocks noChangeAspect="1"/>
            </p:cNvPicPr>
            <p:nvPr/>
          </p:nvPicPr>
          <p:blipFill rotWithShape="1">
            <a:blip r:embed="rId5"/>
            <a:srcRect l="65361" t="27999" r="7506" b="7754"/>
            <a:stretch/>
          </p:blipFill>
          <p:spPr>
            <a:xfrm>
              <a:off x="6051372" y="2941942"/>
              <a:ext cx="2799440" cy="3728729"/>
            </a:xfrm>
            <a:prstGeom prst="rect">
              <a:avLst/>
            </a:prstGeom>
          </p:spPr>
        </p:pic>
      </p:grpSp>
      <p:sp>
        <p:nvSpPr>
          <p:cNvPr id="37" name="矩形标注 36"/>
          <p:cNvSpPr>
            <a:spLocks noChangeArrowheads="1"/>
          </p:cNvSpPr>
          <p:nvPr/>
        </p:nvSpPr>
        <p:spPr bwMode="auto">
          <a:xfrm>
            <a:off x="3460814" y="4206769"/>
            <a:ext cx="2222372" cy="2146406"/>
          </a:xfrm>
          <a:prstGeom prst="wedgeRectCallout">
            <a:avLst>
              <a:gd name="adj1" fmla="val 74047"/>
              <a:gd name="adj2" fmla="val -13574"/>
            </a:avLst>
          </a:prstGeom>
          <a:solidFill>
            <a:srgbClr val="FFC000"/>
          </a:solidFill>
          <a:ln>
            <a:noFill/>
          </a:ln>
        </p:spPr>
        <p:txBody>
          <a:bodyPr anchor="ctr"/>
          <a:lstStyle>
            <a:defPPr>
              <a:defRPr lang="ko-KR"/>
            </a:defPPr>
            <a:lvl1pPr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9pPr>
          </a:lstStyle>
          <a:p>
            <a:pPr marL="457200" indent="-457200" fontAlgn="base">
              <a:spcBef>
                <a:spcPct val="0"/>
              </a:spcBef>
              <a:spcAft>
                <a:spcPct val="0"/>
              </a:spcAft>
              <a:buClrTx/>
              <a:buSzTx/>
              <a:buFontTx/>
              <a:buAutoNum type="arabicPeriod"/>
              <a:defRPr/>
            </a:pPr>
            <a:r>
              <a:rPr lang="en-US" altLang="zh-CN" sz="2400" b="1">
                <a:solidFill>
                  <a:srgbClr val="000000"/>
                </a:solidFill>
                <a:latin typeface="Arial"/>
                <a:cs typeface="ＭＳ Ｐゴシック" charset="-128"/>
              </a:rPr>
              <a:t>Location</a:t>
            </a:r>
          </a:p>
          <a:p>
            <a:pPr marL="457200" indent="-457200" fontAlgn="base">
              <a:spcBef>
                <a:spcPct val="0"/>
              </a:spcBef>
              <a:spcAft>
                <a:spcPct val="0"/>
              </a:spcAft>
              <a:buClrTx/>
              <a:buSzTx/>
              <a:buFontTx/>
              <a:buAutoNum type="arabicPeriod"/>
              <a:defRPr/>
            </a:pPr>
            <a:r>
              <a:rPr lang="en-US" altLang="zh-CN" sz="2400">
                <a:solidFill>
                  <a:srgbClr val="000000"/>
                </a:solidFill>
                <a:latin typeface="Arial"/>
                <a:cs typeface="ＭＳ Ｐゴシック" charset="-128"/>
              </a:rPr>
              <a:t>Phone</a:t>
            </a:r>
          </a:p>
          <a:p>
            <a:pPr marL="457200" indent="-457200" fontAlgn="base">
              <a:spcBef>
                <a:spcPct val="0"/>
              </a:spcBef>
              <a:spcAft>
                <a:spcPct val="0"/>
              </a:spcAft>
              <a:buClrTx/>
              <a:buSzTx/>
              <a:buFontTx/>
              <a:buAutoNum type="arabicPeriod"/>
              <a:defRPr/>
            </a:pPr>
            <a:r>
              <a:rPr lang="en-US" altLang="zh-CN" sz="2400" b="1">
                <a:solidFill>
                  <a:srgbClr val="000000"/>
                </a:solidFill>
                <a:latin typeface="Arial"/>
                <a:cs typeface="ＭＳ Ｐゴシック" charset="-128"/>
              </a:rPr>
              <a:t>Website</a:t>
            </a:r>
          </a:p>
          <a:p>
            <a:pPr marL="457200" indent="-457200" fontAlgn="base">
              <a:spcBef>
                <a:spcPct val="0"/>
              </a:spcBef>
              <a:spcAft>
                <a:spcPct val="0"/>
              </a:spcAft>
              <a:buClrTx/>
              <a:buSzTx/>
              <a:buFontTx/>
              <a:buAutoNum type="arabicPeriod"/>
              <a:defRPr/>
            </a:pPr>
            <a:r>
              <a:rPr lang="en-US" altLang="zh-CN" sz="2400">
                <a:solidFill>
                  <a:srgbClr val="000000"/>
                </a:solidFill>
                <a:latin typeface="Arial"/>
                <a:cs typeface="ＭＳ Ｐゴシック" charset="-128"/>
              </a:rPr>
              <a:t>Open hour</a:t>
            </a:r>
          </a:p>
          <a:p>
            <a:pPr marL="457200" indent="-457200" fontAlgn="base">
              <a:spcBef>
                <a:spcPct val="0"/>
              </a:spcBef>
              <a:spcAft>
                <a:spcPct val="0"/>
              </a:spcAft>
              <a:buClrTx/>
              <a:buSzTx/>
              <a:buFontTx/>
              <a:buAutoNum type="arabicPeriod"/>
              <a:defRPr/>
            </a:pPr>
            <a:r>
              <a:rPr lang="en-US" altLang="zh-CN" sz="2400">
                <a:solidFill>
                  <a:srgbClr val="000000"/>
                </a:solidFill>
                <a:latin typeface="Arial"/>
                <a:cs typeface="ＭＳ Ｐゴシック" charset="-128"/>
              </a:rPr>
              <a:t>Category</a:t>
            </a:r>
          </a:p>
        </p:txBody>
      </p:sp>
      <p:sp>
        <p:nvSpPr>
          <p:cNvPr id="5" name="灯片编号占位符 4"/>
          <p:cNvSpPr>
            <a:spLocks noGrp="1"/>
          </p:cNvSpPr>
          <p:nvPr>
            <p:ph type="sldNum" sz="quarter" idx="12"/>
          </p:nvPr>
        </p:nvSpPr>
        <p:spPr/>
        <p:txBody>
          <a:bodyPr/>
          <a:lstStyle/>
          <a:p>
            <a:pPr>
              <a:defRPr/>
            </a:pPr>
            <a:fld id="{B2D9E1CE-3C7F-4ACF-8753-53AB71A600F5}" type="slidenum">
              <a:rPr lang="en-US" altLang="ko-KR" smtClean="0"/>
              <a:pPr>
                <a:defRPr/>
              </a:pPr>
              <a:t>9</a:t>
            </a:fld>
            <a:endParaRPr lang="en-US" altLang="ko-KR"/>
          </a:p>
        </p:txBody>
      </p:sp>
    </p:spTree>
    <p:extLst>
      <p:ext uri="{BB962C8B-B14F-4D97-AF65-F5344CB8AC3E}">
        <p14:creationId xmlns:p14="http://schemas.microsoft.com/office/powerpoint/2010/main" val="3519778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heme/theme1.xml><?xml version="1.0" encoding="utf-8"?>
<a:theme xmlns:a="http://schemas.openxmlformats.org/drawingml/2006/main" name="UCLA">
  <a:themeElements>
    <a:clrScheme name="UCLA 12">
      <a:dk1>
        <a:srgbClr val="000000"/>
      </a:dk1>
      <a:lt1>
        <a:srgbClr val="FFFFFF"/>
      </a:lt1>
      <a:dk2>
        <a:srgbClr val="330066"/>
      </a:dk2>
      <a:lt2>
        <a:srgbClr val="808080"/>
      </a:lt2>
      <a:accent1>
        <a:srgbClr val="FFFFFF"/>
      </a:accent1>
      <a:accent2>
        <a:srgbClr val="669999"/>
      </a:accent2>
      <a:accent3>
        <a:srgbClr val="FFFFFF"/>
      </a:accent3>
      <a:accent4>
        <a:srgbClr val="000000"/>
      </a:accent4>
      <a:accent5>
        <a:srgbClr val="FFFFFF"/>
      </a:accent5>
      <a:accent6>
        <a:srgbClr val="5C8A8A"/>
      </a:accent6>
      <a:hlink>
        <a:srgbClr val="7E9CE8"/>
      </a:hlink>
      <a:folHlink>
        <a:srgbClr val="D8D8EC"/>
      </a:folHlink>
    </a:clrScheme>
    <a:fontScheme name="UCL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alpha val="0"/>
          </a:schemeClr>
        </a:solidFill>
        <a:ln w="9525" cap="flat" cmpd="sng" algn="ctr">
          <a:solidFill>
            <a:schemeClr val="bg1"/>
          </a:solid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1400" b="1" i="0" u="none" strike="noStrike" cap="none" normalizeH="0" baseline="0" smtClean="0">
            <a:ln>
              <a:noFill/>
            </a:ln>
            <a:solidFill>
              <a:schemeClr val="tx1"/>
            </a:solidFill>
            <a:effectLst/>
            <a:latin typeface="Arial" charset="0"/>
            <a:ea typeface="Arial Unicode MS" pitchFamily="50" charset="-127"/>
            <a:cs typeface="Arial Unicode MS" pitchFamily="50" charset="-127"/>
          </a:defRPr>
        </a:defPPr>
      </a:lstStyle>
    </a:spDef>
    <a:lnDef>
      <a:spPr bwMode="auto">
        <a:xfrm>
          <a:off x="0" y="0"/>
          <a:ext cx="1" cy="1"/>
        </a:xfrm>
        <a:custGeom>
          <a:avLst/>
          <a:gdLst/>
          <a:ahLst/>
          <a:cxnLst/>
          <a:rect l="0" t="0" r="0" b="0"/>
          <a:pathLst/>
        </a:custGeom>
        <a:solidFill>
          <a:srgbClr val="C0C0C0">
            <a:alpha val="0"/>
          </a:srgbClr>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ko-KR" altLang="en-US" sz="1400" b="1" i="0" u="none" strike="noStrike" cap="none" normalizeH="0" baseline="0" smtClean="0">
            <a:ln>
              <a:noFill/>
            </a:ln>
            <a:solidFill>
              <a:schemeClr val="tx1"/>
            </a:solidFill>
            <a:effectLst/>
            <a:latin typeface="Arial" charset="0"/>
            <a:ea typeface="Arial Unicode MS" pitchFamily="50" charset="-127"/>
            <a:cs typeface="Arial Unicode MS" pitchFamily="50" charset="-127"/>
          </a:defRPr>
        </a:defPPr>
      </a:lstStyle>
    </a:lnDef>
  </a:objectDefaults>
  <a:extraClrSchemeLst>
    <a:extraClrScheme>
      <a:clrScheme name="UCLA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UCLA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UCLA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UCLA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UCLA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UCLA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UCLA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UCLA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UCLA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UCLA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
      <a:clrScheme name="UCLA 11">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173683"/>
        </a:hlink>
        <a:folHlink>
          <a:srgbClr val="354BB9"/>
        </a:folHlink>
      </a:clrScheme>
      <a:clrMap bg1="lt1" tx1="dk1" bg2="lt2" tx2="dk2" accent1="accent1" accent2="accent2" accent3="accent3" accent4="accent4" accent5="accent5" accent6="accent6" hlink="hlink" folHlink="folHlink"/>
    </a:extraClrScheme>
    <a:extraClrScheme>
      <a:clrScheme name="UCLA 12">
        <a:dk1>
          <a:srgbClr val="000000"/>
        </a:dk1>
        <a:lt1>
          <a:srgbClr val="FFFFFF"/>
        </a:lt1>
        <a:dk2>
          <a:srgbClr val="330066"/>
        </a:dk2>
        <a:lt2>
          <a:srgbClr val="808080"/>
        </a:lt2>
        <a:accent1>
          <a:srgbClr val="FFFFFF"/>
        </a:accent1>
        <a:accent2>
          <a:srgbClr val="669999"/>
        </a:accent2>
        <a:accent3>
          <a:srgbClr val="FFFFFF"/>
        </a:accent3>
        <a:accent4>
          <a:srgbClr val="000000"/>
        </a:accent4>
        <a:accent5>
          <a:srgbClr val="FFFFFF"/>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bsn05</Template>
  <TotalTime>77754</TotalTime>
  <Words>5297</Words>
  <Application>Microsoft Office PowerPoint</Application>
  <PresentationFormat>全屏显示(4:3)</PresentationFormat>
  <Paragraphs>1661</Paragraphs>
  <Slides>55</Slides>
  <Notes>55</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55</vt:i4>
      </vt:variant>
    </vt:vector>
  </HeadingPairs>
  <TitlesOfParts>
    <vt:vector size="66" baseType="lpstr">
      <vt:lpstr>Arial Unicode MS</vt:lpstr>
      <vt:lpstr>Gulim</vt:lpstr>
      <vt:lpstr>Microsoft YaHei UI</vt:lpstr>
      <vt:lpstr>MS PGothic</vt:lpstr>
      <vt:lpstr>MS PGothic</vt:lpstr>
      <vt:lpstr>黑体</vt:lpstr>
      <vt:lpstr>宋体</vt:lpstr>
      <vt:lpstr>Arial</vt:lpstr>
      <vt:lpstr>Cambria Math</vt:lpstr>
      <vt:lpstr>Wingdings</vt:lpstr>
      <vt:lpstr>UCLA</vt:lpstr>
      <vt:lpstr>Latency-oriented Task Completion via Spatial Crowdsourcing</vt:lpstr>
      <vt:lpstr>Outline</vt:lpstr>
      <vt:lpstr>Outline</vt:lpstr>
      <vt:lpstr>Spatial Crowdsourcing</vt:lpstr>
      <vt:lpstr>Spatial Crowdsourcing Applications</vt:lpstr>
      <vt:lpstr>Motivation</vt:lpstr>
      <vt:lpstr>Motivation</vt:lpstr>
      <vt:lpstr>Motivation</vt:lpstr>
      <vt:lpstr>Motivation</vt:lpstr>
      <vt:lpstr>Motivation</vt:lpstr>
      <vt:lpstr>Motivation</vt:lpstr>
      <vt:lpstr>Exisiting works</vt:lpstr>
      <vt:lpstr>Exisiting works</vt:lpstr>
      <vt:lpstr>Exisiting works</vt:lpstr>
      <vt:lpstr>Exisiting works</vt:lpstr>
      <vt:lpstr>Outline</vt:lpstr>
      <vt:lpstr>Problem Statement</vt:lpstr>
      <vt:lpstr>Problem Statement</vt:lpstr>
      <vt:lpstr>Problem Statement</vt:lpstr>
      <vt:lpstr>Problem Statement</vt:lpstr>
      <vt:lpstr>Problem Statement</vt:lpstr>
      <vt:lpstr>Evaluation for Online Algorithms</vt:lpstr>
      <vt:lpstr>Outline</vt:lpstr>
      <vt:lpstr>Greedy Algorithm</vt:lpstr>
      <vt:lpstr>Greedy Algorithm</vt:lpstr>
      <vt:lpstr>Greedy Algorithm</vt:lpstr>
      <vt:lpstr>Greedy Algorithm</vt:lpstr>
      <vt:lpstr>Greedy Algorithm</vt:lpstr>
      <vt:lpstr>Greedy Algorithm</vt:lpstr>
      <vt:lpstr>Greedy Algorithm</vt:lpstr>
      <vt:lpstr>Greedy Algorithm</vt:lpstr>
      <vt:lpstr>Greedy Algorithm</vt:lpstr>
      <vt:lpstr>Greedy Algorithm</vt:lpstr>
      <vt:lpstr>Optimized Greedy Algorithm</vt:lpstr>
      <vt:lpstr>Optimized Greedy Algorithm</vt:lpstr>
      <vt:lpstr>Optimized Greedy Algorithm</vt:lpstr>
      <vt:lpstr>Optimized Greedy Algorithm</vt:lpstr>
      <vt:lpstr>Optimized Greedy Algorithm</vt:lpstr>
      <vt:lpstr>Optimized Greedy Algorithm</vt:lpstr>
      <vt:lpstr>Optimized Greedy Algorithm</vt:lpstr>
      <vt:lpstr>Optimized Greedy Algorithm</vt:lpstr>
      <vt:lpstr>Optimized Greedy Algorithm</vt:lpstr>
      <vt:lpstr>Optimized Greedy Algorithm</vt:lpstr>
      <vt:lpstr>Optimized Greedy Algorithm</vt:lpstr>
      <vt:lpstr>Optimized Greedy Algorithm</vt:lpstr>
      <vt:lpstr>Optimized Greedy Algorithm</vt:lpstr>
      <vt:lpstr>Optimized Greedy Algorithm</vt:lpstr>
      <vt:lpstr>Optimized Greedy Algorithm</vt:lpstr>
      <vt:lpstr>Outline</vt:lpstr>
      <vt:lpstr>Experimental Setting</vt:lpstr>
      <vt:lpstr>Experiments: Varying |T|</vt:lpstr>
      <vt:lpstr>Experiments: Real Data</vt:lpstr>
      <vt:lpstr>Outline</vt:lpstr>
      <vt:lpstr>Conclusions</vt:lpstr>
      <vt:lpstr>Thank You</vt:lpstr>
    </vt:vector>
  </TitlesOfParts>
  <Company>Penn State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Talk</dc:title>
  <dc:creator>Dongwon Lee</dc:creator>
  <cp:lastModifiedBy>Turf</cp:lastModifiedBy>
  <cp:revision>4016</cp:revision>
  <cp:lastPrinted>2014-10-07T03:42:34Z</cp:lastPrinted>
  <dcterms:created xsi:type="dcterms:W3CDTF">2010-05-27T13:38:31Z</dcterms:created>
  <dcterms:modified xsi:type="dcterms:W3CDTF">2020-03-31T13:41:50Z</dcterms:modified>
</cp:coreProperties>
</file>